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6" r:id="rId3"/>
    <p:sldId id="282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67" r:id="rId12"/>
    <p:sldId id="273" r:id="rId13"/>
    <p:sldId id="268" r:id="rId14"/>
    <p:sldId id="27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C8138-2308-4EE0-9A76-9210AB166951}" v="20" dt="2019-03-20T18:21:54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F564-D2D9-4643-8004-CC8BDC093A3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C996-AE5C-449C-9DE2-496B779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bsju.edu/global-business-leadershi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319E-657B-4CC3-8CA4-64FB35FCA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Business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749F1-544F-42DB-A08F-1608B58C2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Session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E5AA7-C499-48D6-8B4C-884704766F1B}"/>
              </a:ext>
            </a:extLst>
          </p:cNvPr>
          <p:cNvSpPr/>
          <p:nvPr/>
        </p:nvSpPr>
        <p:spPr>
          <a:xfrm>
            <a:off x="3304785" y="5165209"/>
            <a:ext cx="506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https://www.csbsju.edu/global-business-leadership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9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6E059-8E3A-45C4-94A0-9A3A9319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381354"/>
            <a:ext cx="11063769" cy="62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curriculum starts with a series of four fabulous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GBUS 210: The Strategic Environment</a:t>
            </a:r>
          </a:p>
          <a:p>
            <a:pPr lvl="1"/>
            <a:r>
              <a:rPr lang="en-US" dirty="0"/>
              <a:t>Strategic Environment</a:t>
            </a:r>
          </a:p>
          <a:p>
            <a:pPr lvl="1"/>
            <a:r>
              <a:rPr lang="en-US" dirty="0"/>
              <a:t>Intercultural Management</a:t>
            </a:r>
          </a:p>
          <a:p>
            <a:pPr lvl="1"/>
            <a:r>
              <a:rPr lang="en-US" dirty="0"/>
              <a:t>Global Management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GBUS 230: Decision Making Methods</a:t>
            </a:r>
          </a:p>
          <a:p>
            <a:pPr lvl="1"/>
            <a:r>
              <a:rPr lang="en-US" dirty="0"/>
              <a:t>Research Design</a:t>
            </a:r>
          </a:p>
          <a:p>
            <a:pPr lvl="1"/>
            <a:r>
              <a:rPr lang="en-US" dirty="0"/>
              <a:t>Statistical Analysis</a:t>
            </a:r>
          </a:p>
          <a:p>
            <a:pPr lvl="1"/>
            <a:r>
              <a:rPr lang="en-US" dirty="0"/>
              <a:t>Business Communication Tools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Spring Semester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299" y="2505075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GBUS 220: People in Organizations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Creativity</a:t>
            </a:r>
          </a:p>
          <a:p>
            <a:pPr lvl="1"/>
            <a:r>
              <a:rPr lang="en-US" dirty="0"/>
              <a:t>Ethics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GBUS 240: Tools of Analysis</a:t>
            </a:r>
          </a:p>
          <a:p>
            <a:pPr lvl="1"/>
            <a:r>
              <a:rPr lang="en-US" dirty="0"/>
              <a:t>Tools of Analysis - Excel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Data Analysis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focus on six key attributes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Engagement</a:t>
            </a:r>
          </a:p>
          <a:p>
            <a:pPr lvl="1"/>
            <a:r>
              <a:rPr lang="en-US" sz="3200" dirty="0"/>
              <a:t>Connection</a:t>
            </a:r>
          </a:p>
          <a:p>
            <a:pPr lvl="1"/>
            <a:r>
              <a:rPr lang="en-US" sz="3200" dirty="0"/>
              <a:t>Teamwork</a:t>
            </a:r>
          </a:p>
          <a:p>
            <a:pPr lvl="1"/>
            <a:r>
              <a:rPr lang="en-US" sz="3200" dirty="0"/>
              <a:t>Community </a:t>
            </a:r>
          </a:p>
          <a:p>
            <a:pPr lvl="1"/>
            <a:r>
              <a:rPr lang="en-US" sz="3200" dirty="0"/>
              <a:t>Breadth of knowledge</a:t>
            </a:r>
          </a:p>
          <a:p>
            <a:pPr lvl="1"/>
            <a:r>
              <a:rPr lang="en-US" sz="3200" dirty="0"/>
              <a:t>Cognitive flexibility</a:t>
            </a:r>
          </a:p>
          <a:p>
            <a:pPr lvl="1"/>
            <a:r>
              <a:rPr lang="en-US" sz="3200" dirty="0"/>
              <a:t>Internship preparation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92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And your education continues with 300-level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C33E1-3F0D-4DB7-84BB-67E56422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72" y="931794"/>
            <a:ext cx="6006651" cy="5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5364-E6E2-4B2E-B4A6-D8E2E3F8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74257" cy="4714875"/>
          </a:xfrm>
        </p:spPr>
        <p:txBody>
          <a:bodyPr>
            <a:normAutofit/>
          </a:bodyPr>
          <a:lstStyle/>
          <a:p>
            <a:r>
              <a:rPr lang="en-US" dirty="0"/>
              <a:t>Here is a sample 4-year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73F9A-40A9-4E50-A1E2-BE48C459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3" y="-63850"/>
            <a:ext cx="5573486" cy="71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8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28" y="1705179"/>
            <a:ext cx="8063344" cy="152292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744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needs global business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Competition</a:t>
            </a:r>
          </a:p>
          <a:p>
            <a:r>
              <a:rPr lang="en-US" dirty="0"/>
              <a:t>Global Sourcing/Supply Chain/Manufacturing</a:t>
            </a:r>
          </a:p>
          <a:p>
            <a:r>
              <a:rPr lang="en-US" dirty="0"/>
              <a:t>Diverse Talent Pool</a:t>
            </a:r>
          </a:p>
          <a:p>
            <a:r>
              <a:rPr lang="en-US" dirty="0"/>
              <a:t>Managing Expatriates</a:t>
            </a:r>
          </a:p>
          <a:p>
            <a:r>
              <a:rPr lang="en-US" dirty="0"/>
              <a:t>Global Trade/Politics/Issues</a:t>
            </a:r>
          </a:p>
          <a:p>
            <a:r>
              <a:rPr lang="en-US" dirty="0"/>
              <a:t>Global Customers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209A5-B597-43B7-8B36-E20E8523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003" y="5136919"/>
            <a:ext cx="2686425" cy="7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439EB-841E-489E-8520-2266F5D1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121" y="3136065"/>
            <a:ext cx="2543530" cy="704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412F6-D5ED-49AF-ABD6-43AB40580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657" y="3081289"/>
            <a:ext cx="1109655" cy="975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239C3-93D9-44E5-9A60-4C57C6849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121" y="4898762"/>
            <a:ext cx="1190791" cy="1190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5AD4F-2302-4DAE-8C81-2583B4E10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967" y="5079762"/>
            <a:ext cx="1771897" cy="1009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41217-B45A-42CB-BEDF-FA6D2578A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9227" y="2941019"/>
            <a:ext cx="1386148" cy="975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E9EB9-7FCB-4A81-94D3-93920BAFB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52" y="5217892"/>
            <a:ext cx="1997573" cy="747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4511E-9270-4025-A95B-EC16A8474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8116" y="1604423"/>
            <a:ext cx="1352739" cy="876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6633-D461-48F5-84B0-F1BCEDBE5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6340" y="4898787"/>
            <a:ext cx="1323390" cy="14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differentiates our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Broad-Based Approach</a:t>
            </a:r>
          </a:p>
          <a:p>
            <a:r>
              <a:rPr lang="en-US" dirty="0"/>
              <a:t>Global Focus</a:t>
            </a:r>
          </a:p>
          <a:p>
            <a:r>
              <a:rPr lang="en-US" dirty="0"/>
              <a:t>Computer Proficiency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676E5-FED3-4C20-B02A-B52E63633E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Guest Speakers – Common Days</a:t>
            </a:r>
          </a:p>
          <a:p>
            <a:r>
              <a:rPr lang="en-US" dirty="0"/>
              <a:t>Internships Abroad</a:t>
            </a:r>
          </a:p>
          <a:p>
            <a:r>
              <a:rPr lang="en-US" dirty="0"/>
              <a:t>Study Abroad Business Classes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C5F1D-E590-4CC1-8563-D28E4F17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55" y="3284957"/>
            <a:ext cx="8269727" cy="36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differentiates our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Student Clubs</a:t>
            </a:r>
          </a:p>
          <a:p>
            <a:pPr lvl="1"/>
            <a:r>
              <a:rPr lang="en-US" dirty="0"/>
              <a:t>Bennies in Business</a:t>
            </a:r>
          </a:p>
          <a:p>
            <a:pPr lvl="1"/>
            <a:r>
              <a:rPr lang="en-US" dirty="0"/>
              <a:t>Enactus</a:t>
            </a:r>
          </a:p>
          <a:p>
            <a:pPr lvl="1"/>
            <a:r>
              <a:rPr lang="en-US" dirty="0"/>
              <a:t>Breakfast Club</a:t>
            </a:r>
          </a:p>
          <a:p>
            <a:pPr lvl="1"/>
            <a:r>
              <a:rPr lang="en-US" dirty="0"/>
              <a:t>Mayo Scholars</a:t>
            </a:r>
          </a:p>
          <a:p>
            <a:pPr lvl="1"/>
            <a:r>
              <a:rPr lang="en-US" dirty="0"/>
              <a:t>Case Study Research Team (S.A.M.)</a:t>
            </a:r>
          </a:p>
          <a:p>
            <a:pPr lvl="1"/>
            <a:r>
              <a:rPr lang="en-US" dirty="0"/>
              <a:t>Square One</a:t>
            </a:r>
          </a:p>
          <a:p>
            <a:pPr lvl="1"/>
            <a:r>
              <a:rPr lang="en-US" dirty="0"/>
              <a:t>Extending the Link</a:t>
            </a:r>
          </a:p>
          <a:p>
            <a:r>
              <a:rPr lang="en-US" dirty="0"/>
              <a:t>Research Opportunities</a:t>
            </a:r>
          </a:p>
          <a:p>
            <a:r>
              <a:rPr lang="en-US" dirty="0"/>
              <a:t>On-Campus Businesses</a:t>
            </a:r>
          </a:p>
          <a:p>
            <a:pPr lvl="1"/>
            <a:r>
              <a:rPr lang="en-US" dirty="0"/>
              <a:t>Clemens Perk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Schu</a:t>
            </a:r>
            <a:r>
              <a:rPr lang="en-US" dirty="0"/>
              <a:t> Coffee</a:t>
            </a:r>
          </a:p>
          <a:p>
            <a:pPr lvl="1"/>
            <a:r>
              <a:rPr lang="en-US" dirty="0"/>
              <a:t>T-Spot</a:t>
            </a:r>
          </a:p>
          <a:p>
            <a:r>
              <a:rPr lang="en-US" dirty="0"/>
              <a:t>Integrated Class Projects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E33572-DEB8-48F1-BCF0-62927B86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0"/>
            <a:ext cx="316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2AF5-7DC4-4B0A-AEBD-D2FEEEC1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passionate about teaching and research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408725-3661-4153-B783-B4AFADEB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7" y="1690687"/>
            <a:ext cx="3172439" cy="26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9B979-440A-4BC5-BBEC-C43D1BB7D167}"/>
              </a:ext>
            </a:extLst>
          </p:cNvPr>
          <p:cNvSpPr txBox="1"/>
          <p:nvPr/>
        </p:nvSpPr>
        <p:spPr>
          <a:xfrm>
            <a:off x="1162756" y="374791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A8BE23-59C0-4803-B6FA-E6FBCD32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47" y="4335267"/>
            <a:ext cx="31724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Julie Fisk, Visiting Adjunct Instructor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Juris Doctorate, University of Minnesota Law School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46BBD-E67F-4BAA-9FA2-A0930D2BAE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35" y="1690687"/>
            <a:ext cx="3048529" cy="2664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C2AE3-50BF-4930-A426-5D47E4AB2608}"/>
              </a:ext>
            </a:extLst>
          </p:cNvPr>
          <p:cNvSpPr txBox="1"/>
          <p:nvPr/>
        </p:nvSpPr>
        <p:spPr>
          <a:xfrm>
            <a:off x="4571735" y="4355535"/>
            <a:ext cx="3048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John Hasselberg</a:t>
            </a:r>
            <a:r>
              <a:rPr lang="en-US" sz="2400" dirty="0"/>
              <a:t>, </a:t>
            </a:r>
            <a:r>
              <a:rPr lang="en-US" sz="2400" b="1" dirty="0"/>
              <a:t>Professor</a:t>
            </a:r>
            <a:br>
              <a:rPr lang="en-US" sz="2400" dirty="0"/>
            </a:br>
            <a:r>
              <a:rPr lang="en-US" sz="2400" dirty="0"/>
              <a:t>Juris Doctor, University of Minnesota Law School</a:t>
            </a:r>
          </a:p>
          <a:p>
            <a:endParaRPr lang="en-US" sz="24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38F498C-EE8F-4FBC-AB64-F79079DB9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/>
          <a:stretch/>
        </p:blipFill>
        <p:spPr bwMode="auto">
          <a:xfrm>
            <a:off x="8310563" y="1611394"/>
            <a:ext cx="2718681" cy="28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3C7B35-9708-4455-B800-7762008984BE}"/>
              </a:ext>
            </a:extLst>
          </p:cNvPr>
          <p:cNvSpPr txBox="1"/>
          <p:nvPr/>
        </p:nvSpPr>
        <p:spPr>
          <a:xfrm>
            <a:off x="8310563" y="4434830"/>
            <a:ext cx="3048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Hassan Hussein, Visiting Assistant Professor</a:t>
            </a:r>
            <a:br>
              <a:rPr lang="en-US" sz="2400" dirty="0"/>
            </a:br>
            <a:r>
              <a:rPr lang="en-US" sz="2400" dirty="0"/>
              <a:t>Ph.D.  University of Minnesota, MN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69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2AF5-7DC4-4B0A-AEBD-D2FEEEC1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passionate about teaching and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9B979-440A-4BC5-BBEC-C43D1BB7D167}"/>
              </a:ext>
            </a:extLst>
          </p:cNvPr>
          <p:cNvSpPr txBox="1"/>
          <p:nvPr/>
        </p:nvSpPr>
        <p:spPr>
          <a:xfrm>
            <a:off x="1162756" y="374791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A8BE23-59C0-4803-B6FA-E6FBCD32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47" y="4335266"/>
            <a:ext cx="31724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Paul Marsnik, </a:t>
            </a:r>
          </a:p>
          <a:p>
            <a:r>
              <a:rPr lang="en-US" sz="2400" b="1" dirty="0"/>
              <a:t>Professor</a:t>
            </a:r>
            <a:br>
              <a:rPr lang="en-US" sz="2400" dirty="0"/>
            </a:br>
            <a:r>
              <a:rPr lang="en-US" sz="2400" dirty="0"/>
              <a:t>Ph.D., University of Nebraska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C2AE3-50BF-4930-A426-5D47E4AB2608}"/>
              </a:ext>
            </a:extLst>
          </p:cNvPr>
          <p:cNvSpPr txBox="1"/>
          <p:nvPr/>
        </p:nvSpPr>
        <p:spPr>
          <a:xfrm>
            <a:off x="4487243" y="4355535"/>
            <a:ext cx="3256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Sanford Moskowitz</a:t>
            </a:r>
            <a:r>
              <a:rPr lang="en-US" sz="2400" dirty="0"/>
              <a:t> </a:t>
            </a:r>
            <a:r>
              <a:rPr lang="en-US" sz="2400" b="1" dirty="0"/>
              <a:t>Associate Professor</a:t>
            </a:r>
            <a:br>
              <a:rPr lang="en-US" sz="2400" dirty="0"/>
            </a:br>
            <a:r>
              <a:rPr lang="en-US" sz="2400" dirty="0"/>
              <a:t>Ph.D. Columbia University, 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7B35-9708-4455-B800-7762008984BE}"/>
              </a:ext>
            </a:extLst>
          </p:cNvPr>
          <p:cNvSpPr txBox="1"/>
          <p:nvPr/>
        </p:nvSpPr>
        <p:spPr>
          <a:xfrm>
            <a:off x="8310563" y="4434830"/>
            <a:ext cx="3048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Kingshuk Mukherjee</a:t>
            </a:r>
            <a:r>
              <a:rPr lang="en-US" sz="2400" dirty="0"/>
              <a:t>, </a:t>
            </a:r>
            <a:r>
              <a:rPr lang="en-US" sz="2400" b="1" dirty="0"/>
              <a:t>Associate Professor</a:t>
            </a:r>
            <a:br>
              <a:rPr lang="en-US" sz="2400" dirty="0"/>
            </a:br>
            <a:r>
              <a:rPr lang="en-US" sz="2400" dirty="0"/>
              <a:t>M.B.A. Coventry University, Coventry, England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96F6F-AB80-4753-9FDE-CD4B0AC0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6" y="1686648"/>
            <a:ext cx="2328686" cy="26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B0A615-E053-4739-A1DB-012CD709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35" y="1686648"/>
            <a:ext cx="2648618" cy="26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BCFFB1C-5F25-468D-9005-016F00CF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686648"/>
            <a:ext cx="2648618" cy="26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4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2AF5-7DC4-4B0A-AEBD-D2FEEEC1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passionate about teaching and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9B979-440A-4BC5-BBEC-C43D1BB7D167}"/>
              </a:ext>
            </a:extLst>
          </p:cNvPr>
          <p:cNvSpPr txBox="1"/>
          <p:nvPr/>
        </p:nvSpPr>
        <p:spPr>
          <a:xfrm>
            <a:off x="1162756" y="374791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A8BE23-59C0-4803-B6FA-E6FBCD32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47" y="4519931"/>
            <a:ext cx="31724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Margrette Newhouse, Director McNeely Center</a:t>
            </a:r>
            <a:r>
              <a:rPr lang="en-US" sz="2400" dirty="0"/>
              <a:t> M.B.A.  Carlson School of Management, University of Minnesota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C2AE3-50BF-4930-A426-5D47E4AB2608}"/>
              </a:ext>
            </a:extLst>
          </p:cNvPr>
          <p:cNvSpPr txBox="1"/>
          <p:nvPr/>
        </p:nvSpPr>
        <p:spPr>
          <a:xfrm>
            <a:off x="4571735" y="4434830"/>
            <a:ext cx="3048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Deborah Pembleton</a:t>
            </a:r>
            <a:r>
              <a:rPr lang="en-US" sz="2400" dirty="0"/>
              <a:t>, Associate Professor</a:t>
            </a:r>
            <a:br>
              <a:rPr lang="en-US" sz="2400" dirty="0"/>
            </a:br>
            <a:r>
              <a:rPr lang="en-US" sz="2400" dirty="0"/>
              <a:t>Ph.D.  University of Minnesota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7B35-9708-4455-B800-7762008984BE}"/>
              </a:ext>
            </a:extLst>
          </p:cNvPr>
          <p:cNvSpPr txBox="1"/>
          <p:nvPr/>
        </p:nvSpPr>
        <p:spPr>
          <a:xfrm>
            <a:off x="8310563" y="4434830"/>
            <a:ext cx="3048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Steve Schwarz, Visiting Assistant Professor</a:t>
            </a:r>
            <a:br>
              <a:rPr lang="en-US" sz="2400" b="1" dirty="0"/>
            </a:br>
            <a:r>
              <a:rPr lang="en-US" sz="2400" dirty="0"/>
              <a:t>M.B.A.  University of Montana</a:t>
            </a:r>
          </a:p>
          <a:p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575041-0DE6-4C4F-A35E-4A63B6F8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2" y="1690687"/>
            <a:ext cx="2342561" cy="27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A79276C-F572-40EC-9340-633C30D9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35" y="1677112"/>
            <a:ext cx="2602354" cy="27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69DFD9D-7B48-45F1-AA5C-6A9E808E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690687"/>
            <a:ext cx="2597061" cy="27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2AF5-7DC4-4B0A-AEBD-D2FEEEC1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passionate about teaching and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9B979-440A-4BC5-BBEC-C43D1BB7D167}"/>
              </a:ext>
            </a:extLst>
          </p:cNvPr>
          <p:cNvSpPr txBox="1"/>
          <p:nvPr/>
        </p:nvSpPr>
        <p:spPr>
          <a:xfrm>
            <a:off x="1162756" y="374791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A8BE23-59C0-4803-B6FA-E6FBCD32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47" y="4335267"/>
            <a:ext cx="31724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Qiang (Tony) Yan</a:t>
            </a:r>
            <a:r>
              <a:rPr lang="en-US" sz="2400" dirty="0"/>
              <a:t>, </a:t>
            </a:r>
            <a:r>
              <a:rPr lang="en-US" sz="2400" b="1" dirty="0"/>
              <a:t>Associate Professor</a:t>
            </a:r>
            <a:br>
              <a:rPr lang="en-US" sz="2400" dirty="0"/>
            </a:br>
            <a:r>
              <a:rPr lang="en-US" sz="2400" dirty="0"/>
              <a:t>Ph.D.  New Mexico State University </a:t>
            </a:r>
            <a:br>
              <a:rPr lang="en-US" sz="2400" dirty="0"/>
            </a:br>
            <a:r>
              <a:rPr lang="en-US" sz="2400" dirty="0"/>
              <a:t>Ph.D.  University of Missouri - St. Louis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C2AE3-50BF-4930-A426-5D47E4AB2608}"/>
              </a:ext>
            </a:extLst>
          </p:cNvPr>
          <p:cNvSpPr txBox="1"/>
          <p:nvPr/>
        </p:nvSpPr>
        <p:spPr>
          <a:xfrm>
            <a:off x="4571735" y="4355535"/>
            <a:ext cx="3048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David Zoeller</a:t>
            </a:r>
            <a:r>
              <a:rPr lang="en-US" sz="2400" dirty="0"/>
              <a:t>, </a:t>
            </a:r>
          </a:p>
          <a:p>
            <a:r>
              <a:rPr lang="en-US" sz="2400" b="1" dirty="0"/>
              <a:t>Visiting Assistant Professor</a:t>
            </a:r>
            <a:br>
              <a:rPr lang="en-US" sz="2400" dirty="0"/>
            </a:br>
            <a:r>
              <a:rPr lang="en-US" sz="2400" dirty="0"/>
              <a:t>M.A.  University of Minnesota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7B35-9708-4455-B800-7762008984BE}"/>
              </a:ext>
            </a:extLst>
          </p:cNvPr>
          <p:cNvSpPr txBox="1"/>
          <p:nvPr/>
        </p:nvSpPr>
        <p:spPr>
          <a:xfrm>
            <a:off x="8310563" y="4434830"/>
            <a:ext cx="3048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Mary Jepperson, Professor</a:t>
            </a:r>
          </a:p>
          <a:p>
            <a:r>
              <a:rPr lang="en-US" sz="2400" b="1" dirty="0"/>
              <a:t>Department Chair</a:t>
            </a:r>
            <a:br>
              <a:rPr lang="en-US" sz="2400" dirty="0"/>
            </a:br>
            <a:r>
              <a:rPr lang="en-US" sz="2400" dirty="0"/>
              <a:t>MBA St. Cloud State University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30D366-203B-4E7D-9BB7-0BBE6806B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r="8862"/>
          <a:stretch/>
        </p:blipFill>
        <p:spPr bwMode="auto">
          <a:xfrm>
            <a:off x="1083732" y="1690687"/>
            <a:ext cx="2797705" cy="26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49135FB-B312-43F4-A110-DEC9407FD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1" y="1707291"/>
            <a:ext cx="2627976" cy="26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62CE699-F44C-4290-9930-3D3D40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4" b="51111"/>
          <a:stretch/>
        </p:blipFill>
        <p:spPr>
          <a:xfrm>
            <a:off x="8179136" y="1690687"/>
            <a:ext cx="2850108" cy="2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9454A-6AEA-45BE-AD13-18B77335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400403"/>
            <a:ext cx="10969687" cy="61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430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Global Business Leadership</vt:lpstr>
      <vt:lpstr>The world needs global business leaders</vt:lpstr>
      <vt:lpstr>What differentiates our program?</vt:lpstr>
      <vt:lpstr>What differentiates our program?</vt:lpstr>
      <vt:lpstr>We are passionate about teaching and research</vt:lpstr>
      <vt:lpstr>We are passionate about teaching and research</vt:lpstr>
      <vt:lpstr>We are passionate about teaching and research</vt:lpstr>
      <vt:lpstr>We are passionate about teaching and research</vt:lpstr>
      <vt:lpstr>PowerPoint Presentation</vt:lpstr>
      <vt:lpstr>PowerPoint Presentation</vt:lpstr>
      <vt:lpstr>Our curriculum starts with a series of four fabulous classes</vt:lpstr>
      <vt:lpstr>We focus on six key attributes </vt:lpstr>
      <vt:lpstr>And your education continues with 300-level courses</vt:lpstr>
      <vt:lpstr>Here is a sample 4-year plan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Schwarz</dc:creator>
  <cp:lastModifiedBy>Jepperson, Mary</cp:lastModifiedBy>
  <cp:revision>27</cp:revision>
  <dcterms:created xsi:type="dcterms:W3CDTF">2013-10-22T19:40:15Z</dcterms:created>
  <dcterms:modified xsi:type="dcterms:W3CDTF">2020-10-21T20:53:37Z</dcterms:modified>
</cp:coreProperties>
</file>