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69" r:id="rId12"/>
    <p:sldId id="261" r:id="rId13"/>
    <p:sldId id="272" r:id="rId1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A40577A7-92B4-4A04-B57E-95437DC65A6E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B72FF3B-2888-4C1F-A3E6-390AB6BF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1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A1E96DCF-7EED-455C-AA66-EA94F6D76CA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97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67781"/>
            <a:ext cx="5598160" cy="3655457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F44E1B8-21AB-4FF0-88DD-7E88DBC99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0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970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4E1B8-21AB-4FF0-88DD-7E88DBC99F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5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970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4E1B8-21AB-4FF0-88DD-7E88DBC99F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2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970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4E1B8-21AB-4FF0-88DD-7E88DBC99F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7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970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4E1B8-21AB-4FF0-88DD-7E88DBC99F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48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970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4E1B8-21AB-4FF0-88DD-7E88DBC99F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1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8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9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2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6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9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F7359-65F7-40FA-AE13-361720434AAF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90FE3-27CD-462B-8AF9-2F1A87A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6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Cost Ways to Shape Student Work Outside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Enhancement Service </a:t>
            </a:r>
          </a:p>
          <a:p>
            <a:r>
              <a:rPr lang="en-US" dirty="0" smtClean="0"/>
              <a:t>Ken Jones</a:t>
            </a:r>
          </a:p>
          <a:p>
            <a:r>
              <a:rPr lang="en-US" dirty="0" smtClean="0"/>
              <a:t>September 30-October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A </a:t>
            </a:r>
            <a:r>
              <a:rPr lang="en-US" dirty="0" smtClean="0"/>
              <a:t>More Effective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them do something with the out of class material first</a:t>
            </a:r>
          </a:p>
          <a:p>
            <a:pPr lvl="1"/>
            <a:r>
              <a:rPr lang="en-US" dirty="0" smtClean="0"/>
              <a:t>Many not be able to go very far, but make them do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in after they have worked</a:t>
            </a:r>
          </a:p>
          <a:p>
            <a:pPr lvl="1"/>
            <a:r>
              <a:rPr lang="en-US" dirty="0" smtClean="0"/>
              <a:t>Use what they have done as base for effort to move them further</a:t>
            </a:r>
          </a:p>
          <a:p>
            <a:pPr lvl="1"/>
            <a:r>
              <a:rPr lang="en-US" dirty="0" smtClean="0"/>
              <a:t>Faculty clarifies, expands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1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Diligently Would You Prepare Before Class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likely that the professor will raise questions about the readings, but will wait for people to volunteer an answer?</a:t>
            </a:r>
          </a:p>
          <a:p>
            <a:endParaRPr lang="en-US" dirty="0" smtClean="0"/>
          </a:p>
          <a:p>
            <a:r>
              <a:rPr lang="en-US" dirty="0" smtClean="0"/>
              <a:t>It is likely that the professor will ask questions on the readings, and call on people randomly for answers?</a:t>
            </a:r>
          </a:p>
          <a:p>
            <a:endParaRPr lang="en-US" dirty="0" smtClean="0"/>
          </a:p>
          <a:p>
            <a:r>
              <a:rPr lang="en-US" dirty="0" smtClean="0"/>
              <a:t>It is likely that the professor will ask questions on the readings, and call on each student by the end of the period?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  Calling </a:t>
            </a:r>
            <a:r>
              <a:rPr lang="en-US" dirty="0" smtClean="0"/>
              <a:t>on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Motivates students to do out of class work</a:t>
            </a:r>
          </a:p>
          <a:p>
            <a:r>
              <a:rPr lang="en-US" dirty="0" smtClean="0"/>
              <a:t>Increases learning through active engagement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Make it a normal part of class, not a punitive action</a:t>
            </a:r>
          </a:p>
          <a:p>
            <a:r>
              <a:rPr lang="en-US" dirty="0" smtClean="0"/>
              <a:t>Avoid sense of picking on individual with group calls</a:t>
            </a:r>
          </a:p>
        </p:txBody>
      </p:sp>
    </p:spTree>
    <p:extLst>
      <p:ext uri="{BB962C8B-B14F-4D97-AF65-F5344CB8AC3E}">
        <p14:creationId xmlns:p14="http://schemas.microsoft.com/office/powerpoint/2010/main" val="221117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Slightly </a:t>
            </a:r>
            <a:r>
              <a:rPr lang="en-US" dirty="0" smtClean="0"/>
              <a:t>Higher Cost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 before class</a:t>
            </a:r>
          </a:p>
          <a:p>
            <a:pPr lvl="1"/>
            <a:r>
              <a:rPr lang="en-US" dirty="0"/>
              <a:t>Short papers, Moodle posts, journal </a:t>
            </a:r>
            <a:r>
              <a:rPr lang="en-US" dirty="0" smtClean="0"/>
              <a:t>entries</a:t>
            </a:r>
          </a:p>
          <a:p>
            <a:pPr lvl="1"/>
            <a:endParaRPr lang="en-US" dirty="0" smtClean="0"/>
          </a:p>
          <a:p>
            <a:r>
              <a:rPr lang="en-US" dirty="0"/>
              <a:t>Done in class</a:t>
            </a:r>
          </a:p>
          <a:p>
            <a:pPr lvl="1"/>
            <a:r>
              <a:rPr lang="en-US" dirty="0"/>
              <a:t>In class writing, short quizzes, small group </a:t>
            </a:r>
            <a:r>
              <a:rPr lang="en-US" dirty="0" smtClean="0"/>
              <a:t>presentations</a:t>
            </a:r>
          </a:p>
          <a:p>
            <a:endParaRPr lang="en-US" dirty="0"/>
          </a:p>
          <a:p>
            <a:r>
              <a:rPr lang="en-US" dirty="0"/>
              <a:t>Do periodically, more at beginning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r>
              <a:rPr lang="en-US" dirty="0" smtClean="0"/>
              <a:t>Keep grading simple and brief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Time </a:t>
            </a:r>
            <a:r>
              <a:rPr lang="en-US" dirty="0" smtClean="0"/>
              <a:t>Spent Studying per Week</a:t>
            </a:r>
            <a:br>
              <a:rPr lang="en-US" dirty="0" smtClean="0"/>
            </a:br>
            <a:r>
              <a:rPr lang="en-US" dirty="0" smtClean="0"/>
              <a:t>  	  </a:t>
            </a:r>
            <a:r>
              <a:rPr lang="en-US" dirty="0" smtClean="0"/>
              <a:t>         </a:t>
            </a:r>
            <a:r>
              <a:rPr lang="en-US" sz="2700" dirty="0"/>
              <a:t>(Graduating Seniors)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21 hours per week – 35.5% CSB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16.2%  SJU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Less than 10 hours per week --   17%  CSB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37%  SJU </a:t>
            </a:r>
          </a:p>
          <a:p>
            <a:pPr marL="3429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76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 smtClean="0"/>
              <a:t>Expectations More Visible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frequent reminders</a:t>
            </a:r>
          </a:p>
          <a:p>
            <a:r>
              <a:rPr lang="en-US" dirty="0" smtClean="0"/>
              <a:t>Moving beyond “work hard” or “x hours”</a:t>
            </a:r>
          </a:p>
          <a:p>
            <a:r>
              <a:rPr lang="en-US" dirty="0" smtClean="0"/>
              <a:t>What should they be able to do when done?</a:t>
            </a:r>
          </a:p>
          <a:p>
            <a:pPr lvl="1"/>
            <a:r>
              <a:rPr lang="en-US" dirty="0" smtClean="0"/>
              <a:t>Explain to a friend</a:t>
            </a:r>
          </a:p>
          <a:p>
            <a:pPr lvl="1"/>
            <a:r>
              <a:rPr lang="en-US" dirty="0" smtClean="0"/>
              <a:t>Write a summary and provide evidence</a:t>
            </a:r>
          </a:p>
          <a:p>
            <a:pPr lvl="1"/>
            <a:r>
              <a:rPr lang="en-US" dirty="0" smtClean="0"/>
              <a:t>Do homework problems without looking at text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4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   Explaining </a:t>
            </a:r>
            <a:r>
              <a:rPr lang="en-US" dirty="0" smtClean="0"/>
              <a:t>How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easy for us, but not for them</a:t>
            </a:r>
          </a:p>
          <a:p>
            <a:r>
              <a:rPr lang="en-US" dirty="0" smtClean="0"/>
              <a:t>Need help understanding how to read in discipline</a:t>
            </a:r>
          </a:p>
          <a:p>
            <a:r>
              <a:rPr lang="en-US" dirty="0" smtClean="0"/>
              <a:t>Need help understanding how to organize/study in discipline</a:t>
            </a:r>
          </a:p>
          <a:p>
            <a:endParaRPr lang="en-US" dirty="0"/>
          </a:p>
          <a:p>
            <a:r>
              <a:rPr lang="en-US" dirty="0" smtClean="0"/>
              <a:t>Modeling helps</a:t>
            </a:r>
          </a:p>
          <a:p>
            <a:endParaRPr lang="en-US" dirty="0"/>
          </a:p>
          <a:p>
            <a:r>
              <a:rPr lang="en-US" dirty="0" smtClean="0"/>
              <a:t>Concept maps a possibility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2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 Low </a:t>
            </a:r>
            <a:r>
              <a:rPr lang="en-US" dirty="0" smtClean="0"/>
              <a:t>Cost Incentives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learning and career success</a:t>
            </a:r>
          </a:p>
          <a:p>
            <a:endParaRPr lang="en-US" dirty="0" smtClean="0"/>
          </a:p>
          <a:p>
            <a:r>
              <a:rPr lang="en-US" dirty="0" smtClean="0"/>
              <a:t>Explain performance versus mastery approaches</a:t>
            </a:r>
          </a:p>
          <a:p>
            <a:pPr lvl="1"/>
            <a:r>
              <a:rPr lang="en-US" dirty="0" smtClean="0"/>
              <a:t>Tests define ability in field – permanent condition</a:t>
            </a:r>
          </a:p>
          <a:p>
            <a:pPr lvl="1"/>
            <a:r>
              <a:rPr lang="en-US" dirty="0" smtClean="0"/>
              <a:t>Tests as indicator of current level and guide for improvement</a:t>
            </a:r>
          </a:p>
          <a:p>
            <a:endParaRPr lang="en-US" dirty="0"/>
          </a:p>
          <a:p>
            <a:r>
              <a:rPr lang="en-US" dirty="0" smtClean="0"/>
              <a:t>Tie to non-academic interests</a:t>
            </a:r>
          </a:p>
        </p:txBody>
      </p:sp>
    </p:spTree>
    <p:extLst>
      <p:ext uri="{BB962C8B-B14F-4D97-AF65-F5344CB8AC3E}">
        <p14:creationId xmlns:p14="http://schemas.microsoft.com/office/powerpoint/2010/main" val="358773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Peer </a:t>
            </a:r>
            <a:r>
              <a:rPr lang="en-US" dirty="0" smtClean="0"/>
              <a:t>Pressure in Small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Meaningful task with public result</a:t>
            </a:r>
          </a:p>
          <a:p>
            <a:endParaRPr lang="en-US" dirty="0"/>
          </a:p>
          <a:p>
            <a:r>
              <a:rPr lang="en-US" dirty="0" smtClean="0"/>
              <a:t>Semi-permanent groups</a:t>
            </a:r>
          </a:p>
          <a:p>
            <a:endParaRPr lang="en-US" dirty="0"/>
          </a:p>
          <a:p>
            <a:r>
              <a:rPr lang="en-US" dirty="0" smtClean="0"/>
              <a:t>Peer assessment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9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Don’t </a:t>
            </a:r>
            <a:r>
              <a:rPr lang="en-US" dirty="0" smtClean="0"/>
              <a:t>Forget 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Praise very good answers</a:t>
            </a:r>
          </a:p>
          <a:p>
            <a:pPr lvl="1"/>
            <a:r>
              <a:rPr lang="en-US" dirty="0" smtClean="0"/>
              <a:t>Encourages the one praised</a:t>
            </a:r>
          </a:p>
          <a:p>
            <a:pPr lvl="1"/>
            <a:r>
              <a:rPr lang="en-US" dirty="0" smtClean="0"/>
              <a:t>Stimulates others to reach same level</a:t>
            </a:r>
          </a:p>
          <a:p>
            <a:pPr lvl="1"/>
            <a:r>
              <a:rPr lang="en-US" dirty="0" smtClean="0"/>
              <a:t>No cost to professor</a:t>
            </a:r>
          </a:p>
          <a:p>
            <a:endParaRPr lang="en-US" dirty="0"/>
          </a:p>
          <a:p>
            <a:r>
              <a:rPr lang="en-US" dirty="0" smtClean="0"/>
              <a:t>Provide formal feedback on classroom participation</a:t>
            </a:r>
          </a:p>
          <a:p>
            <a:pPr lvl="1"/>
            <a:r>
              <a:rPr lang="en-US" dirty="0" smtClean="0"/>
              <a:t>Provides individualized feedback</a:t>
            </a:r>
          </a:p>
          <a:p>
            <a:pPr lvl="1"/>
            <a:r>
              <a:rPr lang="en-US" dirty="0" smtClean="0"/>
              <a:t>Clarifies expectations</a:t>
            </a:r>
          </a:p>
          <a:p>
            <a:pPr lvl="1"/>
            <a:r>
              <a:rPr lang="en-US" dirty="0" smtClean="0"/>
              <a:t>Some cost to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5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Diligently Would You Read Before Class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likely that the professor would spend most of the class on something other than the assigned readings?</a:t>
            </a:r>
          </a:p>
          <a:p>
            <a:endParaRPr lang="en-US" dirty="0" smtClean="0"/>
          </a:p>
          <a:p>
            <a:r>
              <a:rPr lang="en-US" dirty="0" smtClean="0"/>
              <a:t>It is likely that the professor would begin class by telling you want was in the assigned readings?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Starting by “Clarifying” the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see no point in doing the reading before class</a:t>
            </a:r>
          </a:p>
          <a:p>
            <a:endParaRPr lang="en-US" dirty="0"/>
          </a:p>
          <a:p>
            <a:r>
              <a:rPr lang="en-US" dirty="0" smtClean="0"/>
              <a:t>Students unwilling to discuss because “truth” has been revealed</a:t>
            </a:r>
          </a:p>
          <a:p>
            <a:endParaRPr lang="en-US" dirty="0"/>
          </a:p>
          <a:p>
            <a:r>
              <a:rPr lang="en-US" dirty="0" smtClean="0"/>
              <a:t>Convinces professor that lectures are essential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510</Words>
  <Application>Microsoft Office PowerPoint</Application>
  <PresentationFormat>On-screen Show (4:3)</PresentationFormat>
  <Paragraphs>99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Low Cost Ways to Shape Student Work Outside Class</vt:lpstr>
      <vt:lpstr>    Time Spent Studying per Week               (Graduating Seniors)</vt:lpstr>
      <vt:lpstr>Making Expectations More Visible</vt:lpstr>
      <vt:lpstr>         Explaining How to Learn</vt:lpstr>
      <vt:lpstr>       Low Cost Incentives </vt:lpstr>
      <vt:lpstr>    Peer Pressure in Small Groups</vt:lpstr>
      <vt:lpstr>     Don’t Forget Class Discussion</vt:lpstr>
      <vt:lpstr>How Diligently Would You Read Before Class If</vt:lpstr>
      <vt:lpstr>Beware Starting by “Clarifying” the Reading</vt:lpstr>
      <vt:lpstr>       A More Effective Approach</vt:lpstr>
      <vt:lpstr>How Diligently Would You Prepare Before Class If</vt:lpstr>
      <vt:lpstr>        Calling on Students</vt:lpstr>
      <vt:lpstr>      Slightly Higher Cost Options</vt:lpstr>
    </vt:vector>
  </TitlesOfParts>
  <Company>CSB/SJU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Cost Ways to Shape Student Work Outside Class</dc:title>
  <dc:creator>Jones, Kenneth</dc:creator>
  <cp:lastModifiedBy>Jones, Kenneth</cp:lastModifiedBy>
  <cp:revision>10</cp:revision>
  <cp:lastPrinted>2013-09-27T18:35:25Z</cp:lastPrinted>
  <dcterms:created xsi:type="dcterms:W3CDTF">2013-09-26T20:13:58Z</dcterms:created>
  <dcterms:modified xsi:type="dcterms:W3CDTF">2013-10-01T14:17:34Z</dcterms:modified>
</cp:coreProperties>
</file>