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5.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charts/style9.xml" ContentType="application/vnd.ms-office.chartstyle+xml"/>
  <Override PartName="/ppt/charts/colors9.xml" ContentType="application/vnd.ms-office.chartcolorstyle+xml"/>
  <Override PartName="/ppt/charts/chart15.xml" ContentType="application/vnd.openxmlformats-officedocument.drawingml.chart+xml"/>
  <Override PartName="/ppt/charts/chart16.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7.xml" ContentType="application/vnd.openxmlformats-officedocument.drawingml.chart+xml"/>
  <Override PartName="/ppt/charts/chart18.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9.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2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59" r:id="rId3"/>
    <p:sldId id="260" r:id="rId4"/>
    <p:sldId id="261" r:id="rId5"/>
    <p:sldId id="262" r:id="rId6"/>
    <p:sldId id="263"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98" d="100"/>
          <a:sy n="98" d="100"/>
        </p:scale>
        <p:origin x="102"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11.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12.xml.rels><?xml version="1.0" encoding="UTF-8" standalone="yes"?>
<Relationships xmlns="http://schemas.openxmlformats.org/package/2006/relationships"><Relationship Id="rId3" Type="http://schemas.openxmlformats.org/officeDocument/2006/relationships/oleObject" Target="file:///\\AD\DeptShares$\Sustainability\CSBSustainOffice\Data%20and%20Research\Surveys\Survey%202015\Senior%20Survey%20Data%202015.xlsx" TargetMode="External"/><Relationship Id="rId2" Type="http://schemas.microsoft.com/office/2011/relationships/chartColorStyle" Target="colors8.xml"/><Relationship Id="rId1" Type="http://schemas.microsoft.com/office/2011/relationships/chartStyle" Target="style8.xm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14.xml.rels><?xml version="1.0" encoding="UTF-8" standalone="yes"?>
<Relationships xmlns="http://schemas.openxmlformats.org/package/2006/relationships"><Relationship Id="rId3" Type="http://schemas.openxmlformats.org/officeDocument/2006/relationships/oleObject" Target="file:///\\AD\DeptShares$\Sustainability\CSBSustainOffice\Surveys\Survey%202015\Senior%20Survey%20Data%202015.xlsx" TargetMode="External"/><Relationship Id="rId2" Type="http://schemas.microsoft.com/office/2011/relationships/chartColorStyle" Target="colors9.xml"/><Relationship Id="rId1" Type="http://schemas.microsoft.com/office/2011/relationships/chartStyle" Target="style9.xml"/></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16.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10.xml"/><Relationship Id="rId1" Type="http://schemas.microsoft.com/office/2011/relationships/chartStyle" Target="style10.xml"/></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18.xml.rels><?xml version="1.0" encoding="UTF-8" standalone="yes"?>
<Relationships xmlns="http://schemas.openxmlformats.org/package/2006/relationships"><Relationship Id="rId3" Type="http://schemas.openxmlformats.org/officeDocument/2006/relationships/oleObject" Target="file:///\\AD\DeptShares$\Sustainability\CSBSustainOffice\Surveys\Survey%202015\Senior%20Survey%20Data%202015.xlsx" TargetMode="External"/><Relationship Id="rId2" Type="http://schemas.microsoft.com/office/2011/relationships/chartColorStyle" Target="colors11.xml"/><Relationship Id="rId1" Type="http://schemas.microsoft.com/office/2011/relationships/chartStyle" Target="style11.xml"/></Relationships>
</file>

<file path=ppt/charts/_rels/chart19.xml.rels><?xml version="1.0" encoding="UTF-8" standalone="yes"?>
<Relationships xmlns="http://schemas.openxmlformats.org/package/2006/relationships"><Relationship Id="rId3" Type="http://schemas.openxmlformats.org/officeDocument/2006/relationships/oleObject" Target="file:///\\AD\DeptShares$\Sustainability\CSBSustainOffice\Surveys\Survey%202015\Senior%20Survey%20Data%202015.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file:///\\AD\DeptShares$\Sustainability\CSBSustainOffice\Surveys\Survey%202015\Senior%20Survey%20Data%202015.xlsx" TargetMode="External"/><Relationship Id="rId2" Type="http://schemas.microsoft.com/office/2011/relationships/chartColorStyle" Target="colors1.xml"/><Relationship Id="rId1" Type="http://schemas.microsoft.com/office/2011/relationships/chartStyle" Target="style1.xm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3.xml.rels><?xml version="1.0" encoding="UTF-8" standalone="yes"?>
<Relationships xmlns="http://schemas.openxmlformats.org/package/2006/relationships"><Relationship Id="rId3" Type="http://schemas.openxmlformats.org/officeDocument/2006/relationships/oleObject" Target="file:///\\AD\DeptShares$\Sustainability\CSBSustainOffice\Data%20and%20Research\Surveys\Survey%202015\Senior%20Survey%20Data%202015.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file:///\\AD\DeptShares$\Sustainability\CSBSustainOffice\Surveys\Survey%202015\Senior%20Survey%20Data%202015.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AD\DeptShares$\Sustainability\CSBSustainOffice\Data%20and%20Research\Surveys\Survey%202015\First%20Year%20Survey%20Data%202015.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7.xml.rels><?xml version="1.0" encoding="UTF-8" standalone="yes"?>
<Relationships xmlns="http://schemas.openxmlformats.org/package/2006/relationships"><Relationship Id="rId3" Type="http://schemas.openxmlformats.org/officeDocument/2006/relationships/oleObject" Target="file:///\\AD\DeptShares$\Sustainability\CSBSustainOffice\Data%20and%20Research\Surveys\Survey%202015\First%20Year%20Survey%20Data%202015.xlsx" TargetMode="External"/><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oleObject" Target="file:///\\AD\DeptShares$\Sustainability\CSBSustainOffice\Data%20and%20Research\Surveys\Survey%202015\Senior%20Survey%20Data%202015.xlsx" TargetMode="External"/><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oleObject" Target="file:///\\AD\DeptShares$\Sustainability\CSBSustainOffice\Surveys\Survey%202015\Senior%20Survey%20Data%202015.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sz="1400" dirty="0"/>
              <a:t>At Which Campus Do You </a:t>
            </a:r>
          </a:p>
          <a:p>
            <a:pPr>
              <a:defRPr/>
            </a:pPr>
            <a:r>
              <a:rPr lang="en-US" sz="1400" dirty="0"/>
              <a:t>Spend Your Time</a:t>
            </a:r>
          </a:p>
        </c:rich>
      </c:tx>
      <c:layout/>
      <c:overlay val="0"/>
    </c:title>
    <c:autoTitleDeleted val="0"/>
    <c:plotArea>
      <c:layout/>
      <c:pieChart>
        <c:varyColors val="1"/>
        <c:dLbls>
          <c:showLegendKey val="0"/>
          <c:showVal val="0"/>
          <c:showCatName val="0"/>
          <c:showSerName val="0"/>
          <c:showPercent val="1"/>
          <c:showBubbleSize val="0"/>
          <c:showLeaderLines val="0"/>
        </c:dLbls>
        <c:firstSliceAng val="0"/>
      </c:pieChart>
    </c:plotArea>
    <c:legend>
      <c:legendPos val="t"/>
      <c:layout/>
      <c:overlay val="0"/>
      <c:txPr>
        <a:bodyPr/>
        <a:lstStyle/>
        <a:p>
          <a:pPr>
            <a:defRPr sz="1400"/>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756564727163309"/>
          <c:y val="7.555765756553158E-2"/>
          <c:w val="0.57732520633715978"/>
          <c:h val="0.85711317947154242"/>
        </c:manualLayout>
      </c:layout>
      <c:doughnutChart>
        <c:varyColors val="1"/>
        <c:ser>
          <c:idx val="0"/>
          <c:order val="0"/>
          <c:dLbls>
            <c:dLbl>
              <c:idx val="1"/>
              <c:layout/>
              <c:tx>
                <c:rich>
                  <a:bodyPr/>
                  <a:lstStyle/>
                  <a:p>
                    <a:r>
                      <a:rPr lang="en-US" dirty="0">
                        <a:solidFill>
                          <a:schemeClr val="bg1"/>
                        </a:solidFill>
                      </a:rPr>
                      <a:t>$10 
</a:t>
                    </a:r>
                    <a:r>
                      <a:rPr lang="en-US" dirty="0" smtClean="0">
                        <a:solidFill>
                          <a:schemeClr val="bg1"/>
                        </a:solidFill>
                      </a:rPr>
                      <a:t>31.5%</a:t>
                    </a:r>
                    <a:endParaRPr lang="en-US" dirty="0">
                      <a:solidFill>
                        <a:schemeClr val="bg1"/>
                      </a:solidFill>
                    </a:endParaRPr>
                  </a:p>
                </c:rich>
              </c:tx>
              <c:showLegendKey val="0"/>
              <c:showVal val="0"/>
              <c:showCatName val="1"/>
              <c:showSerName val="0"/>
              <c:showPercent val="1"/>
              <c:showBubbleSize val="0"/>
              <c:extLst>
                <c:ext xmlns:c15="http://schemas.microsoft.com/office/drawing/2012/chart" uri="{CE6537A1-D6FC-4f65-9D91-7224C49458BB}">
                  <c15:layout/>
                </c:ext>
              </c:extLst>
            </c:dLbl>
            <c:dLbl>
              <c:idx val="2"/>
              <c:layout/>
              <c:tx>
                <c:rich>
                  <a:bodyPr/>
                  <a:lstStyle/>
                  <a:p>
                    <a:r>
                      <a:rPr lang="en-US" dirty="0">
                        <a:solidFill>
                          <a:schemeClr val="bg1"/>
                        </a:solidFill>
                      </a:rPr>
                      <a:t>$25 
</a:t>
                    </a:r>
                    <a:r>
                      <a:rPr lang="en-US" dirty="0" smtClean="0">
                        <a:solidFill>
                          <a:schemeClr val="bg1"/>
                        </a:solidFill>
                      </a:rPr>
                      <a:t>20.7%</a:t>
                    </a:r>
                    <a:endParaRPr lang="en-US" dirty="0">
                      <a:solidFill>
                        <a:schemeClr val="bg1"/>
                      </a:solidFill>
                    </a:endParaRPr>
                  </a:p>
                </c:rich>
              </c:tx>
              <c:showLegendKey val="0"/>
              <c:showVal val="0"/>
              <c:showCatName val="1"/>
              <c:showSerName val="0"/>
              <c:showPercent val="1"/>
              <c:showBubbleSize val="0"/>
              <c:extLst>
                <c:ext xmlns:c15="http://schemas.microsoft.com/office/drawing/2012/chart" uri="{CE6537A1-D6FC-4f65-9D91-7224C49458BB}">
                  <c15:layout/>
                </c:ext>
              </c:extLst>
            </c:dLbl>
            <c:dLbl>
              <c:idx val="3"/>
              <c:layout/>
              <c:tx>
                <c:rich>
                  <a:bodyPr/>
                  <a:lstStyle/>
                  <a:p>
                    <a:r>
                      <a:rPr lang="en-US" dirty="0">
                        <a:solidFill>
                          <a:schemeClr val="bg1"/>
                        </a:solidFill>
                      </a:rPr>
                      <a:t>$50+
7%</a:t>
                    </a:r>
                  </a:p>
                </c:rich>
              </c:tx>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600"/>
                </a:pPr>
                <a:endParaRPr lang="en-US"/>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'[FY (2011) Survey Results.xlsx]Sheet1'!$B$404:$B$407</c:f>
              <c:strCache>
                <c:ptCount val="4"/>
                <c:pt idx="0">
                  <c:v>$0 </c:v>
                </c:pt>
                <c:pt idx="1">
                  <c:v>$10 </c:v>
                </c:pt>
                <c:pt idx="2">
                  <c:v>$25 </c:v>
                </c:pt>
                <c:pt idx="3">
                  <c:v>$50+</c:v>
                </c:pt>
              </c:strCache>
            </c:strRef>
          </c:cat>
          <c:val>
            <c:numRef>
              <c:f>'[FY (2011) Survey Results.xlsx]Sheet1'!$C$404:$C$407</c:f>
              <c:numCache>
                <c:formatCode>General</c:formatCode>
                <c:ptCount val="4"/>
                <c:pt idx="0">
                  <c:v>55</c:v>
                </c:pt>
                <c:pt idx="1">
                  <c:v>39</c:v>
                </c:pt>
                <c:pt idx="2">
                  <c:v>33</c:v>
                </c:pt>
                <c:pt idx="3">
                  <c:v>9</c:v>
                </c:pt>
              </c:numCache>
            </c:numRef>
          </c:val>
        </c:ser>
        <c:dLbls>
          <c:showLegendKey val="0"/>
          <c:showVal val="0"/>
          <c:showCatName val="1"/>
          <c:showSerName val="0"/>
          <c:showPercent val="1"/>
          <c:showBubbleSize val="0"/>
          <c:showLeaderLines val="1"/>
        </c:dLbls>
        <c:firstSliceAng val="86"/>
        <c:holeSize val="50"/>
      </c:doughnutChart>
    </c:plotArea>
    <c:plotVisOnly val="1"/>
    <c:dispBlanksAs val="gap"/>
    <c:showDLblsOverMax val="0"/>
  </c:chart>
  <c:spPr>
    <a:ln>
      <a:solidFill>
        <a:schemeClr val="tx1"/>
      </a:solid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0.13899682169891855"/>
          <c:y val="8.840255681232205E-2"/>
          <c:w val="0.58446345302743208"/>
          <c:h val="0.8181479177590546"/>
        </c:manualLayout>
      </c:layout>
      <c:doughnutChart>
        <c:varyColors val="1"/>
        <c:ser>
          <c:idx val="0"/>
          <c:order val="0"/>
          <c:dLbls>
            <c:dLbl>
              <c:idx val="0"/>
              <c:layout/>
              <c:tx>
                <c:rich>
                  <a:bodyPr wrap="square" lIns="38100" tIns="19050" rIns="38100" bIns="19050" anchor="ctr">
                    <a:spAutoFit/>
                  </a:bodyPr>
                  <a:lstStyle/>
                  <a:p>
                    <a:pPr>
                      <a:defRPr sz="1800">
                        <a:solidFill>
                          <a:schemeClr val="tx1"/>
                        </a:solidFill>
                      </a:defRPr>
                    </a:pPr>
                    <a:r>
                      <a:rPr lang="en-US" dirty="0">
                        <a:solidFill>
                          <a:schemeClr val="tx1"/>
                        </a:solidFill>
                      </a:rPr>
                      <a:t>6%</a:t>
                    </a:r>
                  </a:p>
                </c:rich>
              </c:tx>
              <c:spPr>
                <a:noFill/>
                <a:ln>
                  <a:noFill/>
                </a:ln>
                <a:effectLst/>
              </c:spPr>
              <c:showLegendKey val="0"/>
              <c:showVal val="0"/>
              <c:showCatName val="0"/>
              <c:showSerName val="0"/>
              <c:showPercent val="1"/>
              <c:showBubbleSize val="0"/>
              <c:extLst>
                <c:ext xmlns:c15="http://schemas.microsoft.com/office/drawing/2012/chart" uri="{CE6537A1-D6FC-4f65-9D91-7224C49458BB}">
                  <c15:layout/>
                </c:ext>
              </c:extLst>
            </c:dLbl>
            <c:dLbl>
              <c:idx val="1"/>
              <c:layout/>
              <c:tx>
                <c:rich>
                  <a:bodyPr wrap="square" lIns="38100" tIns="19050" rIns="38100" bIns="19050" anchor="ctr">
                    <a:spAutoFit/>
                  </a:bodyPr>
                  <a:lstStyle/>
                  <a:p>
                    <a:pPr>
                      <a:defRPr sz="1800">
                        <a:solidFill>
                          <a:schemeClr val="tx1"/>
                        </a:solidFill>
                      </a:defRPr>
                    </a:pPr>
                    <a:r>
                      <a:rPr lang="en-US" dirty="0">
                        <a:solidFill>
                          <a:schemeClr val="tx1"/>
                        </a:solidFill>
                      </a:rPr>
                      <a:t>19%</a:t>
                    </a:r>
                  </a:p>
                </c:rich>
              </c:tx>
              <c:spPr>
                <a:noFill/>
                <a:ln>
                  <a:noFill/>
                </a:ln>
                <a:effectLst/>
              </c:spPr>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1800">
                    <a:solidFill>
                      <a:schemeClr val="tx1"/>
                    </a:solidFill>
                  </a:defRPr>
                </a:pPr>
                <a:endParaRPr lang="en-US"/>
              </a:p>
            </c:tx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Sheet1!$B$209:$B$213</c:f>
              <c:strCache>
                <c:ptCount val="5"/>
                <c:pt idx="0">
                  <c:v>Always</c:v>
                </c:pt>
                <c:pt idx="1">
                  <c:v>Usually</c:v>
                </c:pt>
                <c:pt idx="2">
                  <c:v>Sometimes</c:v>
                </c:pt>
                <c:pt idx="3">
                  <c:v>Rarely</c:v>
                </c:pt>
                <c:pt idx="4">
                  <c:v>Never</c:v>
                </c:pt>
              </c:strCache>
            </c:strRef>
          </c:cat>
          <c:val>
            <c:numRef>
              <c:f>Sheet1!$C$209:$C$213</c:f>
              <c:numCache>
                <c:formatCode>General</c:formatCode>
                <c:ptCount val="5"/>
                <c:pt idx="0">
                  <c:v>8</c:v>
                </c:pt>
                <c:pt idx="1">
                  <c:v>26</c:v>
                </c:pt>
                <c:pt idx="2">
                  <c:v>46</c:v>
                </c:pt>
                <c:pt idx="3">
                  <c:v>37</c:v>
                </c:pt>
                <c:pt idx="4">
                  <c:v>19</c:v>
                </c:pt>
              </c:numCache>
            </c:numRef>
          </c:val>
        </c:ser>
        <c:dLbls>
          <c:showLegendKey val="0"/>
          <c:showVal val="0"/>
          <c:showCatName val="0"/>
          <c:showSerName val="0"/>
          <c:showPercent val="1"/>
          <c:showBubbleSize val="0"/>
          <c:showLeaderLines val="1"/>
        </c:dLbls>
        <c:firstSliceAng val="226"/>
        <c:holeSize val="50"/>
      </c:doughnutChart>
    </c:plotArea>
    <c:legend>
      <c:legendPos val="r"/>
      <c:layout>
        <c:manualLayout>
          <c:xMode val="edge"/>
          <c:yMode val="edge"/>
          <c:x val="0.71358311170694544"/>
          <c:y val="0.150556588687799"/>
          <c:w val="0.21998077857809947"/>
          <c:h val="0.63563823146577036"/>
        </c:manualLayout>
      </c:layout>
      <c:overlay val="0"/>
      <c:txPr>
        <a:bodyPr/>
        <a:lstStyle/>
        <a:p>
          <a:pPr>
            <a:defRPr sz="1400"/>
          </a:pPr>
          <a:endParaRPr lang="en-US"/>
        </a:p>
      </c:txPr>
    </c:legend>
    <c:plotVisOnly val="1"/>
    <c:dispBlanksAs val="gap"/>
    <c:showDLblsOverMax val="0"/>
  </c:chart>
  <c:spPr>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doughnutChart>
        <c:varyColors val="1"/>
        <c:ser>
          <c:idx val="0"/>
          <c:order val="0"/>
          <c:dPt>
            <c:idx val="0"/>
            <c:bubble3D val="0"/>
            <c:spPr>
              <a:gradFill rotWithShape="1">
                <a:gsLst>
                  <a:gs pos="0">
                    <a:schemeClr val="accent6">
                      <a:shade val="53000"/>
                      <a:satMod val="103000"/>
                      <a:lumMod val="102000"/>
                      <a:tint val="94000"/>
                    </a:schemeClr>
                  </a:gs>
                  <a:gs pos="50000">
                    <a:schemeClr val="accent6">
                      <a:shade val="53000"/>
                      <a:satMod val="110000"/>
                      <a:lumMod val="100000"/>
                      <a:shade val="100000"/>
                    </a:schemeClr>
                  </a:gs>
                  <a:gs pos="100000">
                    <a:schemeClr val="accent6">
                      <a:shade val="53000"/>
                      <a:lumMod val="99000"/>
                      <a:satMod val="120000"/>
                      <a:shade val="78000"/>
                    </a:schemeClr>
                  </a:gs>
                </a:gsLst>
                <a:lin ang="5400000" scaled="0"/>
              </a:gradFill>
              <a:ln>
                <a:noFill/>
              </a:ln>
              <a:effectLst/>
            </c:spPr>
          </c:dPt>
          <c:dPt>
            <c:idx val="1"/>
            <c:bubble3D val="0"/>
            <c:spPr>
              <a:gradFill rotWithShape="1">
                <a:gsLst>
                  <a:gs pos="0">
                    <a:schemeClr val="accent6">
                      <a:shade val="76000"/>
                      <a:satMod val="103000"/>
                      <a:lumMod val="102000"/>
                      <a:tint val="94000"/>
                    </a:schemeClr>
                  </a:gs>
                  <a:gs pos="50000">
                    <a:schemeClr val="accent6">
                      <a:shade val="76000"/>
                      <a:satMod val="110000"/>
                      <a:lumMod val="100000"/>
                      <a:shade val="100000"/>
                    </a:schemeClr>
                  </a:gs>
                  <a:gs pos="100000">
                    <a:schemeClr val="accent6">
                      <a:shade val="76000"/>
                      <a:lumMod val="99000"/>
                      <a:satMod val="120000"/>
                      <a:shade val="78000"/>
                    </a:schemeClr>
                  </a:gs>
                </a:gsLst>
                <a:lin ang="5400000" scaled="0"/>
              </a:gradFill>
              <a:ln>
                <a:noFill/>
              </a:ln>
              <a:effectLst/>
            </c:spPr>
          </c:dPt>
          <c:dPt>
            <c:idx val="2"/>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dPt>
          <c:dPt>
            <c:idx val="3"/>
            <c:bubble3D val="0"/>
            <c:spPr>
              <a:gradFill rotWithShape="1">
                <a:gsLst>
                  <a:gs pos="0">
                    <a:schemeClr val="accent6">
                      <a:tint val="77000"/>
                      <a:satMod val="103000"/>
                      <a:lumMod val="102000"/>
                      <a:tint val="94000"/>
                    </a:schemeClr>
                  </a:gs>
                  <a:gs pos="50000">
                    <a:schemeClr val="accent6">
                      <a:tint val="77000"/>
                      <a:satMod val="110000"/>
                      <a:lumMod val="100000"/>
                      <a:shade val="100000"/>
                    </a:schemeClr>
                  </a:gs>
                  <a:gs pos="100000">
                    <a:schemeClr val="accent6">
                      <a:tint val="77000"/>
                      <a:lumMod val="99000"/>
                      <a:satMod val="120000"/>
                      <a:shade val="78000"/>
                    </a:schemeClr>
                  </a:gs>
                </a:gsLst>
                <a:lin ang="5400000" scaled="0"/>
              </a:gradFill>
              <a:ln>
                <a:noFill/>
              </a:ln>
              <a:effectLst/>
            </c:spPr>
          </c:dPt>
          <c:dPt>
            <c:idx val="4"/>
            <c:bubble3D val="0"/>
            <c:spPr>
              <a:gradFill rotWithShape="1">
                <a:gsLst>
                  <a:gs pos="0">
                    <a:schemeClr val="accent6">
                      <a:tint val="54000"/>
                      <a:satMod val="103000"/>
                      <a:lumMod val="102000"/>
                      <a:tint val="94000"/>
                    </a:schemeClr>
                  </a:gs>
                  <a:gs pos="50000">
                    <a:schemeClr val="accent6">
                      <a:tint val="54000"/>
                      <a:satMod val="110000"/>
                      <a:lumMod val="100000"/>
                      <a:shade val="100000"/>
                    </a:schemeClr>
                  </a:gs>
                  <a:gs pos="100000">
                    <a:schemeClr val="accent6">
                      <a:tint val="54000"/>
                      <a:lumMod val="99000"/>
                      <a:satMod val="120000"/>
                      <a:shade val="78000"/>
                    </a:schemeClr>
                  </a:gs>
                </a:gsLst>
                <a:lin ang="5400000" scaled="0"/>
              </a:gradFill>
              <a:ln>
                <a:noFill/>
              </a:ln>
              <a:effectLst/>
            </c:spPr>
          </c:dPt>
          <c:dLbls>
            <c:dLbl>
              <c:idx val="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dLbl>
            <c:dLbl>
              <c:idx val="1"/>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dLbl>
            <c:dLbl>
              <c:idx val="2"/>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dLbl>
            <c:dLbl>
              <c:idx val="3"/>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dLbl>
            <c:dLbl>
              <c:idx val="4"/>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2"/>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15:layout/>
              </c:ext>
            </c:extLst>
          </c:dLbls>
          <c:cat>
            <c:strRef>
              <c:f>Sheet1!$G$243:$K$243</c:f>
              <c:strCache>
                <c:ptCount val="5"/>
                <c:pt idx="0">
                  <c:v>Always</c:v>
                </c:pt>
                <c:pt idx="1">
                  <c:v>Usually</c:v>
                </c:pt>
                <c:pt idx="2">
                  <c:v>Sometimes</c:v>
                </c:pt>
                <c:pt idx="3">
                  <c:v>Rarely</c:v>
                </c:pt>
                <c:pt idx="4">
                  <c:v>Never</c:v>
                </c:pt>
              </c:strCache>
            </c:strRef>
          </c:cat>
          <c:val>
            <c:numRef>
              <c:f>Sheet1!$G$244:$K$244</c:f>
              <c:numCache>
                <c:formatCode>General</c:formatCode>
                <c:ptCount val="5"/>
                <c:pt idx="0">
                  <c:v>28</c:v>
                </c:pt>
                <c:pt idx="1">
                  <c:v>57</c:v>
                </c:pt>
                <c:pt idx="2">
                  <c:v>56</c:v>
                </c:pt>
                <c:pt idx="3">
                  <c:v>30</c:v>
                </c:pt>
                <c:pt idx="4">
                  <c:v>24</c:v>
                </c:pt>
              </c:numCache>
            </c:numRef>
          </c:val>
        </c:ser>
        <c:dLbls>
          <c:showLegendKey val="0"/>
          <c:showVal val="0"/>
          <c:showCatName val="0"/>
          <c:showSerName val="0"/>
          <c:showPercent val="1"/>
          <c:showBubbleSize val="0"/>
          <c:showLeaderLines val="1"/>
        </c:dLbls>
        <c:firstSliceAng val="226"/>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5.6676199673154064E-2"/>
          <c:y val="0.20895154572744276"/>
          <c:w val="0.32473924455095288"/>
          <c:h val="0.53669479937762266"/>
        </c:manualLayout>
      </c:layout>
      <c:doughnutChart>
        <c:varyColors val="1"/>
        <c:dLbls>
          <c:showLegendKey val="0"/>
          <c:showVal val="0"/>
          <c:showCatName val="0"/>
          <c:showSerName val="0"/>
          <c:showPercent val="1"/>
          <c:showBubbleSize val="0"/>
          <c:showLeaderLines val="0"/>
        </c:dLbls>
        <c:firstSliceAng val="0"/>
        <c:holeSize val="50"/>
      </c:doughnutChart>
    </c:plotArea>
    <c:legend>
      <c:legendPos val="r"/>
      <c:layout>
        <c:manualLayout>
          <c:xMode val="edge"/>
          <c:yMode val="edge"/>
          <c:x val="7.6234135116672102E-3"/>
          <c:y val="0.77837839235612793"/>
          <c:w val="0.99237658648833282"/>
          <c:h val="0.19795198014041349"/>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Senior Students</a:t>
            </a:r>
          </a:p>
        </c:rich>
      </c:tx>
      <c:layout>
        <c:manualLayout>
          <c:xMode val="edge"/>
          <c:yMode val="edge"/>
          <c:x val="0.13123530811711603"/>
          <c:y val="4.335756823754261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0.1236821263085681"/>
          <c:y val="0.19764946048410614"/>
          <c:w val="0.19420580029446768"/>
          <c:h val="0.67139144065325163"/>
        </c:manualLayout>
      </c:layout>
      <c:doughnutChart>
        <c:varyColors val="1"/>
        <c:dLbls>
          <c:showLegendKey val="0"/>
          <c:showVal val="0"/>
          <c:showCatName val="0"/>
          <c:showSerName val="0"/>
          <c:showPercent val="1"/>
          <c:showBubbleSize val="0"/>
          <c:showLeaderLines val="0"/>
        </c:dLbls>
        <c:firstSliceAng val="0"/>
        <c:holeSize val="50"/>
      </c:doughnutChart>
      <c:spPr>
        <a:noFill/>
        <a:ln>
          <a:noFill/>
        </a:ln>
        <a:effectLst/>
      </c:spPr>
    </c:plotArea>
    <c:legend>
      <c:legendPos val="t"/>
      <c:layout>
        <c:manualLayout>
          <c:xMode val="edge"/>
          <c:yMode val="edge"/>
          <c:x val="1.9444444444444445E-2"/>
          <c:y val="0.90986111111111112"/>
          <c:w val="0.9"/>
          <c:h val="7.8125546806649182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Sheet1!$J$75</c:f>
              <c:strCache>
                <c:ptCount val="1"/>
                <c:pt idx="0">
                  <c:v>… in your lifetime</c:v>
                </c:pt>
              </c:strCache>
            </c:strRef>
          </c:tx>
          <c:invertIfNegative val="0"/>
          <c:cat>
            <c:strRef>
              <c:f>Sheet1!$I$76:$I$80</c:f>
              <c:strCache>
                <c:ptCount val="5"/>
                <c:pt idx="0">
                  <c:v>no problem</c:v>
                </c:pt>
                <c:pt idx="2">
                  <c:v>minor problem</c:v>
                </c:pt>
                <c:pt idx="4">
                  <c:v>major problem</c:v>
                </c:pt>
              </c:strCache>
            </c:strRef>
          </c:cat>
          <c:val>
            <c:numRef>
              <c:f>Sheet1!$J$76:$J$80</c:f>
              <c:numCache>
                <c:formatCode>0.00%</c:formatCode>
                <c:ptCount val="5"/>
                <c:pt idx="0">
                  <c:v>2.5999999999999999E-2</c:v>
                </c:pt>
                <c:pt idx="1">
                  <c:v>5.5E-2</c:v>
                </c:pt>
                <c:pt idx="2">
                  <c:v>0.248</c:v>
                </c:pt>
                <c:pt idx="3">
                  <c:v>0.46</c:v>
                </c:pt>
                <c:pt idx="4">
                  <c:v>0.21199999999999999</c:v>
                </c:pt>
              </c:numCache>
            </c:numRef>
          </c:val>
        </c:ser>
        <c:ser>
          <c:idx val="1"/>
          <c:order val="1"/>
          <c:tx>
            <c:strRef>
              <c:f>Sheet1!$K$75</c:f>
              <c:strCache>
                <c:ptCount val="1"/>
                <c:pt idx="0">
                  <c:v>for future generations?</c:v>
                </c:pt>
              </c:strCache>
            </c:strRef>
          </c:tx>
          <c:invertIfNegative val="0"/>
          <c:cat>
            <c:strRef>
              <c:f>Sheet1!$I$76:$I$80</c:f>
              <c:strCache>
                <c:ptCount val="5"/>
                <c:pt idx="0">
                  <c:v>no problem</c:v>
                </c:pt>
                <c:pt idx="2">
                  <c:v>minor problem</c:v>
                </c:pt>
                <c:pt idx="4">
                  <c:v>major problem</c:v>
                </c:pt>
              </c:strCache>
            </c:strRef>
          </c:cat>
          <c:val>
            <c:numRef>
              <c:f>Sheet1!$K$76:$K$80</c:f>
              <c:numCache>
                <c:formatCode>0.00%</c:formatCode>
                <c:ptCount val="5"/>
                <c:pt idx="0">
                  <c:v>1.4999999999999999E-2</c:v>
                </c:pt>
                <c:pt idx="1">
                  <c:v>1.7999999999999999E-2</c:v>
                </c:pt>
                <c:pt idx="2">
                  <c:v>4.3999999999999997E-2</c:v>
                </c:pt>
                <c:pt idx="3">
                  <c:v>0.16400000000000001</c:v>
                </c:pt>
                <c:pt idx="4">
                  <c:v>0.75900000000000001</c:v>
                </c:pt>
              </c:numCache>
            </c:numRef>
          </c:val>
        </c:ser>
        <c:dLbls>
          <c:showLegendKey val="0"/>
          <c:showVal val="0"/>
          <c:showCatName val="0"/>
          <c:showSerName val="0"/>
          <c:showPercent val="0"/>
          <c:showBubbleSize val="0"/>
        </c:dLbls>
        <c:gapWidth val="150"/>
        <c:axId val="473569656"/>
        <c:axId val="473570048"/>
      </c:barChart>
      <c:catAx>
        <c:axId val="473569656"/>
        <c:scaling>
          <c:orientation val="minMax"/>
        </c:scaling>
        <c:delete val="0"/>
        <c:axPos val="b"/>
        <c:numFmt formatCode="General" sourceLinked="0"/>
        <c:majorTickMark val="out"/>
        <c:minorTickMark val="none"/>
        <c:tickLblPos val="nextTo"/>
        <c:txPr>
          <a:bodyPr/>
          <a:lstStyle/>
          <a:p>
            <a:pPr>
              <a:defRPr sz="1200"/>
            </a:pPr>
            <a:endParaRPr lang="en-US"/>
          </a:p>
        </c:txPr>
        <c:crossAx val="473570048"/>
        <c:crosses val="autoZero"/>
        <c:auto val="1"/>
        <c:lblAlgn val="ctr"/>
        <c:lblOffset val="100"/>
        <c:noMultiLvlLbl val="0"/>
      </c:catAx>
      <c:valAx>
        <c:axId val="473570048"/>
        <c:scaling>
          <c:orientation val="minMax"/>
          <c:max val="0.9"/>
        </c:scaling>
        <c:delete val="0"/>
        <c:axPos val="l"/>
        <c:majorGridlines>
          <c:spPr>
            <a:ln w="6350" cap="flat" cmpd="sng" algn="ctr">
              <a:solidFill>
                <a:schemeClr val="accent3"/>
              </a:solidFill>
              <a:prstDash val="solid"/>
              <a:miter lim="800000"/>
            </a:ln>
            <a:effectLst/>
          </c:spPr>
        </c:majorGridlines>
        <c:numFmt formatCode="0.00%" sourceLinked="1"/>
        <c:majorTickMark val="out"/>
        <c:minorTickMark val="none"/>
        <c:tickLblPos val="nextTo"/>
        <c:spPr>
          <a:ln>
            <a:noFill/>
          </a:ln>
        </c:spPr>
        <c:txPr>
          <a:bodyPr/>
          <a:lstStyle/>
          <a:p>
            <a:pPr>
              <a:defRPr sz="1400"/>
            </a:pPr>
            <a:endParaRPr lang="en-US"/>
          </a:p>
        </c:txPr>
        <c:crossAx val="473569656"/>
        <c:crosses val="autoZero"/>
        <c:crossBetween val="between"/>
      </c:valAx>
    </c:plotArea>
    <c:legend>
      <c:legendPos val="r"/>
      <c:layout>
        <c:manualLayout>
          <c:xMode val="edge"/>
          <c:yMode val="edge"/>
          <c:x val="0.70995124168508938"/>
          <c:y val="0.37599526476696526"/>
          <c:w val="0.2563465136658053"/>
          <c:h val="0.26586477638513417"/>
        </c:manualLayout>
      </c:layout>
      <c:overlay val="0"/>
      <c:txPr>
        <a:bodyPr/>
        <a:lstStyle/>
        <a:p>
          <a:pPr>
            <a:defRPr sz="1600"/>
          </a:pPr>
          <a:endParaRPr lang="en-US"/>
        </a:p>
      </c:txPr>
    </c:legend>
    <c:plotVisOnly val="1"/>
    <c:dispBlanksAs val="gap"/>
    <c:showDLblsOverMax val="0"/>
  </c:chart>
  <c:spPr>
    <a:ln>
      <a:solidFill>
        <a:schemeClr val="tx1"/>
      </a:solidFill>
    </a:ln>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Sheet1!$A$87</c:f>
              <c:strCache>
                <c:ptCount val="1"/>
                <c:pt idx="0">
                  <c:v>…in your lifetime?</c:v>
                </c:pt>
              </c:strCache>
            </c:strRef>
          </c:tx>
          <c:spPr>
            <a:solidFill>
              <a:schemeClr val="accent1"/>
            </a:solidFill>
            <a:ln>
              <a:noFill/>
            </a:ln>
            <a:effectLst/>
          </c:spPr>
          <c:invertIfNegative val="0"/>
          <c:cat>
            <c:strRef>
              <c:f>Sheet1!$B$86:$F$86</c:f>
              <c:strCache>
                <c:ptCount val="5"/>
                <c:pt idx="0">
                  <c:v>No problem</c:v>
                </c:pt>
                <c:pt idx="2">
                  <c:v>Minor problem</c:v>
                </c:pt>
                <c:pt idx="4">
                  <c:v>Major problem</c:v>
                </c:pt>
              </c:strCache>
            </c:strRef>
          </c:cat>
          <c:val>
            <c:numRef>
              <c:f>Sheet1!$B$87:$F$87</c:f>
              <c:numCache>
                <c:formatCode>0.00%</c:formatCode>
                <c:ptCount val="5"/>
                <c:pt idx="0">
                  <c:v>1.4999999999999999E-2</c:v>
                </c:pt>
                <c:pt idx="1">
                  <c:v>2.5999999999999999E-2</c:v>
                </c:pt>
                <c:pt idx="2">
                  <c:v>0.158</c:v>
                </c:pt>
                <c:pt idx="3">
                  <c:v>0.54100000000000004</c:v>
                </c:pt>
                <c:pt idx="4">
                  <c:v>0.26</c:v>
                </c:pt>
              </c:numCache>
            </c:numRef>
          </c:val>
        </c:ser>
        <c:ser>
          <c:idx val="1"/>
          <c:order val="1"/>
          <c:tx>
            <c:strRef>
              <c:f>Sheet1!$A$88</c:f>
              <c:strCache>
                <c:ptCount val="1"/>
                <c:pt idx="0">
                  <c:v>…for future generations?</c:v>
                </c:pt>
              </c:strCache>
            </c:strRef>
          </c:tx>
          <c:spPr>
            <a:solidFill>
              <a:schemeClr val="accent2"/>
            </a:solidFill>
            <a:ln>
              <a:noFill/>
            </a:ln>
            <a:effectLst/>
          </c:spPr>
          <c:invertIfNegative val="0"/>
          <c:cat>
            <c:strRef>
              <c:f>Sheet1!$B$86:$F$86</c:f>
              <c:strCache>
                <c:ptCount val="5"/>
                <c:pt idx="0">
                  <c:v>No problem</c:v>
                </c:pt>
                <c:pt idx="2">
                  <c:v>Minor problem</c:v>
                </c:pt>
                <c:pt idx="4">
                  <c:v>Major problem</c:v>
                </c:pt>
              </c:strCache>
            </c:strRef>
          </c:cat>
          <c:val>
            <c:numRef>
              <c:f>Sheet1!$B$88:$F$88</c:f>
              <c:numCache>
                <c:formatCode>0%</c:formatCode>
                <c:ptCount val="5"/>
                <c:pt idx="0">
                  <c:v>0</c:v>
                </c:pt>
                <c:pt idx="1">
                  <c:v>0</c:v>
                </c:pt>
                <c:pt idx="2" formatCode="0.00%">
                  <c:v>3.5999999999999997E-2</c:v>
                </c:pt>
                <c:pt idx="3" formatCode="0.00%">
                  <c:v>0.122</c:v>
                </c:pt>
                <c:pt idx="4" formatCode="0.00%">
                  <c:v>0.84199999999999997</c:v>
                </c:pt>
              </c:numCache>
            </c:numRef>
          </c:val>
        </c:ser>
        <c:dLbls>
          <c:showLegendKey val="0"/>
          <c:showVal val="0"/>
          <c:showCatName val="0"/>
          <c:showSerName val="0"/>
          <c:showPercent val="0"/>
          <c:showBubbleSize val="0"/>
        </c:dLbls>
        <c:gapWidth val="150"/>
        <c:axId val="473570832"/>
        <c:axId val="473866328"/>
      </c:barChart>
      <c:catAx>
        <c:axId val="473570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73866328"/>
        <c:crosses val="autoZero"/>
        <c:auto val="1"/>
        <c:lblAlgn val="ctr"/>
        <c:lblOffset val="100"/>
        <c:noMultiLvlLbl val="0"/>
      </c:catAx>
      <c:valAx>
        <c:axId val="473866328"/>
        <c:scaling>
          <c:orientation val="minMax"/>
        </c:scaling>
        <c:delete val="0"/>
        <c:axPos val="l"/>
        <c:majorGridlines>
          <c:spPr>
            <a:ln w="6350" cap="flat" cmpd="sng" algn="ctr">
              <a:solidFill>
                <a:schemeClr val="accent3"/>
              </a:solidFill>
              <a:prstDash val="solid"/>
              <a:miter lim="800000"/>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73570832"/>
        <c:crosses val="autoZero"/>
        <c:crossBetween val="between"/>
      </c:valAx>
      <c:spPr>
        <a:noFill/>
        <a:ln>
          <a:noFill/>
        </a:ln>
        <a:effectLst/>
      </c:spPr>
    </c:plotArea>
    <c:legend>
      <c:legendPos val="r"/>
      <c:layout>
        <c:manualLayout>
          <c:xMode val="edge"/>
          <c:yMode val="edge"/>
          <c:x val="0.74960690629590976"/>
          <c:y val="0.35919903821070898"/>
          <c:w val="0.23924087647646136"/>
          <c:h val="0.3219335594143065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15133740493976716"/>
          <c:y val="0"/>
          <c:w val="0.69237044888619692"/>
          <c:h val="0.94745429847584839"/>
        </c:manualLayout>
      </c:layout>
      <c:doughnutChart>
        <c:varyColors val="1"/>
        <c:dLbls>
          <c:showLegendKey val="0"/>
          <c:showVal val="0"/>
          <c:showCatName val="1"/>
          <c:showSerName val="0"/>
          <c:showPercent val="1"/>
          <c:showBubbleSize val="0"/>
          <c:showLeaderLines val="0"/>
        </c:dLbls>
        <c:firstSliceAng val="116"/>
        <c:holeSize val="50"/>
      </c:doughnutChart>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dLbls>
          <c:showLegendKey val="0"/>
          <c:showVal val="0"/>
          <c:showCatName val="1"/>
          <c:showSerName val="0"/>
          <c:showPercent val="1"/>
          <c:showBubbleSize val="0"/>
          <c:showLeaderLines val="0"/>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399191164980605"/>
          <c:y val="3.9945523113360359E-2"/>
          <c:w val="0.42781249363055163"/>
          <c:h val="0.92010895377327928"/>
        </c:manualLayout>
      </c:layout>
      <c:barChart>
        <c:barDir val="bar"/>
        <c:grouping val="clustered"/>
        <c:varyColors val="0"/>
        <c:ser>
          <c:idx val="0"/>
          <c:order val="0"/>
          <c:spPr>
            <a:solidFill>
              <a:schemeClr val="accent1"/>
            </a:solidFill>
            <a:ln>
              <a:noFill/>
            </a:ln>
            <a:effectLst/>
          </c:spPr>
          <c:invertIfNegative val="0"/>
          <c:dLbls>
            <c:dLbl>
              <c:idx val="5"/>
              <c:layout>
                <c:manualLayout>
                  <c:x val="-5.6926000457649187E-3"/>
                  <c:y val="-3.328755138716614E-17"/>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Sheet1!$A$202:$A$208</c:f>
              <c:strCache>
                <c:ptCount val="7"/>
                <c:pt idx="0">
                  <c:v>Investing in alternative energy</c:v>
                </c:pt>
                <c:pt idx="1">
                  <c:v>Changing behaviors and habits</c:v>
                </c:pt>
                <c:pt idx="2">
                  <c:v>Inversting in low carbon transportation</c:v>
                </c:pt>
                <c:pt idx="3">
                  <c:v>Decreasing out waste stream</c:v>
                </c:pt>
                <c:pt idx="4">
                  <c:v>Expalinding the recycling program</c:v>
                </c:pt>
                <c:pt idx="5">
                  <c:v>Inversting in efficiency</c:v>
                </c:pt>
                <c:pt idx="6">
                  <c:v>Inversting in green building</c:v>
                </c:pt>
              </c:strCache>
            </c:strRef>
          </c:cat>
          <c:val>
            <c:numRef>
              <c:f>Sheet1!$B$202:$B$208</c:f>
              <c:numCache>
                <c:formatCode>0.00%</c:formatCode>
                <c:ptCount val="7"/>
                <c:pt idx="0" formatCode="0%">
                  <c:v>0.73</c:v>
                </c:pt>
                <c:pt idx="1">
                  <c:v>0.73499999999999999</c:v>
                </c:pt>
                <c:pt idx="2">
                  <c:v>0.622</c:v>
                </c:pt>
                <c:pt idx="3">
                  <c:v>0.67300000000000004</c:v>
                </c:pt>
                <c:pt idx="4">
                  <c:v>0.69899999999999995</c:v>
                </c:pt>
                <c:pt idx="5">
                  <c:v>0.73499999999999999</c:v>
                </c:pt>
                <c:pt idx="6">
                  <c:v>0.57099999999999995</c:v>
                </c:pt>
              </c:numCache>
            </c:numRef>
          </c:val>
        </c:ser>
        <c:dLbls>
          <c:showLegendKey val="0"/>
          <c:showVal val="1"/>
          <c:showCatName val="0"/>
          <c:showSerName val="0"/>
          <c:showPercent val="0"/>
          <c:showBubbleSize val="0"/>
        </c:dLbls>
        <c:gapWidth val="150"/>
        <c:overlap val="-25"/>
        <c:axId val="473867896"/>
        <c:axId val="473868288"/>
      </c:barChart>
      <c:catAx>
        <c:axId val="473867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73868288"/>
        <c:crosses val="autoZero"/>
        <c:auto val="1"/>
        <c:lblAlgn val="ctr"/>
        <c:lblOffset val="100"/>
        <c:noMultiLvlLbl val="0"/>
      </c:catAx>
      <c:valAx>
        <c:axId val="473868288"/>
        <c:scaling>
          <c:orientation val="minMax"/>
        </c:scaling>
        <c:delete val="1"/>
        <c:axPos val="b"/>
        <c:numFmt formatCode="0%" sourceLinked="1"/>
        <c:majorTickMark val="none"/>
        <c:minorTickMark val="none"/>
        <c:tickLblPos val="nextTo"/>
        <c:crossAx val="473867896"/>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13468844441959"/>
          <c:y val="0.11719383551159586"/>
          <c:w val="0.54915353253634636"/>
          <c:h val="0.77250590839464273"/>
        </c:manualLayout>
      </c:layout>
      <c:doughnut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dPt>
          <c:dLbls>
            <c:dLbl>
              <c:idx val="0"/>
              <c:layout>
                <c:manualLayout>
                  <c:x val="1.960183578137616E-2"/>
                  <c:y val="-0.13961018165395969"/>
                </c:manualLayout>
              </c:layout>
              <c:showLegendKey val="0"/>
              <c:showVal val="0"/>
              <c:showCatName val="0"/>
              <c:showSerName val="0"/>
              <c:showPercent val="1"/>
              <c:showBubbleSize val="0"/>
              <c:extLst>
                <c:ext xmlns:c15="http://schemas.microsoft.com/office/drawing/2012/chart" uri="{CE6537A1-D6FC-4f65-9D91-7224C49458BB}">
                  <c15:layout/>
                </c:ext>
              </c:extLst>
            </c:dLbl>
            <c:dLbl>
              <c:idx val="1"/>
              <c:layout>
                <c:manualLayout>
                  <c:x val="-1.960183578137625E-2"/>
                  <c:y val="0.16199911631911085"/>
                </c:manualLayout>
              </c:layou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2"/>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15:layout/>
              </c:ext>
            </c:extLst>
          </c:dLbls>
          <c:cat>
            <c:strRef>
              <c:f>Sheet1!$A$26:$A$30</c:f>
              <c:strCache>
                <c:ptCount val="5"/>
                <c:pt idx="0">
                  <c:v>Strongly Disagree</c:v>
                </c:pt>
                <c:pt idx="1">
                  <c:v>Disagree</c:v>
                </c:pt>
                <c:pt idx="2">
                  <c:v>Neutral</c:v>
                </c:pt>
                <c:pt idx="3">
                  <c:v>Agree</c:v>
                </c:pt>
                <c:pt idx="4">
                  <c:v>Strongly Agree</c:v>
                </c:pt>
              </c:strCache>
            </c:strRef>
          </c:cat>
          <c:val>
            <c:numRef>
              <c:f>Sheet1!$B$26:$B$30</c:f>
              <c:numCache>
                <c:formatCode>0.00%</c:formatCode>
                <c:ptCount val="5"/>
                <c:pt idx="0">
                  <c:v>1.4999999999999999E-2</c:v>
                </c:pt>
                <c:pt idx="1">
                  <c:v>2.5000000000000001E-2</c:v>
                </c:pt>
                <c:pt idx="2">
                  <c:v>9.6000000000000002E-2</c:v>
                </c:pt>
                <c:pt idx="3">
                  <c:v>0.52300000000000002</c:v>
                </c:pt>
                <c:pt idx="4" formatCode="0%">
                  <c:v>0.34</c:v>
                </c:pt>
              </c:numCache>
            </c:numRef>
          </c:val>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2.3257485545335386E-2"/>
          <c:y val="0.14343557542932886"/>
          <c:w val="0.27172543230151014"/>
          <c:h val="0.712559450337459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Sheet1!$H$137:$H$143</c:f>
              <c:strCache>
                <c:ptCount val="7"/>
                <c:pt idx="0">
                  <c:v>investing in alternative energy</c:v>
                </c:pt>
                <c:pt idx="1">
                  <c:v>changing behaviors and habits</c:v>
                </c:pt>
                <c:pt idx="2">
                  <c:v>investing in low carbon transporation</c:v>
                </c:pt>
                <c:pt idx="3">
                  <c:v>decreasing our waste stream</c:v>
                </c:pt>
                <c:pt idx="4">
                  <c:v>expanding the recycling program</c:v>
                </c:pt>
                <c:pt idx="5">
                  <c:v>investing in efficiency</c:v>
                </c:pt>
                <c:pt idx="6">
                  <c:v>investing in green building</c:v>
                </c:pt>
              </c:strCache>
            </c:strRef>
          </c:cat>
          <c:val>
            <c:numRef>
              <c:f>Sheet1!$I$137:$I$143</c:f>
              <c:numCache>
                <c:formatCode>0.00%</c:formatCode>
                <c:ptCount val="7"/>
                <c:pt idx="0">
                  <c:v>0.67400000000000004</c:v>
                </c:pt>
                <c:pt idx="1">
                  <c:v>0.57099999999999995</c:v>
                </c:pt>
                <c:pt idx="2">
                  <c:v>0.60399999999999998</c:v>
                </c:pt>
                <c:pt idx="3">
                  <c:v>0.63700000000000001</c:v>
                </c:pt>
                <c:pt idx="4">
                  <c:v>0.63</c:v>
                </c:pt>
                <c:pt idx="5">
                  <c:v>0.65200000000000002</c:v>
                </c:pt>
                <c:pt idx="6">
                  <c:v>0.57099999999999995</c:v>
                </c:pt>
              </c:numCache>
            </c:numRef>
          </c:val>
        </c:ser>
        <c:dLbls>
          <c:showLegendKey val="0"/>
          <c:showVal val="1"/>
          <c:showCatName val="0"/>
          <c:showSerName val="0"/>
          <c:showPercent val="0"/>
          <c:showBubbleSize val="0"/>
        </c:dLbls>
        <c:gapWidth val="150"/>
        <c:overlap val="-25"/>
        <c:axId val="473869072"/>
        <c:axId val="473869464"/>
      </c:barChart>
      <c:catAx>
        <c:axId val="473869072"/>
        <c:scaling>
          <c:orientation val="minMax"/>
        </c:scaling>
        <c:delete val="0"/>
        <c:axPos val="l"/>
        <c:numFmt formatCode="General" sourceLinked="0"/>
        <c:majorTickMark val="none"/>
        <c:minorTickMark val="none"/>
        <c:tickLblPos val="nextTo"/>
        <c:txPr>
          <a:bodyPr/>
          <a:lstStyle/>
          <a:p>
            <a:pPr>
              <a:defRPr sz="1200"/>
            </a:pPr>
            <a:endParaRPr lang="en-US"/>
          </a:p>
        </c:txPr>
        <c:crossAx val="473869464"/>
        <c:crosses val="autoZero"/>
        <c:auto val="1"/>
        <c:lblAlgn val="ctr"/>
        <c:lblOffset val="100"/>
        <c:noMultiLvlLbl val="0"/>
      </c:catAx>
      <c:valAx>
        <c:axId val="473869464"/>
        <c:scaling>
          <c:orientation val="minMax"/>
        </c:scaling>
        <c:delete val="1"/>
        <c:axPos val="b"/>
        <c:numFmt formatCode="0.00%" sourceLinked="1"/>
        <c:majorTickMark val="out"/>
        <c:minorTickMark val="none"/>
        <c:tickLblPos val="nextTo"/>
        <c:crossAx val="473869072"/>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dPt>
          <c:dLbls>
            <c:dLbl>
              <c:idx val="0"/>
              <c:layout>
                <c:manualLayout>
                  <c:x val="-6.3530219207603858E-3"/>
                  <c:y val="0.15510553690127635"/>
                </c:manualLayout>
              </c:layout>
              <c:tx>
                <c:rich>
                  <a:bodyPr/>
                  <a:lstStyle/>
                  <a:p>
                    <a:r>
                      <a:rPr lang="en-US" dirty="0" smtClean="0"/>
                      <a:t>.5%</a:t>
                    </a:r>
                    <a:endParaRPr lang="en-US" dirty="0"/>
                  </a:p>
                </c:rich>
              </c:tx>
              <c:showLegendKey val="0"/>
              <c:showVal val="0"/>
              <c:showCatName val="0"/>
              <c:showSerName val="0"/>
              <c:showPercent val="1"/>
              <c:showBubbleSize val="0"/>
              <c:extLst>
                <c:ext xmlns:c15="http://schemas.microsoft.com/office/drawing/2012/chart" uri="{CE6537A1-D6FC-4f65-9D91-7224C49458BB}">
                  <c15:layout/>
                </c:ext>
              </c:extLst>
            </c:dLbl>
            <c:dLbl>
              <c:idx val="1"/>
              <c:layout>
                <c:manualLayout>
                  <c:x val="1.6941391788694079E-2"/>
                  <c:y val="-0.15165874719235908"/>
                </c:manualLayout>
              </c:layout>
              <c:tx>
                <c:rich>
                  <a:bodyPr/>
                  <a:lstStyle/>
                  <a:p>
                    <a:r>
                      <a:rPr lang="en-US" dirty="0" smtClean="0"/>
                      <a:t>.5%</a:t>
                    </a:r>
                    <a:endParaRPr lang="en-US" dirty="0"/>
                  </a:p>
                </c:rich>
              </c:tx>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2"/>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15:layout/>
              </c:ext>
            </c:extLst>
          </c:dLbls>
          <c:cat>
            <c:strRef>
              <c:f>Sheet1!$A$241:$A$245</c:f>
              <c:strCache>
                <c:ptCount val="5"/>
                <c:pt idx="0">
                  <c:v>Strongly Disagree</c:v>
                </c:pt>
                <c:pt idx="1">
                  <c:v>Disagree</c:v>
                </c:pt>
                <c:pt idx="2">
                  <c:v>Neutral</c:v>
                </c:pt>
                <c:pt idx="3">
                  <c:v>Agree</c:v>
                </c:pt>
                <c:pt idx="4">
                  <c:v>Strongly Agree</c:v>
                </c:pt>
              </c:strCache>
            </c:strRef>
          </c:cat>
          <c:val>
            <c:numRef>
              <c:f>Sheet1!$B$241:$B$245</c:f>
              <c:numCache>
                <c:formatCode>0.00%</c:formatCode>
                <c:ptCount val="5"/>
                <c:pt idx="0">
                  <c:v>5.0000000000000001E-3</c:v>
                </c:pt>
                <c:pt idx="1">
                  <c:v>5.0000000000000001E-3</c:v>
                </c:pt>
                <c:pt idx="2">
                  <c:v>0.11799999999999999</c:v>
                </c:pt>
                <c:pt idx="3">
                  <c:v>0.52900000000000003</c:v>
                </c:pt>
                <c:pt idx="4">
                  <c:v>0.34300000000000003</c:v>
                </c:pt>
              </c:numCache>
            </c:numRef>
          </c:val>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914723855274661"/>
          <c:y val="7.9733744994012895E-2"/>
          <c:w val="0.42031770262615098"/>
          <c:h val="0.84053251001197415"/>
        </c:manualLayout>
      </c:layout>
      <c:doughnut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dPt>
          <c:dLbls>
            <c:dLbl>
              <c:idx val="0"/>
              <c:layout>
                <c:manualLayout>
                  <c:x val="2.4502294726720312E-3"/>
                  <c:y val="0.19302022369936611"/>
                </c:manualLayout>
              </c:layou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2"/>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15:layout/>
              </c:ext>
            </c:extLst>
          </c:dLbls>
          <c:cat>
            <c:strRef>
              <c:f>Sheet1!$A$35:$A$39</c:f>
              <c:strCache>
                <c:ptCount val="5"/>
                <c:pt idx="0">
                  <c:v>Not at all important</c:v>
                </c:pt>
                <c:pt idx="1">
                  <c:v>Unimportant</c:v>
                </c:pt>
                <c:pt idx="2">
                  <c:v>Neutal</c:v>
                </c:pt>
                <c:pt idx="3">
                  <c:v>Important</c:v>
                </c:pt>
                <c:pt idx="4">
                  <c:v>Very Important</c:v>
                </c:pt>
              </c:strCache>
            </c:strRef>
          </c:cat>
          <c:val>
            <c:numRef>
              <c:f>Sheet1!$B$35:$B$39</c:f>
              <c:numCache>
                <c:formatCode>0.00%</c:formatCode>
                <c:ptCount val="5"/>
                <c:pt idx="0" formatCode="0%">
                  <c:v>0</c:v>
                </c:pt>
                <c:pt idx="1">
                  <c:v>4.5999999999999999E-2</c:v>
                </c:pt>
                <c:pt idx="2">
                  <c:v>7.5999999999999998E-2</c:v>
                </c:pt>
                <c:pt idx="3">
                  <c:v>0.43099999999999999</c:v>
                </c:pt>
                <c:pt idx="4">
                  <c:v>0.44700000000000001</c:v>
                </c:pt>
              </c:numCache>
            </c:numRef>
          </c:val>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7.9564902173833385E-2"/>
          <c:y val="0.15812052799390322"/>
          <c:w val="0.26282878413825622"/>
          <c:h val="0.6148231498338484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884098742348244E-2"/>
          <c:y val="9.0074114120764659E-2"/>
          <c:w val="0.58568064171707745"/>
          <c:h val="0.81985177175847068"/>
        </c:manualLayout>
      </c:layout>
      <c:doughnut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dPt>
          <c:dLbls>
            <c:dLbl>
              <c:idx val="1"/>
              <c:layout>
                <c:manualLayout>
                  <c:x val="-2.4622963298019094E-3"/>
                  <c:y val="0.14821195748344185"/>
                </c:manualLayout>
              </c:layou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2"/>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15:layout/>
              </c:ext>
            </c:extLst>
          </c:dLbls>
          <c:cat>
            <c:strRef>
              <c:f>Sheet1!$A$245:$A$249</c:f>
              <c:strCache>
                <c:ptCount val="5"/>
                <c:pt idx="0">
                  <c:v>Not at all important</c:v>
                </c:pt>
                <c:pt idx="1">
                  <c:v>Unimportant</c:v>
                </c:pt>
                <c:pt idx="2">
                  <c:v>Neutral</c:v>
                </c:pt>
                <c:pt idx="3">
                  <c:v>Important</c:v>
                </c:pt>
                <c:pt idx="4">
                  <c:v>Very important</c:v>
                </c:pt>
              </c:strCache>
            </c:strRef>
          </c:cat>
          <c:val>
            <c:numRef>
              <c:f>Sheet1!$B$245:$B$249</c:f>
              <c:numCache>
                <c:formatCode>0.00%</c:formatCode>
                <c:ptCount val="5"/>
                <c:pt idx="0">
                  <c:v>4.0000000000000001E-3</c:v>
                </c:pt>
                <c:pt idx="1">
                  <c:v>2.1999999999999999E-2</c:v>
                </c:pt>
                <c:pt idx="2">
                  <c:v>0.17199999999999999</c:v>
                </c:pt>
                <c:pt idx="3">
                  <c:v>0.49299999999999999</c:v>
                </c:pt>
                <c:pt idx="4">
                  <c:v>0.31</c:v>
                </c:pt>
              </c:numCache>
            </c:numRef>
          </c:val>
        </c:ser>
        <c:dLbls>
          <c:showLegendKey val="0"/>
          <c:showVal val="0"/>
          <c:showCatName val="0"/>
          <c:showSerName val="0"/>
          <c:showPercent val="1"/>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34180993000874893"/>
          <c:y val="0.32496062992125985"/>
          <c:w val="0.3830470253718285"/>
          <c:h val="0.54721003624546927"/>
        </c:manualLayout>
      </c:layout>
      <c:doughnutChart>
        <c:varyColors val="1"/>
        <c:dLbls>
          <c:showLegendKey val="0"/>
          <c:showVal val="0"/>
          <c:showCatName val="0"/>
          <c:showSerName val="0"/>
          <c:showPercent val="1"/>
          <c:showBubbleSize val="0"/>
          <c:showLeaderLines val="0"/>
        </c:dLbls>
        <c:firstSliceAng val="0"/>
        <c:holeSize val="50"/>
      </c:doughnutChart>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Sheet1!$A$265:$A$272</c:f>
              <c:strCache>
                <c:ptCount val="8"/>
                <c:pt idx="0">
                  <c:v>Newspaper Articles</c:v>
                </c:pt>
                <c:pt idx="1">
                  <c:v>Website</c:v>
                </c:pt>
                <c:pt idx="2">
                  <c:v>Attended a meeting or event</c:v>
                </c:pt>
                <c:pt idx="3">
                  <c:v>Sustainability Newletter</c:v>
                </c:pt>
                <c:pt idx="4">
                  <c:v>Posters</c:v>
                </c:pt>
                <c:pt idx="5">
                  <c:v>Seen a Bumper Sticker</c:v>
                </c:pt>
                <c:pt idx="6">
                  <c:v>Didn't know it existed</c:v>
                </c:pt>
                <c:pt idx="7">
                  <c:v>Other</c:v>
                </c:pt>
              </c:strCache>
            </c:strRef>
          </c:cat>
          <c:val>
            <c:numRef>
              <c:f>Sheet1!$B$265:$B$272</c:f>
              <c:numCache>
                <c:formatCode>0.00%</c:formatCode>
                <c:ptCount val="8"/>
                <c:pt idx="0">
                  <c:v>0.124</c:v>
                </c:pt>
                <c:pt idx="1">
                  <c:v>0.221</c:v>
                </c:pt>
                <c:pt idx="2" formatCode="0%">
                  <c:v>0.04</c:v>
                </c:pt>
                <c:pt idx="3">
                  <c:v>0.32700000000000001</c:v>
                </c:pt>
                <c:pt idx="4" formatCode="0%">
                  <c:v>0.35</c:v>
                </c:pt>
                <c:pt idx="5">
                  <c:v>0.111</c:v>
                </c:pt>
                <c:pt idx="6" formatCode="0%">
                  <c:v>0.27</c:v>
                </c:pt>
                <c:pt idx="7">
                  <c:v>0.16800000000000001</c:v>
                </c:pt>
              </c:numCache>
            </c:numRef>
          </c:val>
        </c:ser>
        <c:dLbls>
          <c:showLegendKey val="0"/>
          <c:showVal val="1"/>
          <c:showCatName val="0"/>
          <c:showSerName val="0"/>
          <c:showPercent val="0"/>
          <c:showBubbleSize val="0"/>
        </c:dLbls>
        <c:gapWidth val="150"/>
        <c:overlap val="-25"/>
        <c:axId val="472276424"/>
        <c:axId val="293756520"/>
      </c:barChart>
      <c:catAx>
        <c:axId val="472276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93756520"/>
        <c:crosses val="autoZero"/>
        <c:auto val="1"/>
        <c:lblAlgn val="ctr"/>
        <c:lblOffset val="100"/>
        <c:noMultiLvlLbl val="0"/>
      </c:catAx>
      <c:valAx>
        <c:axId val="293756520"/>
        <c:scaling>
          <c:orientation val="minMax"/>
        </c:scaling>
        <c:delete val="1"/>
        <c:axPos val="l"/>
        <c:numFmt formatCode="0.00%" sourceLinked="1"/>
        <c:majorTickMark val="none"/>
        <c:minorTickMark val="none"/>
        <c:tickLblPos val="nextTo"/>
        <c:crossAx val="472276424"/>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Sheet1!$A$156:$A$164</c:f>
              <c:strCache>
                <c:ptCount val="9"/>
                <c:pt idx="0">
                  <c:v>Newspaper Articles</c:v>
                </c:pt>
                <c:pt idx="1">
                  <c:v>Website</c:v>
                </c:pt>
                <c:pt idx="2">
                  <c:v>Attended a meeting or event</c:v>
                </c:pt>
                <c:pt idx="3">
                  <c:v>Sustainability Newletter</c:v>
                </c:pt>
                <c:pt idx="4">
                  <c:v>Posters</c:v>
                </c:pt>
                <c:pt idx="5">
                  <c:v>Toilet Talk Posters</c:v>
                </c:pt>
                <c:pt idx="6">
                  <c:v>Seen a Bumper Sticker</c:v>
                </c:pt>
                <c:pt idx="7">
                  <c:v>Didn't know it existed</c:v>
                </c:pt>
                <c:pt idx="8">
                  <c:v>Other</c:v>
                </c:pt>
              </c:strCache>
            </c:strRef>
          </c:cat>
          <c:val>
            <c:numRef>
              <c:f>Sheet1!$B$156:$B$164</c:f>
              <c:numCache>
                <c:formatCode>0.00%</c:formatCode>
                <c:ptCount val="9"/>
                <c:pt idx="0">
                  <c:v>0.24199999999999999</c:v>
                </c:pt>
                <c:pt idx="1">
                  <c:v>0.26300000000000001</c:v>
                </c:pt>
                <c:pt idx="2" formatCode="0%">
                  <c:v>0.2</c:v>
                </c:pt>
                <c:pt idx="3">
                  <c:v>0.35799999999999998</c:v>
                </c:pt>
                <c:pt idx="4">
                  <c:v>0.57899999999999996</c:v>
                </c:pt>
                <c:pt idx="5">
                  <c:v>0.27400000000000002</c:v>
                </c:pt>
                <c:pt idx="6">
                  <c:v>0.16300000000000001</c:v>
                </c:pt>
                <c:pt idx="7">
                  <c:v>1.6E-2</c:v>
                </c:pt>
                <c:pt idx="8">
                  <c:v>0.29499999999999998</c:v>
                </c:pt>
              </c:numCache>
            </c:numRef>
          </c:val>
        </c:ser>
        <c:dLbls>
          <c:showLegendKey val="0"/>
          <c:showVal val="1"/>
          <c:showCatName val="0"/>
          <c:showSerName val="0"/>
          <c:showPercent val="0"/>
          <c:showBubbleSize val="0"/>
        </c:dLbls>
        <c:gapWidth val="150"/>
        <c:overlap val="-25"/>
        <c:axId val="293757304"/>
        <c:axId val="293757696"/>
      </c:barChart>
      <c:catAx>
        <c:axId val="293757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93757696"/>
        <c:crosses val="autoZero"/>
        <c:auto val="1"/>
        <c:lblAlgn val="ctr"/>
        <c:lblOffset val="100"/>
        <c:noMultiLvlLbl val="0"/>
      </c:catAx>
      <c:valAx>
        <c:axId val="293757696"/>
        <c:scaling>
          <c:orientation val="minMax"/>
        </c:scaling>
        <c:delete val="1"/>
        <c:axPos val="l"/>
        <c:numFmt formatCode="0.00%" sourceLinked="1"/>
        <c:majorTickMark val="none"/>
        <c:minorTickMark val="none"/>
        <c:tickLblPos val="nextTo"/>
        <c:crossAx val="293757304"/>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15:layout/>
              </c:ext>
            </c:extLst>
          </c:dLbls>
          <c:cat>
            <c:strRef>
              <c:f>Sheet1!$A$132:$A$135</c:f>
              <c:strCache>
                <c:ptCount val="4"/>
                <c:pt idx="0">
                  <c:v>$0.00</c:v>
                </c:pt>
                <c:pt idx="1">
                  <c:v>$10.00</c:v>
                </c:pt>
                <c:pt idx="2">
                  <c:v>$25.00</c:v>
                </c:pt>
                <c:pt idx="3">
                  <c:v>$50+</c:v>
                </c:pt>
              </c:strCache>
            </c:strRef>
          </c:cat>
          <c:val>
            <c:numRef>
              <c:f>Sheet1!$B$132:$B$135</c:f>
              <c:numCache>
                <c:formatCode>0%</c:formatCode>
                <c:ptCount val="4"/>
                <c:pt idx="0" formatCode="0.00%">
                  <c:v>0.29899999999999999</c:v>
                </c:pt>
                <c:pt idx="1">
                  <c:v>0.34</c:v>
                </c:pt>
                <c:pt idx="2" formatCode="0.00%">
                  <c:v>0.26400000000000001</c:v>
                </c:pt>
                <c:pt idx="3" formatCode="0.00%">
                  <c:v>9.6000000000000002E-2</c:v>
                </c:pt>
              </c:numCache>
            </c:numRef>
          </c:val>
        </c:ser>
        <c:dLbls>
          <c:showLegendKey val="0"/>
          <c:showVal val="0"/>
          <c:showCatName val="1"/>
          <c:showSerName val="0"/>
          <c:showPercent val="1"/>
          <c:showBubbleSize val="0"/>
          <c:showLeaderLines val="1"/>
        </c:dLbls>
        <c:firstSliceAng val="100"/>
        <c:holeSize val="50"/>
      </c:doughnutChart>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withinLinear" id="19">
  <a:schemeClr val="accent6"/>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71F405-DF9F-4719-8468-30C299FE90DB}" type="datetimeFigureOut">
              <a:rPr lang="en-US" smtClean="0"/>
              <a:t>2/22/2016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D996E-E4EF-431B-AC68-AEFDDFEEA8FE}" type="slidenum">
              <a:rPr lang="en-US" smtClean="0"/>
              <a:t>‹#›</a:t>
            </a:fld>
            <a:endParaRPr lang="en-US"/>
          </a:p>
        </p:txBody>
      </p:sp>
    </p:spTree>
    <p:extLst>
      <p:ext uri="{BB962C8B-B14F-4D97-AF65-F5344CB8AC3E}">
        <p14:creationId xmlns:p14="http://schemas.microsoft.com/office/powerpoint/2010/main" val="2065597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6CF2DE-A9FB-4781-908F-86EC899A97A3}" type="slidenum">
              <a:rPr lang="en-US" smtClean="0"/>
              <a:pPr/>
              <a:t>1</a:t>
            </a:fld>
            <a:endParaRPr lang="en-US" dirty="0"/>
          </a:p>
        </p:txBody>
      </p:sp>
      <p:sp>
        <p:nvSpPr>
          <p:cNvPr id="5" name="Header Placeholder 4"/>
          <p:cNvSpPr>
            <a:spLocks noGrp="1"/>
          </p:cNvSpPr>
          <p:nvPr>
            <p:ph type="hdr" sz="quarter" idx="11"/>
          </p:nvPr>
        </p:nvSpPr>
        <p:spPr/>
        <p:txBody>
          <a:bodyPr/>
          <a:lstStyle/>
          <a:p>
            <a:r>
              <a:rPr lang="en-US" dirty="0" smtClean="0"/>
              <a:t>Sustainability Survey</a:t>
            </a:r>
            <a:endParaRPr lang="en-US" dirty="0"/>
          </a:p>
        </p:txBody>
      </p:sp>
    </p:spTree>
    <p:extLst>
      <p:ext uri="{BB962C8B-B14F-4D97-AF65-F5344CB8AC3E}">
        <p14:creationId xmlns:p14="http://schemas.microsoft.com/office/powerpoint/2010/main" val="3014322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6CF2DE-A9FB-4781-908F-86EC899A97A3}" type="slidenum">
              <a:rPr lang="en-US" smtClean="0"/>
              <a:pPr/>
              <a:t>2</a:t>
            </a:fld>
            <a:endParaRPr lang="en-US" dirty="0"/>
          </a:p>
        </p:txBody>
      </p:sp>
      <p:sp>
        <p:nvSpPr>
          <p:cNvPr id="5" name="Header Placeholder 4"/>
          <p:cNvSpPr>
            <a:spLocks noGrp="1"/>
          </p:cNvSpPr>
          <p:nvPr>
            <p:ph type="hdr" sz="quarter" idx="11"/>
          </p:nvPr>
        </p:nvSpPr>
        <p:spPr/>
        <p:txBody>
          <a:bodyPr/>
          <a:lstStyle/>
          <a:p>
            <a:r>
              <a:rPr lang="en-US" dirty="0" smtClean="0"/>
              <a:t>Sustainability Survey</a:t>
            </a:r>
            <a:endParaRPr lang="en-US" dirty="0"/>
          </a:p>
        </p:txBody>
      </p:sp>
    </p:spTree>
    <p:extLst>
      <p:ext uri="{BB962C8B-B14F-4D97-AF65-F5344CB8AC3E}">
        <p14:creationId xmlns:p14="http://schemas.microsoft.com/office/powerpoint/2010/main" val="4254190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6CF2DE-A9FB-4781-908F-86EC899A97A3}" type="slidenum">
              <a:rPr lang="en-US" smtClean="0"/>
              <a:pPr/>
              <a:t>3</a:t>
            </a:fld>
            <a:endParaRPr lang="en-US" dirty="0"/>
          </a:p>
        </p:txBody>
      </p:sp>
      <p:sp>
        <p:nvSpPr>
          <p:cNvPr id="5" name="Header Placeholder 4"/>
          <p:cNvSpPr>
            <a:spLocks noGrp="1"/>
          </p:cNvSpPr>
          <p:nvPr>
            <p:ph type="hdr" sz="quarter" idx="11"/>
          </p:nvPr>
        </p:nvSpPr>
        <p:spPr/>
        <p:txBody>
          <a:bodyPr/>
          <a:lstStyle/>
          <a:p>
            <a:r>
              <a:rPr lang="en-US" dirty="0" smtClean="0"/>
              <a:t>Sustainability Survey</a:t>
            </a:r>
            <a:endParaRPr lang="en-US" dirty="0"/>
          </a:p>
        </p:txBody>
      </p:sp>
    </p:spTree>
    <p:extLst>
      <p:ext uri="{BB962C8B-B14F-4D97-AF65-F5344CB8AC3E}">
        <p14:creationId xmlns:p14="http://schemas.microsoft.com/office/powerpoint/2010/main" val="3201474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6CF2DE-A9FB-4781-908F-86EC899A97A3}" type="slidenum">
              <a:rPr lang="en-US" smtClean="0"/>
              <a:pPr/>
              <a:t>5</a:t>
            </a:fld>
            <a:endParaRPr lang="en-US" dirty="0"/>
          </a:p>
        </p:txBody>
      </p:sp>
      <p:sp>
        <p:nvSpPr>
          <p:cNvPr id="5" name="Header Placeholder 4"/>
          <p:cNvSpPr>
            <a:spLocks noGrp="1"/>
          </p:cNvSpPr>
          <p:nvPr>
            <p:ph type="hdr" sz="quarter" idx="11"/>
          </p:nvPr>
        </p:nvSpPr>
        <p:spPr/>
        <p:txBody>
          <a:bodyPr/>
          <a:lstStyle/>
          <a:p>
            <a:r>
              <a:rPr lang="en-US" dirty="0" smtClean="0"/>
              <a:t>Sustainability Survey</a:t>
            </a:r>
            <a:endParaRPr lang="en-US" dirty="0"/>
          </a:p>
        </p:txBody>
      </p:sp>
    </p:spTree>
    <p:extLst>
      <p:ext uri="{BB962C8B-B14F-4D97-AF65-F5344CB8AC3E}">
        <p14:creationId xmlns:p14="http://schemas.microsoft.com/office/powerpoint/2010/main" val="1316963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6CF2DE-A9FB-4781-908F-86EC899A97A3}" type="slidenum">
              <a:rPr lang="en-US" smtClean="0"/>
              <a:pPr/>
              <a:t>8</a:t>
            </a:fld>
            <a:endParaRPr lang="en-US" dirty="0"/>
          </a:p>
        </p:txBody>
      </p:sp>
      <p:sp>
        <p:nvSpPr>
          <p:cNvPr id="5" name="Header Placeholder 4"/>
          <p:cNvSpPr>
            <a:spLocks noGrp="1"/>
          </p:cNvSpPr>
          <p:nvPr>
            <p:ph type="hdr" sz="quarter" idx="11"/>
          </p:nvPr>
        </p:nvSpPr>
        <p:spPr/>
        <p:txBody>
          <a:bodyPr/>
          <a:lstStyle/>
          <a:p>
            <a:r>
              <a:rPr lang="en-US" dirty="0" smtClean="0"/>
              <a:t>Sustainability Survey</a:t>
            </a:r>
            <a:endParaRPr lang="en-US" dirty="0"/>
          </a:p>
        </p:txBody>
      </p:sp>
    </p:spTree>
    <p:extLst>
      <p:ext uri="{BB962C8B-B14F-4D97-AF65-F5344CB8AC3E}">
        <p14:creationId xmlns:p14="http://schemas.microsoft.com/office/powerpoint/2010/main" val="326766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6ACD89-B2B7-483E-807A-8EDA291ECFCB}"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F1F2A-06C1-4929-A324-2B02230B1A65}" type="slidenum">
              <a:rPr lang="en-US" smtClean="0"/>
              <a:t>‹#›</a:t>
            </a:fld>
            <a:endParaRPr lang="en-US"/>
          </a:p>
        </p:txBody>
      </p:sp>
    </p:spTree>
    <p:extLst>
      <p:ext uri="{BB962C8B-B14F-4D97-AF65-F5344CB8AC3E}">
        <p14:creationId xmlns:p14="http://schemas.microsoft.com/office/powerpoint/2010/main" val="3777880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6ACD89-B2B7-483E-807A-8EDA291ECFCB}"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F1F2A-06C1-4929-A324-2B02230B1A65}" type="slidenum">
              <a:rPr lang="en-US" smtClean="0"/>
              <a:t>‹#›</a:t>
            </a:fld>
            <a:endParaRPr lang="en-US"/>
          </a:p>
        </p:txBody>
      </p:sp>
    </p:spTree>
    <p:extLst>
      <p:ext uri="{BB962C8B-B14F-4D97-AF65-F5344CB8AC3E}">
        <p14:creationId xmlns:p14="http://schemas.microsoft.com/office/powerpoint/2010/main" val="3993393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6ACD89-B2B7-483E-807A-8EDA291ECFCB}"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F1F2A-06C1-4929-A324-2B02230B1A65}" type="slidenum">
              <a:rPr lang="en-US" smtClean="0"/>
              <a:t>‹#›</a:t>
            </a:fld>
            <a:endParaRPr lang="en-US"/>
          </a:p>
        </p:txBody>
      </p:sp>
    </p:spTree>
    <p:extLst>
      <p:ext uri="{BB962C8B-B14F-4D97-AF65-F5344CB8AC3E}">
        <p14:creationId xmlns:p14="http://schemas.microsoft.com/office/powerpoint/2010/main" val="3515834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6ACD89-B2B7-483E-807A-8EDA291ECFCB}"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F1F2A-06C1-4929-A324-2B02230B1A65}" type="slidenum">
              <a:rPr lang="en-US" smtClean="0"/>
              <a:t>‹#›</a:t>
            </a:fld>
            <a:endParaRPr lang="en-US"/>
          </a:p>
        </p:txBody>
      </p:sp>
    </p:spTree>
    <p:extLst>
      <p:ext uri="{BB962C8B-B14F-4D97-AF65-F5344CB8AC3E}">
        <p14:creationId xmlns:p14="http://schemas.microsoft.com/office/powerpoint/2010/main" val="31750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6ACD89-B2B7-483E-807A-8EDA291ECFCB}" type="datetimeFigureOut">
              <a:rPr lang="en-US" smtClean="0"/>
              <a:t>2/22/2016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F1F2A-06C1-4929-A324-2B02230B1A65}" type="slidenum">
              <a:rPr lang="en-US" smtClean="0"/>
              <a:t>‹#›</a:t>
            </a:fld>
            <a:endParaRPr lang="en-US"/>
          </a:p>
        </p:txBody>
      </p:sp>
    </p:spTree>
    <p:extLst>
      <p:ext uri="{BB962C8B-B14F-4D97-AF65-F5344CB8AC3E}">
        <p14:creationId xmlns:p14="http://schemas.microsoft.com/office/powerpoint/2010/main" val="1942335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6ACD89-B2B7-483E-807A-8EDA291ECFCB}" type="datetimeFigureOut">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F1F2A-06C1-4929-A324-2B02230B1A65}" type="slidenum">
              <a:rPr lang="en-US" smtClean="0"/>
              <a:t>‹#›</a:t>
            </a:fld>
            <a:endParaRPr lang="en-US"/>
          </a:p>
        </p:txBody>
      </p:sp>
    </p:spTree>
    <p:extLst>
      <p:ext uri="{BB962C8B-B14F-4D97-AF65-F5344CB8AC3E}">
        <p14:creationId xmlns:p14="http://schemas.microsoft.com/office/powerpoint/2010/main" val="1730019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6ACD89-B2B7-483E-807A-8EDA291ECFCB}" type="datetimeFigureOut">
              <a:rPr lang="en-US" smtClean="0"/>
              <a:t>2/22/2016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CF1F2A-06C1-4929-A324-2B02230B1A65}" type="slidenum">
              <a:rPr lang="en-US" smtClean="0"/>
              <a:t>‹#›</a:t>
            </a:fld>
            <a:endParaRPr lang="en-US"/>
          </a:p>
        </p:txBody>
      </p:sp>
    </p:spTree>
    <p:extLst>
      <p:ext uri="{BB962C8B-B14F-4D97-AF65-F5344CB8AC3E}">
        <p14:creationId xmlns:p14="http://schemas.microsoft.com/office/powerpoint/2010/main" val="3123412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6ACD89-B2B7-483E-807A-8EDA291ECFCB}" type="datetimeFigureOut">
              <a:rPr lang="en-US" smtClean="0"/>
              <a:t>2/22/2016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CF1F2A-06C1-4929-A324-2B02230B1A65}" type="slidenum">
              <a:rPr lang="en-US" smtClean="0"/>
              <a:t>‹#›</a:t>
            </a:fld>
            <a:endParaRPr lang="en-US"/>
          </a:p>
        </p:txBody>
      </p:sp>
    </p:spTree>
    <p:extLst>
      <p:ext uri="{BB962C8B-B14F-4D97-AF65-F5344CB8AC3E}">
        <p14:creationId xmlns:p14="http://schemas.microsoft.com/office/powerpoint/2010/main" val="1239658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ACD89-B2B7-483E-807A-8EDA291ECFCB}" type="datetimeFigureOut">
              <a:rPr lang="en-US" smtClean="0"/>
              <a:t>2/22/2016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CF1F2A-06C1-4929-A324-2B02230B1A65}" type="slidenum">
              <a:rPr lang="en-US" smtClean="0"/>
              <a:t>‹#›</a:t>
            </a:fld>
            <a:endParaRPr lang="en-US"/>
          </a:p>
        </p:txBody>
      </p:sp>
    </p:spTree>
    <p:extLst>
      <p:ext uri="{BB962C8B-B14F-4D97-AF65-F5344CB8AC3E}">
        <p14:creationId xmlns:p14="http://schemas.microsoft.com/office/powerpoint/2010/main" val="2181418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ACD89-B2B7-483E-807A-8EDA291ECFCB}" type="datetimeFigureOut">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F1F2A-06C1-4929-A324-2B02230B1A65}" type="slidenum">
              <a:rPr lang="en-US" smtClean="0"/>
              <a:t>‹#›</a:t>
            </a:fld>
            <a:endParaRPr lang="en-US"/>
          </a:p>
        </p:txBody>
      </p:sp>
    </p:spTree>
    <p:extLst>
      <p:ext uri="{BB962C8B-B14F-4D97-AF65-F5344CB8AC3E}">
        <p14:creationId xmlns:p14="http://schemas.microsoft.com/office/powerpoint/2010/main" val="3564951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ACD89-B2B7-483E-807A-8EDA291ECFCB}" type="datetimeFigureOut">
              <a:rPr lang="en-US" smtClean="0"/>
              <a:t>2/22/2016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F1F2A-06C1-4929-A324-2B02230B1A65}" type="slidenum">
              <a:rPr lang="en-US" smtClean="0"/>
              <a:t>‹#›</a:t>
            </a:fld>
            <a:endParaRPr lang="en-US"/>
          </a:p>
        </p:txBody>
      </p:sp>
    </p:spTree>
    <p:extLst>
      <p:ext uri="{BB962C8B-B14F-4D97-AF65-F5344CB8AC3E}">
        <p14:creationId xmlns:p14="http://schemas.microsoft.com/office/powerpoint/2010/main" val="1614148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ACD89-B2B7-483E-807A-8EDA291ECFCB}" type="datetimeFigureOut">
              <a:rPr lang="en-US" smtClean="0"/>
              <a:t>2/22/2016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CF1F2A-06C1-4929-A324-2B02230B1A65}" type="slidenum">
              <a:rPr lang="en-US" smtClean="0"/>
              <a:t>‹#›</a:t>
            </a:fld>
            <a:endParaRPr lang="en-US"/>
          </a:p>
        </p:txBody>
      </p:sp>
    </p:spTree>
    <p:extLst>
      <p:ext uri="{BB962C8B-B14F-4D97-AF65-F5344CB8AC3E}">
        <p14:creationId xmlns:p14="http://schemas.microsoft.com/office/powerpoint/2010/main" val="3643343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chart" Target="../charts/chart10.xml"/></Relationships>
</file>

<file path=ppt/slides/_rels/slide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chart" Target="../charts/chart12.xml"/></Relationships>
</file>

<file path=ppt/slides/_rels/slide8.xml.rels><?xml version="1.0" encoding="UTF-8" standalone="yes"?>
<Relationships xmlns="http://schemas.openxmlformats.org/package/2006/relationships"><Relationship Id="rId3" Type="http://schemas.openxmlformats.org/officeDocument/2006/relationships/chart" Target="../charts/chart13.xml"/><Relationship Id="rId7" Type="http://schemas.openxmlformats.org/officeDocument/2006/relationships/chart" Target="../charts/chart16.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7.xml"/><Relationship Id="rId1" Type="http://schemas.openxmlformats.org/officeDocument/2006/relationships/slideLayout" Target="../slideLayouts/slideLayout5.xml"/><Relationship Id="rId6" Type="http://schemas.openxmlformats.org/officeDocument/2006/relationships/chart" Target="../charts/chart20.xml"/><Relationship Id="rId5" Type="http://schemas.openxmlformats.org/officeDocument/2006/relationships/chart" Target="../charts/chart19.xml"/><Relationship Id="rId4" Type="http://schemas.openxmlformats.org/officeDocument/2006/relationships/chart" Target="../charts/char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6" name="TextBox 5"/>
          <p:cNvSpPr txBox="1"/>
          <p:nvPr/>
        </p:nvSpPr>
        <p:spPr>
          <a:xfrm>
            <a:off x="2667000" y="3733801"/>
            <a:ext cx="5715000" cy="2062103"/>
          </a:xfrm>
          <a:prstGeom prst="rect">
            <a:avLst/>
          </a:prstGeom>
          <a:noFill/>
        </p:spPr>
        <p:txBody>
          <a:bodyPr wrap="square" rtlCol="0">
            <a:spAutoFit/>
          </a:bodyPr>
          <a:lstStyle/>
          <a:p>
            <a:pPr algn="ctr"/>
            <a:r>
              <a:rPr lang="en-US" sz="2800" b="1" dirty="0" smtClean="0">
                <a:latin typeface="HelveticaNeueLT Std Cn" pitchFamily="34" charset="0"/>
                <a:cs typeface="Helvetica" pitchFamily="34" charset="0"/>
              </a:rPr>
              <a:t>2012-2016 First Year to Senior Sustainability Survey Report Comparison</a:t>
            </a:r>
            <a:endParaRPr lang="en-US" sz="2800" b="1" dirty="0">
              <a:latin typeface="HelveticaNeueLT Std Cn" pitchFamily="34" charset="0"/>
              <a:cs typeface="Helvetica" pitchFamily="34" charset="0"/>
            </a:endParaRPr>
          </a:p>
          <a:p>
            <a:pPr algn="ctr"/>
            <a:endParaRPr lang="en-US" sz="800" b="1" dirty="0">
              <a:latin typeface="HelveticaNeueLT Std Cn" pitchFamily="34" charset="0"/>
              <a:cs typeface="Helvetica" pitchFamily="34" charset="0"/>
            </a:endParaRPr>
          </a:p>
          <a:p>
            <a:pPr algn="ctr"/>
            <a:r>
              <a:rPr lang="en-US" b="1" i="1" dirty="0">
                <a:latin typeface="HelveticaNeueLT Std Cn" pitchFamily="34" charset="0"/>
                <a:cs typeface="Helvetica" pitchFamily="34" charset="0"/>
              </a:rPr>
              <a:t>Assessing Campus Awareness, Literacy, and Habits Regarding Sustainability Issues</a:t>
            </a:r>
          </a:p>
        </p:txBody>
      </p:sp>
      <p:sp>
        <p:nvSpPr>
          <p:cNvPr id="7" name="TextBox 6"/>
          <p:cNvSpPr txBox="1"/>
          <p:nvPr/>
        </p:nvSpPr>
        <p:spPr>
          <a:xfrm>
            <a:off x="2971800" y="6096000"/>
            <a:ext cx="5257800" cy="400110"/>
          </a:xfrm>
          <a:prstGeom prst="rect">
            <a:avLst/>
          </a:prstGeom>
          <a:noFill/>
        </p:spPr>
        <p:txBody>
          <a:bodyPr wrap="square" rtlCol="0">
            <a:spAutoFit/>
          </a:bodyPr>
          <a:lstStyle/>
          <a:p>
            <a:pPr algn="ctr"/>
            <a:r>
              <a:rPr lang="en-US" sz="2000" dirty="0" smtClean="0">
                <a:latin typeface="HelveticaNeueLT Std Med Cn" pitchFamily="34" charset="0"/>
              </a:rPr>
              <a:t>January 2016</a:t>
            </a:r>
            <a:endParaRPr lang="en-US" sz="2000" dirty="0">
              <a:latin typeface="HelveticaNeueLT Std Med Cn"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7400" y="1847811"/>
            <a:ext cx="7315200" cy="1524099"/>
          </a:xfrm>
          <a:prstGeom prst="rect">
            <a:avLst/>
          </a:prstGeom>
        </p:spPr>
      </p:pic>
      <p:pic>
        <p:nvPicPr>
          <p:cNvPr id="8" name="Picture 3" descr="CSBcurve_transparent template.tif"/>
          <p:cNvPicPr>
            <a:picLocks noChangeAspect="1"/>
          </p:cNvPicPr>
          <p:nvPr/>
        </p:nvPicPr>
        <p:blipFill>
          <a:blip r:embed="rId4"/>
          <a:srcRect/>
          <a:stretch>
            <a:fillRect/>
          </a:stretch>
        </p:blipFill>
        <p:spPr bwMode="auto">
          <a:xfrm>
            <a:off x="9290050" y="2133600"/>
            <a:ext cx="2901950" cy="4724400"/>
          </a:xfrm>
          <a:prstGeom prst="rect">
            <a:avLst/>
          </a:prstGeom>
          <a:noFill/>
          <a:ln w="9525">
            <a:noFill/>
            <a:miter lim="800000"/>
            <a:headEnd/>
            <a:tailEnd/>
          </a:ln>
        </p:spPr>
      </p:pic>
    </p:spTree>
    <p:extLst>
      <p:ext uri="{BB962C8B-B14F-4D97-AF65-F5344CB8AC3E}">
        <p14:creationId xmlns:p14="http://schemas.microsoft.com/office/powerpoint/2010/main" val="4116082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1295400" y="762000"/>
            <a:ext cx="8686800" cy="5867400"/>
          </a:xfrm>
          <a:prstGeom prst="rect">
            <a:avLst/>
          </a:prstGeom>
        </p:spPr>
        <p:txBody>
          <a:bodyPr numCol="2">
            <a:normAutofit/>
          </a:bodyPr>
          <a:lstStyle/>
          <a:p>
            <a:pPr marL="342900" indent="3175">
              <a:spcBef>
                <a:spcPct val="20000"/>
              </a:spcBef>
            </a:pPr>
            <a:r>
              <a:rPr lang="en-US" sz="1400" b="1" dirty="0">
                <a:latin typeface="Adobe Garamond Pro" pitchFamily="18" charset="0"/>
              </a:rPr>
              <a:t>Survey Project Description  </a:t>
            </a:r>
          </a:p>
          <a:p>
            <a:pPr marL="342900" indent="3175">
              <a:spcBef>
                <a:spcPct val="20000"/>
              </a:spcBef>
            </a:pPr>
            <a:r>
              <a:rPr lang="en-US" sz="1400" dirty="0" smtClean="0">
                <a:latin typeface="Adobe Garamond Pro" pitchFamily="18" charset="0"/>
              </a:rPr>
              <a:t>The CSB Office of Sustainability is interested in collecting data to help shape future campus sustainability programs and gauge the  opinions of the senior students on Sustainability.  This survey measures the current awareness, literacy, and habits of CSB/SJU students </a:t>
            </a:r>
            <a:r>
              <a:rPr lang="en-US" sz="1400" dirty="0" smtClean="0">
                <a:latin typeface="Adobe Garamond Pro" pitchFamily="18" charset="0"/>
              </a:rPr>
              <a:t>as freshman and again as seniors.  These surveys were run for two weeks in November, 2012 and for the same duration in 2016.</a:t>
            </a:r>
            <a:endParaRPr lang="en-US" sz="1400" dirty="0" smtClean="0">
              <a:latin typeface="Adobe Garamond Pro" pitchFamily="18" charset="0"/>
            </a:endParaRPr>
          </a:p>
          <a:p>
            <a:pPr marL="342900" indent="3175">
              <a:spcBef>
                <a:spcPct val="20000"/>
              </a:spcBef>
            </a:pPr>
            <a:endParaRPr lang="en-US" sz="1400" b="1" dirty="0">
              <a:latin typeface="Adobe Garamond Pro" pitchFamily="18" charset="0"/>
            </a:endParaRPr>
          </a:p>
          <a:p>
            <a:pPr marL="342900" indent="3175">
              <a:spcBef>
                <a:spcPct val="20000"/>
              </a:spcBef>
            </a:pPr>
            <a:r>
              <a:rPr lang="en-US" sz="1400" b="1" dirty="0">
                <a:latin typeface="Adobe Garamond Pro" pitchFamily="18" charset="0"/>
              </a:rPr>
              <a:t>Survey Methods </a:t>
            </a:r>
          </a:p>
          <a:p>
            <a:pPr marL="342900" indent="3175">
              <a:spcBef>
                <a:spcPct val="20000"/>
              </a:spcBef>
              <a:defRPr/>
            </a:pPr>
            <a:r>
              <a:rPr lang="en-US" sz="1400" dirty="0" smtClean="0">
                <a:latin typeface="Adobe Garamond Pro" pitchFamily="18" charset="0"/>
              </a:rPr>
              <a:t>Surveys from 2012 and </a:t>
            </a:r>
            <a:r>
              <a:rPr lang="en-US" sz="1400" dirty="0" smtClean="0">
                <a:latin typeface="Adobe Garamond Pro" pitchFamily="18" charset="0"/>
              </a:rPr>
              <a:t>2016.</a:t>
            </a:r>
            <a:endParaRPr lang="en-US" sz="1400" dirty="0">
              <a:latin typeface="Adobe Garamond Pro" pitchFamily="18" charset="0"/>
            </a:endParaRPr>
          </a:p>
          <a:p>
            <a:pPr marL="342900" indent="3175" defTabSz="457200">
              <a:spcBef>
                <a:spcPct val="20000"/>
              </a:spcBef>
              <a:defRPr/>
            </a:pPr>
            <a:endParaRPr lang="en-US" sz="800" b="1" dirty="0">
              <a:latin typeface="Adobe Garamond Pro" pitchFamily="18" charset="0"/>
            </a:endParaRPr>
          </a:p>
          <a:p>
            <a:pPr marL="342900" indent="3175" defTabSz="457200">
              <a:spcBef>
                <a:spcPct val="20000"/>
              </a:spcBef>
              <a:defRPr/>
            </a:pPr>
            <a:r>
              <a:rPr lang="en-US" sz="1400" b="1" dirty="0">
                <a:latin typeface="Adobe Garamond Pro" pitchFamily="18" charset="0"/>
              </a:rPr>
              <a:t>Survey Response Rate</a:t>
            </a:r>
          </a:p>
          <a:p>
            <a:pPr marL="342900" indent="3175" defTabSz="457200">
              <a:spcBef>
                <a:spcPct val="20000"/>
              </a:spcBef>
              <a:defRPr/>
            </a:pPr>
            <a:r>
              <a:rPr lang="en-US" sz="1400" dirty="0" smtClean="0">
                <a:latin typeface="Adobe Garamond Pro" pitchFamily="18" charset="0"/>
              </a:rPr>
              <a:t>During the 2012 surveys, there was a 29.4% response rate.  In 2016 ther</a:t>
            </a:r>
            <a:r>
              <a:rPr lang="en-US" sz="1400" dirty="0" smtClean="0">
                <a:latin typeface="Adobe Garamond Pro" pitchFamily="18" charset="0"/>
              </a:rPr>
              <a:t>e was </a:t>
            </a:r>
            <a:r>
              <a:rPr lang="en-US" sz="1400" dirty="0" smtClean="0">
                <a:latin typeface="Adobe Garamond Pro" pitchFamily="18" charset="0"/>
              </a:rPr>
              <a:t>a </a:t>
            </a:r>
            <a:r>
              <a:rPr lang="en-US" sz="1400" dirty="0" smtClean="0">
                <a:latin typeface="Adobe Garamond Pro" pitchFamily="18" charset="0"/>
              </a:rPr>
              <a:t>21.0% </a:t>
            </a:r>
            <a:r>
              <a:rPr lang="en-US" sz="1400" dirty="0">
                <a:latin typeface="Adobe Garamond Pro" pitchFamily="18" charset="0"/>
              </a:rPr>
              <a:t>response </a:t>
            </a:r>
            <a:r>
              <a:rPr lang="en-US" sz="1400" dirty="0" smtClean="0">
                <a:latin typeface="Adobe Garamond Pro" pitchFamily="18" charset="0"/>
              </a:rPr>
              <a:t>rate among seniors. This averages to a 25.2% response rate overall. </a:t>
            </a:r>
            <a:endParaRPr lang="en-US" sz="800" b="1" dirty="0">
              <a:latin typeface="Adobe Garamond Pro" pitchFamily="18" charset="0"/>
            </a:endParaRPr>
          </a:p>
          <a:p>
            <a:pPr marL="342900" indent="3175" defTabSz="457200">
              <a:spcBef>
                <a:spcPct val="20000"/>
              </a:spcBef>
              <a:defRPr/>
            </a:pPr>
            <a:endParaRPr lang="en-US" sz="1400" b="1" dirty="0">
              <a:latin typeface="Adobe Garamond Pro" pitchFamily="18" charset="0"/>
            </a:endParaRPr>
          </a:p>
          <a:p>
            <a:pPr marL="342900" indent="3175" defTabSz="457200">
              <a:spcBef>
                <a:spcPct val="20000"/>
              </a:spcBef>
              <a:defRPr/>
            </a:pPr>
            <a:r>
              <a:rPr lang="en-US" sz="1400" b="1" dirty="0">
                <a:latin typeface="Adobe Garamond Pro" pitchFamily="18" charset="0"/>
              </a:rPr>
              <a:t>Limitations </a:t>
            </a:r>
          </a:p>
          <a:p>
            <a:pPr marL="342900" indent="3175" defTabSz="457200">
              <a:spcBef>
                <a:spcPct val="20000"/>
              </a:spcBef>
              <a:defRPr/>
            </a:pPr>
            <a:r>
              <a:rPr lang="en-US" sz="1400" dirty="0">
                <a:latin typeface="Adobe Garamond Pro" pitchFamily="18" charset="0"/>
              </a:rPr>
              <a:t>The survey is subject to self-selection bias (e.g., respondents with an interest in sustainability were more likely to notice the call for participation). As such, the survey results may not be representative of the entire student population.</a:t>
            </a:r>
          </a:p>
          <a:p>
            <a:pPr marL="342900" indent="3175" defTabSz="457200">
              <a:spcBef>
                <a:spcPct val="20000"/>
              </a:spcBef>
              <a:defRPr/>
            </a:pPr>
            <a:endParaRPr lang="en-US" sz="800" dirty="0">
              <a:latin typeface="Adobe Garamond Pro" pitchFamily="18" charset="0"/>
            </a:endParaRPr>
          </a:p>
          <a:p>
            <a:pPr marL="342900" indent="3175">
              <a:spcBef>
                <a:spcPct val="20000"/>
              </a:spcBef>
            </a:pPr>
            <a:endParaRPr lang="en-US" sz="1400" b="1" dirty="0" smtClean="0">
              <a:latin typeface="Adobe Garamond Pro" pitchFamily="18" charset="0"/>
            </a:endParaRPr>
          </a:p>
          <a:p>
            <a:pPr marL="342900" indent="3175">
              <a:spcBef>
                <a:spcPct val="20000"/>
              </a:spcBef>
            </a:pPr>
            <a:r>
              <a:rPr lang="en-US" sz="1400" b="1" dirty="0" smtClean="0">
                <a:latin typeface="Adobe Garamond Pro" pitchFamily="18" charset="0"/>
              </a:rPr>
              <a:t>Project </a:t>
            </a:r>
            <a:r>
              <a:rPr lang="en-US" sz="1400" b="1" dirty="0">
                <a:latin typeface="Adobe Garamond Pro" pitchFamily="18" charset="0"/>
              </a:rPr>
              <a:t>Leadership</a:t>
            </a:r>
          </a:p>
          <a:p>
            <a:pPr marL="342900" indent="3175">
              <a:spcBef>
                <a:spcPct val="20000"/>
              </a:spcBef>
            </a:pPr>
            <a:r>
              <a:rPr lang="en-US" sz="1400" dirty="0" smtClean="0">
                <a:latin typeface="Adobe Garamond Pro" pitchFamily="18" charset="0"/>
              </a:rPr>
              <a:t>Judy Purman, CSB Director of Sustainability; Alex Miller, CSB Sustainability Fellow; </a:t>
            </a:r>
            <a:r>
              <a:rPr lang="en-US" sz="1400" dirty="0" err="1" smtClean="0">
                <a:latin typeface="Adobe Garamond Pro" pitchFamily="18" charset="0"/>
              </a:rPr>
              <a:t>Madi</a:t>
            </a:r>
            <a:r>
              <a:rPr lang="en-US" sz="1400" dirty="0" smtClean="0">
                <a:latin typeface="Adobe Garamond Pro" pitchFamily="18" charset="0"/>
              </a:rPr>
              <a:t> Sundlof CSB Sustainability Program Coordinator</a:t>
            </a:r>
          </a:p>
          <a:p>
            <a:pPr marL="628650" indent="-285750">
              <a:spcBef>
                <a:spcPct val="20000"/>
              </a:spcBef>
              <a:buFont typeface="Arial" pitchFamily="34" charset="0"/>
              <a:buChar char="•"/>
            </a:pPr>
            <a:r>
              <a:rPr lang="en-US" sz="1400" dirty="0" smtClean="0">
                <a:latin typeface="Adobe Garamond Pro" pitchFamily="18" charset="0"/>
              </a:rPr>
              <a:t>Administered and report written by </a:t>
            </a:r>
            <a:r>
              <a:rPr lang="en-US" sz="1400" dirty="0" err="1" smtClean="0">
                <a:latin typeface="Adobe Garamond Pro" pitchFamily="18" charset="0"/>
              </a:rPr>
              <a:t>Madi</a:t>
            </a:r>
            <a:r>
              <a:rPr lang="en-US" sz="1400" dirty="0" smtClean="0">
                <a:latin typeface="Adobe Garamond Pro" pitchFamily="18" charset="0"/>
              </a:rPr>
              <a:t> Sundlof</a:t>
            </a:r>
            <a:r>
              <a:rPr lang="en-US" sz="1400" dirty="0" smtClean="0">
                <a:latin typeface="Adobe Garamond Pro" pitchFamily="18" charset="0"/>
              </a:rPr>
              <a:t> </a:t>
            </a:r>
            <a:r>
              <a:rPr lang="en-US" sz="1400" dirty="0" smtClean="0">
                <a:latin typeface="Adobe Garamond Pro" pitchFamily="18" charset="0"/>
              </a:rPr>
              <a:t>CSB Sustainability </a:t>
            </a:r>
            <a:r>
              <a:rPr lang="en-US" sz="1400" dirty="0" smtClean="0">
                <a:latin typeface="Adobe Garamond Pro" pitchFamily="18" charset="0"/>
              </a:rPr>
              <a:t>Program Coordinator</a:t>
            </a:r>
            <a:endParaRPr lang="en-US" sz="1400" dirty="0" smtClean="0">
              <a:latin typeface="Adobe Garamond Pro" pitchFamily="18" charset="0"/>
            </a:endParaRPr>
          </a:p>
          <a:p>
            <a:pPr marL="342900" indent="3175">
              <a:spcBef>
                <a:spcPct val="20000"/>
              </a:spcBef>
            </a:pPr>
            <a:endParaRPr lang="en-US" sz="800" b="1" dirty="0">
              <a:latin typeface="Adobe Garamond Pro" pitchFamily="18" charset="0"/>
            </a:endParaRPr>
          </a:p>
          <a:p>
            <a:pPr marL="223838" indent="3175" defTabSz="457200">
              <a:spcBef>
                <a:spcPct val="20000"/>
              </a:spcBef>
              <a:defRPr/>
            </a:pPr>
            <a:r>
              <a:rPr lang="en-US" sz="1400" dirty="0">
                <a:latin typeface="Adobe Garamond Pro" pitchFamily="18" charset="0"/>
              </a:rPr>
              <a:t>    </a:t>
            </a:r>
            <a:r>
              <a:rPr lang="en-US" sz="1400" b="1" dirty="0">
                <a:latin typeface="Adobe Garamond Pro" pitchFamily="18" charset="0"/>
              </a:rPr>
              <a:t>Key Survey Findings </a:t>
            </a:r>
          </a:p>
          <a:p>
            <a:pPr marL="574675" indent="-111125">
              <a:spcBef>
                <a:spcPct val="20000"/>
              </a:spcBef>
              <a:buFont typeface="Arial" pitchFamily="34" charset="0"/>
              <a:buChar char="•"/>
              <a:defRPr/>
            </a:pPr>
            <a:r>
              <a:rPr lang="en-US" sz="1400" dirty="0" smtClean="0">
                <a:latin typeface="Adobe Garamond Pro" pitchFamily="18" charset="0"/>
              </a:rPr>
              <a:t>85.7% of first year students expected to learn more about sustainability and 86.3% of seniors reported that they did learn more about sustainability. </a:t>
            </a:r>
            <a:endParaRPr lang="en-US" sz="1400" dirty="0">
              <a:latin typeface="Adobe Garamond Pro" pitchFamily="18" charset="0"/>
            </a:endParaRPr>
          </a:p>
          <a:p>
            <a:pPr marL="574675" indent="-111125">
              <a:spcBef>
                <a:spcPct val="20000"/>
              </a:spcBef>
              <a:buFont typeface="Arial" pitchFamily="34" charset="0"/>
              <a:buChar char="•"/>
              <a:defRPr/>
            </a:pPr>
            <a:r>
              <a:rPr lang="en-US" sz="1400" dirty="0" smtClean="0">
                <a:latin typeface="Adobe Garamond Pro" pitchFamily="18" charset="0"/>
              </a:rPr>
              <a:t>There was an 8% increase from first year to senior year in how important is it to the student that CSB/SJU be a leader in sustainability and the environment.</a:t>
            </a:r>
            <a:endParaRPr lang="en-US" sz="1400" dirty="0">
              <a:latin typeface="Adobe Garamond Pro" pitchFamily="18" charset="0"/>
            </a:endParaRPr>
          </a:p>
          <a:p>
            <a:pPr marL="574675" indent="-111125">
              <a:spcBef>
                <a:spcPct val="20000"/>
              </a:spcBef>
              <a:buFont typeface="Arial" pitchFamily="34" charset="0"/>
              <a:buChar char="•"/>
              <a:defRPr/>
            </a:pPr>
            <a:r>
              <a:rPr lang="en-US" sz="1400" dirty="0" smtClean="0">
                <a:latin typeface="Adobe Garamond Pro" pitchFamily="18" charset="0"/>
              </a:rPr>
              <a:t>10% more students are will to pay a green fee.</a:t>
            </a:r>
            <a:endParaRPr lang="en-US" sz="1400" dirty="0">
              <a:latin typeface="Adobe Garamond Pro" pitchFamily="18" charset="0"/>
            </a:endParaRPr>
          </a:p>
          <a:p>
            <a:pPr marL="574675" indent="-111125">
              <a:spcBef>
                <a:spcPct val="20000"/>
              </a:spcBef>
              <a:buFont typeface="Arial" pitchFamily="34" charset="0"/>
              <a:buChar char="•"/>
              <a:defRPr/>
            </a:pPr>
            <a:r>
              <a:rPr lang="en-US" sz="1400" dirty="0" smtClean="0">
                <a:latin typeface="Adobe Garamond Pro" pitchFamily="18" charset="0"/>
              </a:rPr>
              <a:t>17.7% more students usually or always bring a reusable bag when shopping. </a:t>
            </a:r>
            <a:endParaRPr lang="en-US" sz="1400" dirty="0">
              <a:latin typeface="Adobe Garamond Pro" pitchFamily="18" charset="0"/>
            </a:endParaRPr>
          </a:p>
          <a:p>
            <a:pPr marL="574675" indent="-111125" defTabSz="457200">
              <a:spcBef>
                <a:spcPct val="20000"/>
              </a:spcBef>
              <a:buFont typeface="Arial" pitchFamily="34" charset="0"/>
              <a:buChar char="•"/>
              <a:defRPr/>
            </a:pPr>
            <a:r>
              <a:rPr lang="en-US" sz="1400" dirty="0" smtClean="0">
                <a:latin typeface="Adobe Garamond Pro" pitchFamily="18" charset="0"/>
              </a:rPr>
              <a:t>20.5% more students think that climate change will be more than a minor issue for </a:t>
            </a:r>
            <a:r>
              <a:rPr lang="en-US" sz="1400" smtClean="0">
                <a:latin typeface="Adobe Garamond Pro" pitchFamily="18" charset="0"/>
              </a:rPr>
              <a:t>future generations. </a:t>
            </a:r>
            <a:endParaRPr lang="en-US" sz="1400" dirty="0">
              <a:latin typeface="Adobe Garamond Pro" pitchFamily="18" charset="0"/>
            </a:endParaRPr>
          </a:p>
          <a:p>
            <a:pPr marL="574675" indent="-111125" defTabSz="457200">
              <a:spcBef>
                <a:spcPct val="20000"/>
              </a:spcBef>
              <a:buFont typeface="Arial" pitchFamily="34" charset="0"/>
              <a:buChar char="•"/>
              <a:defRPr/>
            </a:pPr>
            <a:endParaRPr lang="en-US" sz="1400" dirty="0">
              <a:latin typeface="Adobe Garamond Pro" pitchFamily="18" charset="0"/>
            </a:endParaRPr>
          </a:p>
          <a:p>
            <a:pPr marL="574675" indent="-111125" defTabSz="457200">
              <a:spcBef>
                <a:spcPct val="20000"/>
              </a:spcBef>
              <a:buFont typeface="Arial" pitchFamily="34" charset="0"/>
              <a:buChar char="•"/>
              <a:defRPr/>
            </a:pPr>
            <a:endParaRPr lang="en-US" sz="1400" dirty="0"/>
          </a:p>
        </p:txBody>
      </p:sp>
      <p:sp>
        <p:nvSpPr>
          <p:cNvPr id="5" name="TextBox 4"/>
          <p:cNvSpPr txBox="1"/>
          <p:nvPr/>
        </p:nvSpPr>
        <p:spPr>
          <a:xfrm>
            <a:off x="2438400" y="240269"/>
            <a:ext cx="6400800" cy="461665"/>
          </a:xfrm>
          <a:prstGeom prst="rect">
            <a:avLst/>
          </a:prstGeom>
          <a:noFill/>
        </p:spPr>
        <p:txBody>
          <a:bodyPr wrap="square" rtlCol="0">
            <a:spAutoFit/>
          </a:bodyPr>
          <a:lstStyle/>
          <a:p>
            <a:pPr algn="ctr"/>
            <a:r>
              <a:rPr lang="en-US" sz="2400" b="1" dirty="0">
                <a:solidFill>
                  <a:srgbClr val="C00000"/>
                </a:solidFill>
                <a:latin typeface="Helvetica" pitchFamily="34" charset="0"/>
                <a:cs typeface="Helvetica" pitchFamily="34" charset="0"/>
              </a:rPr>
              <a:t>Sustainability Survey Introduction</a:t>
            </a:r>
          </a:p>
        </p:txBody>
      </p:sp>
      <p:cxnSp>
        <p:nvCxnSpPr>
          <p:cNvPr id="7" name="Straight Connector 6"/>
          <p:cNvCxnSpPr/>
          <p:nvPr/>
        </p:nvCxnSpPr>
        <p:spPr>
          <a:xfrm rot="5400000">
            <a:off x="3196771" y="3657600"/>
            <a:ext cx="53340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pic>
        <p:nvPicPr>
          <p:cNvPr id="6" name="Picture 3" descr="CSBcurve_transparent template.tif"/>
          <p:cNvPicPr>
            <a:picLocks noChangeAspect="1"/>
          </p:cNvPicPr>
          <p:nvPr/>
        </p:nvPicPr>
        <p:blipFill>
          <a:blip r:embed="rId3"/>
          <a:srcRect/>
          <a:stretch>
            <a:fillRect/>
          </a:stretch>
        </p:blipFill>
        <p:spPr bwMode="auto">
          <a:xfrm>
            <a:off x="9290050" y="2133600"/>
            <a:ext cx="2901950" cy="4724400"/>
          </a:xfrm>
          <a:prstGeom prst="rect">
            <a:avLst/>
          </a:prstGeom>
          <a:noFill/>
          <a:ln w="9525">
            <a:noFill/>
            <a:miter lim="800000"/>
            <a:headEnd/>
            <a:tailEnd/>
          </a:ln>
        </p:spPr>
      </p:pic>
    </p:spTree>
    <p:extLst>
      <p:ext uri="{BB962C8B-B14F-4D97-AF65-F5344CB8AC3E}">
        <p14:creationId xmlns:p14="http://schemas.microsoft.com/office/powerpoint/2010/main" val="3923187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p:cNvGraphicFramePr>
            <a:graphicFrameLocks/>
          </p:cNvGraphicFramePr>
          <p:nvPr>
            <p:extLst/>
          </p:nvPr>
        </p:nvGraphicFramePr>
        <p:xfrm>
          <a:off x="5054600" y="3555327"/>
          <a:ext cx="4368800" cy="2971800"/>
        </p:xfrm>
        <a:graphic>
          <a:graphicData uri="http://schemas.openxmlformats.org/drawingml/2006/chart">
            <c:chart xmlns:c="http://schemas.openxmlformats.org/drawingml/2006/chart" xmlns:r="http://schemas.openxmlformats.org/officeDocument/2006/relationships" r:id="rId3"/>
          </a:graphicData>
        </a:graphic>
      </p:graphicFrame>
      <p:pic>
        <p:nvPicPr>
          <p:cNvPr id="11" name="Picture 3" descr="CSBcurve_transparent template.tif"/>
          <p:cNvPicPr>
            <a:picLocks noChangeAspect="1"/>
          </p:cNvPicPr>
          <p:nvPr/>
        </p:nvPicPr>
        <p:blipFill>
          <a:blip r:embed="rId4"/>
          <a:srcRect/>
          <a:stretch>
            <a:fillRect/>
          </a:stretch>
        </p:blipFill>
        <p:spPr bwMode="auto">
          <a:xfrm>
            <a:off x="9290050" y="2133600"/>
            <a:ext cx="2901950" cy="4724400"/>
          </a:xfrm>
          <a:prstGeom prst="rect">
            <a:avLst/>
          </a:prstGeom>
          <a:noFill/>
          <a:ln w="9525">
            <a:noFill/>
            <a:miter lim="800000"/>
            <a:headEnd/>
            <a:tailEnd/>
          </a:ln>
        </p:spPr>
      </p:pic>
      <p:sp>
        <p:nvSpPr>
          <p:cNvPr id="3" name="Title 2"/>
          <p:cNvSpPr>
            <a:spLocks noGrp="1"/>
          </p:cNvSpPr>
          <p:nvPr>
            <p:ph type="title"/>
          </p:nvPr>
        </p:nvSpPr>
        <p:spPr/>
        <p:txBody>
          <a:bodyPr>
            <a:normAutofit/>
          </a:bodyPr>
          <a:lstStyle/>
          <a:p>
            <a:r>
              <a:rPr lang="en-US" dirty="0" smtClean="0"/>
              <a:t>Q: I expect to learn or learned more about sustainability during my time at CSB/SJU</a:t>
            </a:r>
            <a:endParaRPr lang="en-US" dirty="0"/>
          </a:p>
        </p:txBody>
      </p:sp>
      <p:sp>
        <p:nvSpPr>
          <p:cNvPr id="4" name="Text Placeholder 3"/>
          <p:cNvSpPr>
            <a:spLocks noGrp="1"/>
          </p:cNvSpPr>
          <p:nvPr>
            <p:ph type="body" idx="1"/>
          </p:nvPr>
        </p:nvSpPr>
        <p:spPr/>
        <p:txBody>
          <a:bodyPr>
            <a:normAutofit/>
          </a:bodyPr>
          <a:lstStyle/>
          <a:p>
            <a:r>
              <a:rPr lang="en-US" sz="1800" dirty="0" smtClean="0"/>
              <a:t>First Year:</a:t>
            </a:r>
          </a:p>
          <a:p>
            <a:r>
              <a:rPr lang="en-US" sz="1800" dirty="0" smtClean="0"/>
              <a:t>85.7% expected to learn more about sustainability</a:t>
            </a:r>
          </a:p>
        </p:txBody>
      </p:sp>
      <p:sp>
        <p:nvSpPr>
          <p:cNvPr id="8" name="Text Placeholder 7"/>
          <p:cNvSpPr>
            <a:spLocks noGrp="1"/>
          </p:cNvSpPr>
          <p:nvPr>
            <p:ph type="body" sz="quarter" idx="3"/>
          </p:nvPr>
        </p:nvSpPr>
        <p:spPr/>
        <p:txBody>
          <a:bodyPr>
            <a:normAutofit/>
          </a:bodyPr>
          <a:lstStyle/>
          <a:p>
            <a:r>
              <a:rPr lang="en-US" sz="1800" dirty="0" smtClean="0"/>
              <a:t>Senior Year:</a:t>
            </a:r>
          </a:p>
          <a:p>
            <a:r>
              <a:rPr lang="en-US" sz="1800" dirty="0" smtClean="0"/>
              <a:t>86.3% learned more about sustainability</a:t>
            </a:r>
            <a:endParaRPr lang="en-US" sz="1800" dirty="0"/>
          </a:p>
        </p:txBody>
      </p:sp>
      <p:graphicFrame>
        <p:nvGraphicFramePr>
          <p:cNvPr id="16" name="Content Placeholder 15"/>
          <p:cNvGraphicFramePr>
            <a:graphicFrameLocks noGrp="1"/>
          </p:cNvGraphicFramePr>
          <p:nvPr>
            <p:ph sz="quarter" idx="4"/>
            <p:extLst>
              <p:ext uri="{D42A27DB-BD31-4B8C-83A1-F6EECF244321}">
                <p14:modId xmlns:p14="http://schemas.microsoft.com/office/powerpoint/2010/main" val="2165834926"/>
              </p:ext>
            </p:extLst>
          </p:nvPr>
        </p:nvGraphicFramePr>
        <p:xfrm>
          <a:off x="4802659" y="2505075"/>
          <a:ext cx="6552729" cy="368458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p:cNvGraphicFramePr>
            <a:graphicFrameLocks/>
          </p:cNvGraphicFramePr>
          <p:nvPr>
            <p:extLst>
              <p:ext uri="{D42A27DB-BD31-4B8C-83A1-F6EECF244321}">
                <p14:modId xmlns:p14="http://schemas.microsoft.com/office/powerpoint/2010/main" val="102227614"/>
              </p:ext>
            </p:extLst>
          </p:nvPr>
        </p:nvGraphicFramePr>
        <p:xfrm>
          <a:off x="0" y="2505075"/>
          <a:ext cx="5997146" cy="368458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222255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SBcurve_transparent template.tif"/>
          <p:cNvPicPr>
            <a:picLocks noChangeAspect="1"/>
          </p:cNvPicPr>
          <p:nvPr/>
        </p:nvPicPr>
        <p:blipFill>
          <a:blip r:embed="rId2"/>
          <a:srcRect/>
          <a:stretch>
            <a:fillRect/>
          </a:stretch>
        </p:blipFill>
        <p:spPr bwMode="auto">
          <a:xfrm>
            <a:off x="9290050" y="2133600"/>
            <a:ext cx="2901950" cy="4724400"/>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dirty="0" smtClean="0"/>
              <a:t>Q:How important is it to you that CSB/SJU be a leader in Sustainability and the Environment?</a:t>
            </a:r>
            <a:endParaRPr lang="en-US" dirty="0"/>
          </a:p>
        </p:txBody>
      </p:sp>
      <p:sp>
        <p:nvSpPr>
          <p:cNvPr id="4" name="Text Placeholder 3"/>
          <p:cNvSpPr>
            <a:spLocks noGrp="1"/>
          </p:cNvSpPr>
          <p:nvPr>
            <p:ph type="body" idx="1"/>
          </p:nvPr>
        </p:nvSpPr>
        <p:spPr/>
        <p:txBody>
          <a:bodyPr>
            <a:normAutofit lnSpcReduction="10000"/>
          </a:bodyPr>
          <a:lstStyle/>
          <a:p>
            <a:r>
              <a:rPr lang="en-US" dirty="0" smtClean="0"/>
              <a:t>First Year:</a:t>
            </a:r>
          </a:p>
          <a:p>
            <a:r>
              <a:rPr lang="en-US" dirty="0" smtClean="0"/>
              <a:t>80% think it is important</a:t>
            </a:r>
            <a:endParaRPr lang="en-US" dirty="0"/>
          </a:p>
        </p:txBody>
      </p:sp>
      <p:sp>
        <p:nvSpPr>
          <p:cNvPr id="8" name="Text Placeholder 7"/>
          <p:cNvSpPr>
            <a:spLocks noGrp="1"/>
          </p:cNvSpPr>
          <p:nvPr>
            <p:ph type="body" sz="quarter" idx="3"/>
          </p:nvPr>
        </p:nvSpPr>
        <p:spPr/>
        <p:txBody>
          <a:bodyPr>
            <a:normAutofit lnSpcReduction="10000"/>
          </a:bodyPr>
          <a:lstStyle/>
          <a:p>
            <a:r>
              <a:rPr lang="en-US" dirty="0" smtClean="0"/>
              <a:t>Senior Year:</a:t>
            </a:r>
          </a:p>
          <a:p>
            <a:r>
              <a:rPr lang="en-US" dirty="0" smtClean="0"/>
              <a:t>88% think it is important</a:t>
            </a:r>
            <a:endParaRPr lang="en-US" dirty="0"/>
          </a:p>
        </p:txBody>
      </p:sp>
      <p:graphicFrame>
        <p:nvGraphicFramePr>
          <p:cNvPr id="10" name="Content Placeholder 9"/>
          <p:cNvGraphicFramePr>
            <a:graphicFrameLocks noGrp="1"/>
          </p:cNvGraphicFramePr>
          <p:nvPr>
            <p:ph sz="quarter" idx="4"/>
            <p:extLst>
              <p:ext uri="{D42A27DB-BD31-4B8C-83A1-F6EECF244321}">
                <p14:modId xmlns:p14="http://schemas.microsoft.com/office/powerpoint/2010/main" val="1119044859"/>
              </p:ext>
            </p:extLst>
          </p:nvPr>
        </p:nvGraphicFramePr>
        <p:xfrm>
          <a:off x="3987114" y="2505075"/>
          <a:ext cx="7368274" cy="36845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10"/>
          <p:cNvGraphicFramePr>
            <a:graphicFrameLocks noGrp="1"/>
          </p:cNvGraphicFramePr>
          <p:nvPr>
            <p:ph sz="half" idx="2"/>
            <p:extLst>
              <p:ext uri="{D42A27DB-BD31-4B8C-83A1-F6EECF244321}">
                <p14:modId xmlns:p14="http://schemas.microsoft.com/office/powerpoint/2010/main" val="2678286644"/>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59101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p:cNvGraphicFramePr>
          <p:nvPr>
            <p:extLst/>
          </p:nvPr>
        </p:nvGraphicFramePr>
        <p:xfrm>
          <a:off x="4381500" y="3657600"/>
          <a:ext cx="4572000" cy="3200400"/>
        </p:xfrm>
        <a:graphic>
          <a:graphicData uri="http://schemas.openxmlformats.org/drawingml/2006/chart">
            <c:chart xmlns:c="http://schemas.openxmlformats.org/drawingml/2006/chart" xmlns:r="http://schemas.openxmlformats.org/officeDocument/2006/relationships" r:id="rId3"/>
          </a:graphicData>
        </a:graphic>
      </p:graphicFrame>
      <p:pic>
        <p:nvPicPr>
          <p:cNvPr id="11" name="Picture 3" descr="CSBcurve_transparent template.tif"/>
          <p:cNvPicPr>
            <a:picLocks noChangeAspect="1"/>
          </p:cNvPicPr>
          <p:nvPr/>
        </p:nvPicPr>
        <p:blipFill>
          <a:blip r:embed="rId4"/>
          <a:srcRect/>
          <a:stretch>
            <a:fillRect/>
          </a:stretch>
        </p:blipFill>
        <p:spPr bwMode="auto">
          <a:xfrm>
            <a:off x="9290050" y="2133600"/>
            <a:ext cx="2901950" cy="4724400"/>
          </a:xfrm>
          <a:prstGeom prst="rect">
            <a:avLst/>
          </a:prstGeom>
          <a:noFill/>
          <a:ln w="9525">
            <a:noFill/>
            <a:miter lim="800000"/>
            <a:headEnd/>
            <a:tailEnd/>
          </a:ln>
        </p:spPr>
      </p:pic>
      <p:sp>
        <p:nvSpPr>
          <p:cNvPr id="4" name="Title 3"/>
          <p:cNvSpPr>
            <a:spLocks noGrp="1"/>
          </p:cNvSpPr>
          <p:nvPr>
            <p:ph type="title"/>
          </p:nvPr>
        </p:nvSpPr>
        <p:spPr/>
        <p:txBody>
          <a:bodyPr/>
          <a:lstStyle/>
          <a:p>
            <a:r>
              <a:rPr lang="en-US" dirty="0" smtClean="0"/>
              <a:t>Q: If you know of the Office of Sustainability, how did you become aware of it?</a:t>
            </a:r>
            <a:endParaRPr lang="en-US" dirty="0"/>
          </a:p>
        </p:txBody>
      </p:sp>
      <p:sp>
        <p:nvSpPr>
          <p:cNvPr id="5" name="Text Placeholder 4"/>
          <p:cNvSpPr>
            <a:spLocks noGrp="1"/>
          </p:cNvSpPr>
          <p:nvPr>
            <p:ph type="body" idx="1"/>
          </p:nvPr>
        </p:nvSpPr>
        <p:spPr/>
        <p:txBody>
          <a:bodyPr>
            <a:normAutofit lnSpcReduction="10000"/>
          </a:bodyPr>
          <a:lstStyle/>
          <a:p>
            <a:r>
              <a:rPr lang="en-US" dirty="0" smtClean="0"/>
              <a:t>First Year:</a:t>
            </a:r>
          </a:p>
          <a:p>
            <a:r>
              <a:rPr lang="en-US" dirty="0"/>
              <a:t>2</a:t>
            </a:r>
            <a:r>
              <a:rPr lang="en-US" dirty="0" smtClean="0"/>
              <a:t>7% Didn’t know it existed	</a:t>
            </a:r>
            <a:endParaRPr lang="en-US" dirty="0"/>
          </a:p>
        </p:txBody>
      </p:sp>
      <p:sp>
        <p:nvSpPr>
          <p:cNvPr id="7" name="Text Placeholder 6"/>
          <p:cNvSpPr>
            <a:spLocks noGrp="1"/>
          </p:cNvSpPr>
          <p:nvPr>
            <p:ph type="body" sz="quarter" idx="3"/>
          </p:nvPr>
        </p:nvSpPr>
        <p:spPr/>
        <p:txBody>
          <a:bodyPr>
            <a:normAutofit lnSpcReduction="10000"/>
          </a:bodyPr>
          <a:lstStyle/>
          <a:p>
            <a:r>
              <a:rPr lang="en-US" dirty="0" smtClean="0"/>
              <a:t>Senior Year:</a:t>
            </a:r>
          </a:p>
          <a:p>
            <a:r>
              <a:rPr lang="en-US" dirty="0" smtClean="0"/>
              <a:t>1.6% Didn’t know it existed</a:t>
            </a:r>
            <a:endParaRPr lang="en-US" dirty="0"/>
          </a:p>
        </p:txBody>
      </p:sp>
      <p:graphicFrame>
        <p:nvGraphicFramePr>
          <p:cNvPr id="18" name="Content Placeholder 17"/>
          <p:cNvGraphicFramePr>
            <a:graphicFrameLocks noGrp="1"/>
          </p:cNvGraphicFramePr>
          <p:nvPr>
            <p:ph sz="half" idx="2"/>
            <p:extLst>
              <p:ext uri="{D42A27DB-BD31-4B8C-83A1-F6EECF244321}">
                <p14:modId xmlns:p14="http://schemas.microsoft.com/office/powerpoint/2010/main" val="3199877864"/>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Content Placeholder 19"/>
          <p:cNvGraphicFramePr>
            <a:graphicFrameLocks noGrp="1"/>
          </p:cNvGraphicFramePr>
          <p:nvPr>
            <p:ph sz="quarter" idx="4"/>
            <p:extLst>
              <p:ext uri="{D42A27DB-BD31-4B8C-83A1-F6EECF244321}">
                <p14:modId xmlns:p14="http://schemas.microsoft.com/office/powerpoint/2010/main" val="869072042"/>
              </p:ext>
            </p:extLst>
          </p:nvPr>
        </p:nvGraphicFramePr>
        <p:xfrm>
          <a:off x="6172200" y="2505075"/>
          <a:ext cx="5183188" cy="368458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135185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SBcurve_transparent template.tif"/>
          <p:cNvPicPr>
            <a:picLocks noChangeAspect="1"/>
          </p:cNvPicPr>
          <p:nvPr/>
        </p:nvPicPr>
        <p:blipFill>
          <a:blip r:embed="rId2"/>
          <a:srcRect/>
          <a:stretch>
            <a:fillRect/>
          </a:stretch>
        </p:blipFill>
        <p:spPr bwMode="auto">
          <a:xfrm>
            <a:off x="9290050" y="2133600"/>
            <a:ext cx="2901950" cy="4724400"/>
          </a:xfrm>
          <a:prstGeom prst="rect">
            <a:avLst/>
          </a:prstGeom>
          <a:noFill/>
          <a:ln w="9525">
            <a:noFill/>
            <a:miter lim="800000"/>
            <a:headEnd/>
            <a:tailEnd/>
          </a:ln>
        </p:spPr>
      </p:pic>
      <p:sp>
        <p:nvSpPr>
          <p:cNvPr id="2" name="Title 1"/>
          <p:cNvSpPr>
            <a:spLocks noGrp="1"/>
          </p:cNvSpPr>
          <p:nvPr>
            <p:ph type="title"/>
          </p:nvPr>
        </p:nvSpPr>
        <p:spPr>
          <a:xfrm>
            <a:off x="839788" y="135467"/>
            <a:ext cx="10515600" cy="1555221"/>
          </a:xfrm>
        </p:spPr>
        <p:txBody>
          <a:bodyPr>
            <a:normAutofit fontScale="90000"/>
          </a:bodyPr>
          <a:lstStyle/>
          <a:p>
            <a:r>
              <a:rPr lang="en-US" i="1" dirty="0" smtClean="0"/>
              <a:t/>
            </a:r>
            <a:br>
              <a:rPr lang="en-US" i="1" dirty="0" smtClean="0"/>
            </a:br>
            <a:r>
              <a:rPr lang="en-US" dirty="0" smtClean="0"/>
              <a:t>Q:I would be willing to pay a fee of … </a:t>
            </a:r>
            <a:br>
              <a:rPr lang="en-US" dirty="0" smtClean="0"/>
            </a:br>
            <a:r>
              <a:rPr lang="en-US" dirty="0" smtClean="0"/>
              <a:t>to make campus more sustainable.</a:t>
            </a:r>
            <a:endParaRPr lang="en-US" dirty="0"/>
          </a:p>
        </p:txBody>
      </p:sp>
      <p:sp>
        <p:nvSpPr>
          <p:cNvPr id="4" name="Text Placeholder 3"/>
          <p:cNvSpPr>
            <a:spLocks noGrp="1"/>
          </p:cNvSpPr>
          <p:nvPr>
            <p:ph type="body" idx="1"/>
          </p:nvPr>
        </p:nvSpPr>
        <p:spPr/>
        <p:txBody>
          <a:bodyPr>
            <a:normAutofit lnSpcReduction="10000"/>
          </a:bodyPr>
          <a:lstStyle/>
          <a:p>
            <a:r>
              <a:rPr lang="en-US" dirty="0" smtClean="0"/>
              <a:t>First Year:</a:t>
            </a:r>
          </a:p>
          <a:p>
            <a:r>
              <a:rPr lang="en-US" dirty="0" smtClean="0"/>
              <a:t>60% willing to pay $10 or more	</a:t>
            </a:r>
            <a:endParaRPr lang="en-US" dirty="0"/>
          </a:p>
        </p:txBody>
      </p:sp>
      <p:sp>
        <p:nvSpPr>
          <p:cNvPr id="9" name="Text Placeholder 8"/>
          <p:cNvSpPr>
            <a:spLocks noGrp="1"/>
          </p:cNvSpPr>
          <p:nvPr>
            <p:ph type="body" sz="quarter" idx="3"/>
          </p:nvPr>
        </p:nvSpPr>
        <p:spPr/>
        <p:txBody>
          <a:bodyPr>
            <a:normAutofit lnSpcReduction="10000"/>
          </a:bodyPr>
          <a:lstStyle/>
          <a:p>
            <a:r>
              <a:rPr lang="en-US" dirty="0" smtClean="0"/>
              <a:t>Senior Year:</a:t>
            </a:r>
          </a:p>
          <a:p>
            <a:r>
              <a:rPr lang="en-US" dirty="0" smtClean="0"/>
              <a:t>70% willing to pay $10 or more</a:t>
            </a:r>
            <a:endParaRPr lang="en-US" dirty="0"/>
          </a:p>
        </p:txBody>
      </p:sp>
      <p:graphicFrame>
        <p:nvGraphicFramePr>
          <p:cNvPr id="11" name="Content Placeholder 10"/>
          <p:cNvGraphicFramePr>
            <a:graphicFrameLocks noGrp="1"/>
          </p:cNvGraphicFramePr>
          <p:nvPr>
            <p:ph sz="quarter" idx="4"/>
            <p:extLst>
              <p:ext uri="{D42A27DB-BD31-4B8C-83A1-F6EECF244321}">
                <p14:modId xmlns:p14="http://schemas.microsoft.com/office/powerpoint/2010/main" val="778169753"/>
              </p:ext>
            </p:extLst>
          </p:nvPr>
        </p:nvGraphicFramePr>
        <p:xfrm>
          <a:off x="6172200" y="2505075"/>
          <a:ext cx="5183188" cy="36845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ontent Placeholder 11"/>
          <p:cNvGraphicFramePr>
            <a:graphicFrameLocks noGrp="1"/>
          </p:cNvGraphicFramePr>
          <p:nvPr>
            <p:ph sz="half" idx="2"/>
            <p:extLst>
              <p:ext uri="{D42A27DB-BD31-4B8C-83A1-F6EECF244321}">
                <p14:modId xmlns:p14="http://schemas.microsoft.com/office/powerpoint/2010/main" val="2596289693"/>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96984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SBcurve_transparent template.tif"/>
          <p:cNvPicPr>
            <a:picLocks noChangeAspect="1"/>
          </p:cNvPicPr>
          <p:nvPr/>
        </p:nvPicPr>
        <p:blipFill>
          <a:blip r:embed="rId2"/>
          <a:srcRect/>
          <a:stretch>
            <a:fillRect/>
          </a:stretch>
        </p:blipFill>
        <p:spPr bwMode="auto">
          <a:xfrm>
            <a:off x="9290050" y="2133600"/>
            <a:ext cx="2901950" cy="47244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Q: How often do you do the following things?</a:t>
            </a:r>
            <a:endParaRPr lang="en-US" dirty="0"/>
          </a:p>
        </p:txBody>
      </p:sp>
      <p:sp>
        <p:nvSpPr>
          <p:cNvPr id="4" name="Text Placeholder 3"/>
          <p:cNvSpPr>
            <a:spLocks noGrp="1"/>
          </p:cNvSpPr>
          <p:nvPr>
            <p:ph type="body" idx="1"/>
          </p:nvPr>
        </p:nvSpPr>
        <p:spPr/>
        <p:txBody>
          <a:bodyPr>
            <a:normAutofit fontScale="70000" lnSpcReduction="20000"/>
          </a:bodyPr>
          <a:lstStyle/>
          <a:p>
            <a:r>
              <a:rPr lang="en-US" dirty="0" smtClean="0"/>
              <a:t>First Year:</a:t>
            </a:r>
          </a:p>
          <a:p>
            <a:r>
              <a:rPr lang="en-US" dirty="0" smtClean="0"/>
              <a:t>25.3% Always/usually bring a reusable bag when shopping</a:t>
            </a:r>
            <a:endParaRPr lang="en-US" dirty="0"/>
          </a:p>
        </p:txBody>
      </p:sp>
      <p:sp>
        <p:nvSpPr>
          <p:cNvPr id="9" name="Text Placeholder 8"/>
          <p:cNvSpPr>
            <a:spLocks noGrp="1"/>
          </p:cNvSpPr>
          <p:nvPr>
            <p:ph type="body" sz="quarter" idx="3"/>
          </p:nvPr>
        </p:nvSpPr>
        <p:spPr/>
        <p:txBody>
          <a:bodyPr>
            <a:normAutofit fontScale="70000" lnSpcReduction="20000"/>
          </a:bodyPr>
          <a:lstStyle/>
          <a:p>
            <a:r>
              <a:rPr lang="en-US" dirty="0" smtClean="0"/>
              <a:t>Senior Year:</a:t>
            </a:r>
          </a:p>
          <a:p>
            <a:r>
              <a:rPr lang="en-US" dirty="0" smtClean="0"/>
              <a:t>43% Always/usually bring a reusable bag when shopping</a:t>
            </a:r>
            <a:endParaRPr lang="en-US" dirty="0"/>
          </a:p>
        </p:txBody>
      </p:sp>
      <p:graphicFrame>
        <p:nvGraphicFramePr>
          <p:cNvPr id="12" name="Content Placeholder 11"/>
          <p:cNvGraphicFramePr>
            <a:graphicFrameLocks noGrp="1"/>
          </p:cNvGraphicFramePr>
          <p:nvPr>
            <p:ph sz="half" idx="2"/>
            <p:extLst>
              <p:ext uri="{D42A27DB-BD31-4B8C-83A1-F6EECF244321}">
                <p14:modId xmlns:p14="http://schemas.microsoft.com/office/powerpoint/2010/main" val="4089493950"/>
              </p:ext>
            </p:extLst>
          </p:nvPr>
        </p:nvGraphicFramePr>
        <p:xfrm>
          <a:off x="-514553" y="2505075"/>
          <a:ext cx="7866467" cy="36845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2535395219"/>
              </p:ext>
            </p:extLst>
          </p:nvPr>
        </p:nvGraphicFramePr>
        <p:xfrm>
          <a:off x="5834941" y="2405265"/>
          <a:ext cx="5332108" cy="388420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82848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nvPr>
        </p:nvGraphicFramePr>
        <p:xfrm>
          <a:off x="1219200" y="1590675"/>
          <a:ext cx="8382000" cy="3590924"/>
        </p:xfrm>
        <a:graphic>
          <a:graphicData uri="http://schemas.openxmlformats.org/drawingml/2006/chart">
            <c:chart xmlns:c="http://schemas.openxmlformats.org/drawingml/2006/chart" xmlns:r="http://schemas.openxmlformats.org/officeDocument/2006/relationships" r:id="rId3"/>
          </a:graphicData>
        </a:graphic>
      </p:graphicFrame>
      <p:pic>
        <p:nvPicPr>
          <p:cNvPr id="10" name="Picture 3" descr="CSBcurve_transparent template.tif"/>
          <p:cNvPicPr>
            <a:picLocks noChangeAspect="1"/>
          </p:cNvPicPr>
          <p:nvPr/>
        </p:nvPicPr>
        <p:blipFill>
          <a:blip r:embed="rId4"/>
          <a:srcRect/>
          <a:stretch>
            <a:fillRect/>
          </a:stretch>
        </p:blipFill>
        <p:spPr bwMode="auto">
          <a:xfrm>
            <a:off x="9290050" y="2133600"/>
            <a:ext cx="2901950" cy="4724400"/>
          </a:xfrm>
          <a:prstGeom prst="rect">
            <a:avLst/>
          </a:prstGeom>
          <a:noFill/>
          <a:ln w="9525">
            <a:noFill/>
            <a:miter lim="800000"/>
            <a:headEnd/>
            <a:tailEnd/>
          </a:ln>
        </p:spPr>
      </p:pic>
      <p:graphicFrame>
        <p:nvGraphicFramePr>
          <p:cNvPr id="12" name="Chart 11"/>
          <p:cNvGraphicFramePr>
            <a:graphicFrameLocks/>
          </p:cNvGraphicFramePr>
          <p:nvPr>
            <p:extLst/>
          </p:nvPr>
        </p:nvGraphicFramePr>
        <p:xfrm>
          <a:off x="751015" y="1590675"/>
          <a:ext cx="9483553" cy="2959368"/>
        </p:xfrm>
        <a:graphic>
          <a:graphicData uri="http://schemas.openxmlformats.org/drawingml/2006/chart">
            <c:chart xmlns:c="http://schemas.openxmlformats.org/drawingml/2006/chart" xmlns:r="http://schemas.openxmlformats.org/officeDocument/2006/relationships" r:id="rId5"/>
          </a:graphicData>
        </a:graphic>
      </p:graphicFrame>
      <p:sp>
        <p:nvSpPr>
          <p:cNvPr id="4" name="Title 3"/>
          <p:cNvSpPr>
            <a:spLocks noGrp="1"/>
          </p:cNvSpPr>
          <p:nvPr>
            <p:ph type="title"/>
          </p:nvPr>
        </p:nvSpPr>
        <p:spPr/>
        <p:txBody>
          <a:bodyPr>
            <a:normAutofit/>
          </a:bodyPr>
          <a:lstStyle/>
          <a:p>
            <a:r>
              <a:rPr lang="en-US" dirty="0" smtClean="0"/>
              <a:t>Q: How much of a problem will global climate change be...</a:t>
            </a:r>
            <a:endParaRPr lang="en-US" dirty="0"/>
          </a:p>
        </p:txBody>
      </p:sp>
      <p:sp>
        <p:nvSpPr>
          <p:cNvPr id="5" name="Text Placeholder 4"/>
          <p:cNvSpPr>
            <a:spLocks noGrp="1"/>
          </p:cNvSpPr>
          <p:nvPr>
            <p:ph type="body" idx="1"/>
          </p:nvPr>
        </p:nvSpPr>
        <p:spPr/>
        <p:txBody>
          <a:bodyPr>
            <a:noAutofit/>
          </a:bodyPr>
          <a:lstStyle/>
          <a:p>
            <a:r>
              <a:rPr lang="en-US" sz="1400" dirty="0" smtClean="0"/>
              <a:t>First Year:</a:t>
            </a:r>
          </a:p>
          <a:p>
            <a:r>
              <a:rPr lang="en-US" sz="1400" dirty="0" smtClean="0"/>
              <a:t>75.9% global climate change will be more than a  minor</a:t>
            </a:r>
          </a:p>
          <a:p>
            <a:r>
              <a:rPr lang="en-US" sz="1400" dirty="0"/>
              <a:t>p</a:t>
            </a:r>
            <a:r>
              <a:rPr lang="en-US" sz="1400" dirty="0" smtClean="0"/>
              <a:t>roblem for future generations</a:t>
            </a:r>
            <a:endParaRPr lang="en-US" sz="1400" dirty="0"/>
          </a:p>
        </p:txBody>
      </p:sp>
      <p:sp>
        <p:nvSpPr>
          <p:cNvPr id="8" name="Text Placeholder 7"/>
          <p:cNvSpPr>
            <a:spLocks noGrp="1"/>
          </p:cNvSpPr>
          <p:nvPr>
            <p:ph type="body" sz="quarter" idx="3"/>
          </p:nvPr>
        </p:nvSpPr>
        <p:spPr/>
        <p:txBody>
          <a:bodyPr>
            <a:noAutofit/>
          </a:bodyPr>
          <a:lstStyle/>
          <a:p>
            <a:r>
              <a:rPr lang="en-US" sz="1400" dirty="0" smtClean="0"/>
              <a:t>Senior Year:</a:t>
            </a:r>
          </a:p>
          <a:p>
            <a:r>
              <a:rPr lang="en-US" sz="1400" dirty="0" smtClean="0"/>
              <a:t>96.4% global climate change will be more than a  minor</a:t>
            </a:r>
          </a:p>
          <a:p>
            <a:r>
              <a:rPr lang="en-US" sz="1400" dirty="0" smtClean="0"/>
              <a:t>problem for future generations</a:t>
            </a:r>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1291466188"/>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 name="Content Placeholder 12"/>
          <p:cNvGraphicFramePr>
            <a:graphicFrameLocks noGrp="1"/>
          </p:cNvGraphicFramePr>
          <p:nvPr>
            <p:ph sz="quarter" idx="4"/>
            <p:extLst>
              <p:ext uri="{D42A27DB-BD31-4B8C-83A1-F6EECF244321}">
                <p14:modId xmlns:p14="http://schemas.microsoft.com/office/powerpoint/2010/main" val="4223118928"/>
              </p:ext>
            </p:extLst>
          </p:nvPr>
        </p:nvGraphicFramePr>
        <p:xfrm>
          <a:off x="6172200" y="2505075"/>
          <a:ext cx="5183188" cy="3684588"/>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429835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nvPr>
        </p:nvGraphicFramePr>
        <p:xfrm>
          <a:off x="2057400" y="1082278"/>
          <a:ext cx="6896100" cy="4632722"/>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3" descr="CSBcurve_transparent template.tif"/>
          <p:cNvPicPr>
            <a:picLocks noChangeAspect="1"/>
          </p:cNvPicPr>
          <p:nvPr/>
        </p:nvPicPr>
        <p:blipFill>
          <a:blip r:embed="rId3"/>
          <a:srcRect/>
          <a:stretch>
            <a:fillRect/>
          </a:stretch>
        </p:blipFill>
        <p:spPr bwMode="auto">
          <a:xfrm>
            <a:off x="9290050" y="2133600"/>
            <a:ext cx="2901950" cy="4724400"/>
          </a:xfrm>
          <a:prstGeom prst="rect">
            <a:avLst/>
          </a:prstGeom>
          <a:noFill/>
          <a:ln w="9525">
            <a:noFill/>
            <a:miter lim="800000"/>
            <a:headEnd/>
            <a:tailEnd/>
          </a:ln>
        </p:spPr>
      </p:pic>
      <p:graphicFrame>
        <p:nvGraphicFramePr>
          <p:cNvPr id="8" name="Chart 7"/>
          <p:cNvGraphicFramePr>
            <a:graphicFrameLocks/>
          </p:cNvGraphicFramePr>
          <p:nvPr>
            <p:extLst/>
          </p:nvPr>
        </p:nvGraphicFramePr>
        <p:xfrm>
          <a:off x="737637" y="805280"/>
          <a:ext cx="8348177" cy="5366394"/>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lstStyle/>
          <a:p>
            <a:r>
              <a:rPr lang="en-US" dirty="0" smtClean="0"/>
              <a:t>Q:CSB/SJU Should become more sustainable by…</a:t>
            </a:r>
            <a:endParaRPr lang="en-US" dirty="0"/>
          </a:p>
        </p:txBody>
      </p:sp>
      <p:sp>
        <p:nvSpPr>
          <p:cNvPr id="3" name="Text Placeholder 2"/>
          <p:cNvSpPr>
            <a:spLocks noGrp="1"/>
          </p:cNvSpPr>
          <p:nvPr>
            <p:ph type="body" idx="1"/>
          </p:nvPr>
        </p:nvSpPr>
        <p:spPr/>
        <p:txBody>
          <a:bodyPr>
            <a:noAutofit/>
          </a:bodyPr>
          <a:lstStyle/>
          <a:p>
            <a:pPr>
              <a:lnSpc>
                <a:spcPct val="100000"/>
              </a:lnSpc>
            </a:pPr>
            <a:r>
              <a:rPr lang="en-US" sz="1300" dirty="0" smtClean="0"/>
              <a:t>First Year:</a:t>
            </a:r>
          </a:p>
          <a:p>
            <a:pPr>
              <a:lnSpc>
                <a:spcPct val="100000"/>
              </a:lnSpc>
            </a:pPr>
            <a:r>
              <a:rPr lang="en-US" sz="1300" dirty="0" smtClean="0"/>
              <a:t>1. Alternative energy 2. Efficiency 3. Decreasing waste stream</a:t>
            </a:r>
            <a:endParaRPr lang="en-US" sz="1300" dirty="0"/>
          </a:p>
        </p:txBody>
      </p:sp>
      <p:sp>
        <p:nvSpPr>
          <p:cNvPr id="10" name="Text Placeholder 9"/>
          <p:cNvSpPr>
            <a:spLocks noGrp="1"/>
          </p:cNvSpPr>
          <p:nvPr>
            <p:ph type="body" sz="quarter" idx="3"/>
          </p:nvPr>
        </p:nvSpPr>
        <p:spPr/>
        <p:txBody>
          <a:bodyPr>
            <a:normAutofit fontScale="55000" lnSpcReduction="20000"/>
          </a:bodyPr>
          <a:lstStyle/>
          <a:p>
            <a:r>
              <a:rPr lang="en-US" dirty="0" smtClean="0"/>
              <a:t>Senior:</a:t>
            </a:r>
          </a:p>
          <a:p>
            <a:r>
              <a:rPr lang="en-US" dirty="0" smtClean="0"/>
              <a:t>1. Efficiency 2. Changing behavior and habits </a:t>
            </a:r>
          </a:p>
          <a:p>
            <a:r>
              <a:rPr lang="en-US" dirty="0" smtClean="0"/>
              <a:t>3. Alternative energy</a:t>
            </a:r>
            <a:endParaRPr lang="en-US" dirty="0"/>
          </a:p>
        </p:txBody>
      </p:sp>
      <p:graphicFrame>
        <p:nvGraphicFramePr>
          <p:cNvPr id="12" name="Content Placeholder 11"/>
          <p:cNvGraphicFramePr>
            <a:graphicFrameLocks noGrp="1"/>
          </p:cNvGraphicFramePr>
          <p:nvPr>
            <p:ph sz="quarter" idx="4"/>
            <p:extLst>
              <p:ext uri="{D42A27DB-BD31-4B8C-83A1-F6EECF244321}">
                <p14:modId xmlns:p14="http://schemas.microsoft.com/office/powerpoint/2010/main" val="1704969836"/>
              </p:ext>
            </p:extLst>
          </p:nvPr>
        </p:nvGraphicFramePr>
        <p:xfrm>
          <a:off x="6172200" y="2692399"/>
          <a:ext cx="4709984" cy="349726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ontent Placeholder 12"/>
          <p:cNvGraphicFramePr>
            <a:graphicFrameLocks noGrp="1"/>
          </p:cNvGraphicFramePr>
          <p:nvPr>
            <p:ph sz="half" idx="2"/>
            <p:extLst>
              <p:ext uri="{D42A27DB-BD31-4B8C-83A1-F6EECF244321}">
                <p14:modId xmlns:p14="http://schemas.microsoft.com/office/powerpoint/2010/main" val="1300429864"/>
              </p:ext>
            </p:extLst>
          </p:nvPr>
        </p:nvGraphicFramePr>
        <p:xfrm>
          <a:off x="839788" y="2692399"/>
          <a:ext cx="4714345" cy="349726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169083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625</Words>
  <Application>Microsoft Office PowerPoint</Application>
  <PresentationFormat>Widescreen</PresentationFormat>
  <Paragraphs>91</Paragraphs>
  <Slides>9</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Adobe Garamond Pro</vt:lpstr>
      <vt:lpstr>Arial</vt:lpstr>
      <vt:lpstr>Calibri</vt:lpstr>
      <vt:lpstr>Calibri Light</vt:lpstr>
      <vt:lpstr>Helvetica</vt:lpstr>
      <vt:lpstr>HelveticaNeueLT Std Cn</vt:lpstr>
      <vt:lpstr>HelveticaNeueLT Std Med Cn</vt:lpstr>
      <vt:lpstr>Office Theme</vt:lpstr>
      <vt:lpstr>PowerPoint Presentation</vt:lpstr>
      <vt:lpstr>PowerPoint Presentation</vt:lpstr>
      <vt:lpstr>Q: I expect to learn or learned more about sustainability during my time at CSB/SJU</vt:lpstr>
      <vt:lpstr>Q:How important is it to you that CSB/SJU be a leader in Sustainability and the Environment?</vt:lpstr>
      <vt:lpstr>Q: If you know of the Office of Sustainability, how did you become aware of it?</vt:lpstr>
      <vt:lpstr> Q:I would be willing to pay a fee of …  to make campus more sustainable.</vt:lpstr>
      <vt:lpstr>Q: How often do you do the following things?</vt:lpstr>
      <vt:lpstr>Q: How much of a problem will global climate change be...</vt:lpstr>
      <vt:lpstr>Q:CSB/SJU Should become more sustainable by…</vt:lpstr>
    </vt:vector>
  </TitlesOfParts>
  <Company>CSB/SJU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CSB Sustainability Office</dc:creator>
  <cp:lastModifiedBy>CSB Sustainability Office</cp:lastModifiedBy>
  <cp:revision>18</cp:revision>
  <dcterms:created xsi:type="dcterms:W3CDTF">2016-01-12T20:33:13Z</dcterms:created>
  <dcterms:modified xsi:type="dcterms:W3CDTF">2016-02-22T21:38:25Z</dcterms:modified>
</cp:coreProperties>
</file>