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8.xml" ContentType="application/vnd.openxmlformats-officedocument.drawingml.chart+xml"/>
  <Override PartName="/ppt/drawings/drawing6.xml" ContentType="application/vnd.openxmlformats-officedocument.drawingml.chartshapes+xml"/>
  <Override PartName="/ppt/charts/chart19.xml" ContentType="application/vnd.openxmlformats-officedocument.drawingml.chart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drawings/drawing9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notesSlides/notesSlide10.xml" ContentType="application/vnd.openxmlformats-officedocument.presentationml.notesSlide+xml"/>
  <Override PartName="/ppt/charts/chart25.xml" ContentType="application/vnd.openxmlformats-officedocument.drawingml.chart+xml"/>
  <Override PartName="/ppt/drawings/drawing10.xml" ContentType="application/vnd.openxmlformats-officedocument.drawingml.chartshapes+xml"/>
  <Override PartName="/ppt/charts/chart26.xml" ContentType="application/vnd.openxmlformats-officedocument.drawingml.chart+xml"/>
  <Override PartName="/ppt/drawings/drawing11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1.xml" ContentType="application/vnd.openxmlformats-officedocument.presentationml.notesSlide+xml"/>
  <Override PartName="/ppt/charts/chart29.xml" ContentType="application/vnd.openxmlformats-officedocument.drawingml.chart+xml"/>
  <Override PartName="/ppt/drawings/drawing12.xml" ContentType="application/vnd.openxmlformats-officedocument.drawingml.chartshapes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57" r:id="rId3"/>
    <p:sldId id="256" r:id="rId4"/>
    <p:sldId id="284" r:id="rId5"/>
    <p:sldId id="271" r:id="rId6"/>
    <p:sldId id="274" r:id="rId7"/>
    <p:sldId id="285" r:id="rId8"/>
    <p:sldId id="260" r:id="rId9"/>
    <p:sldId id="280" r:id="rId10"/>
    <p:sldId id="281" r:id="rId11"/>
    <p:sldId id="275" r:id="rId12"/>
    <p:sldId id="262" r:id="rId13"/>
    <p:sldId id="283" r:id="rId14"/>
    <p:sldId id="286" r:id="rId15"/>
    <p:sldId id="287" r:id="rId16"/>
    <p:sldId id="266" r:id="rId17"/>
    <p:sldId id="282" r:id="rId18"/>
    <p:sldId id="276" r:id="rId19"/>
    <p:sldId id="273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102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Chart%204%20in%20Microsoft%20PowerPoint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Chart%205%20in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3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4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../embeddings/oleObject6.bin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Chart%206%20in%20Microsoft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CSB/SJU Student Freshmen </a:t>
            </a:r>
            <a:r>
              <a:rPr lang="en-US" dirty="0" smtClean="0"/>
              <a:t>Response</a:t>
            </a:r>
            <a:r>
              <a:rPr lang="en-US" baseline="0" dirty="0" smtClean="0"/>
              <a:t> </a:t>
            </a:r>
            <a:r>
              <a:rPr lang="en-US" dirty="0" smtClean="0"/>
              <a:t>Population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Sheet1!$B$64</c:f>
              <c:strCache>
                <c:ptCount val="1"/>
                <c:pt idx="0">
                  <c:v>CSB/SJU Student Freshmen Population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Sheet1!$A$65:$A$66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Sheet1!$B$65:$B$66</c:f>
              <c:numCache>
                <c:formatCode>General</c:formatCode>
                <c:ptCount val="2"/>
                <c:pt idx="0">
                  <c:v>62.3</c:v>
                </c:pt>
                <c:pt idx="1">
                  <c:v>37.700000000000003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3.7744748316086412E-3"/>
                  <c:y val="0.250559284116331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617122474128924E-3"/>
                  <c:y val="-0.163291702631130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Sheet1!$A$30:$A$34</c:f>
              <c:strCache>
                <c:ptCount val="5"/>
                <c:pt idx="0">
                  <c:v>Not at all important</c:v>
                </c:pt>
                <c:pt idx="1">
                  <c:v>Unimportant</c:v>
                </c:pt>
                <c:pt idx="2">
                  <c:v>Neutral</c:v>
                </c:pt>
                <c:pt idx="3">
                  <c:v>Important</c:v>
                </c:pt>
                <c:pt idx="4">
                  <c:v>Very Important</c:v>
                </c:pt>
              </c:strCache>
            </c:strRef>
          </c:cat>
          <c:val>
            <c:numRef>
              <c:f>Sheet1!$B$30:$B$34</c:f>
              <c:numCache>
                <c:formatCode>0.00%</c:formatCode>
                <c:ptCount val="5"/>
                <c:pt idx="0">
                  <c:v>1.2999999999999999E-2</c:v>
                </c:pt>
                <c:pt idx="1">
                  <c:v>2.5999999999999999E-2</c:v>
                </c:pt>
                <c:pt idx="2">
                  <c:v>0.19700000000000001</c:v>
                </c:pt>
                <c:pt idx="3">
                  <c:v>0.42099999999999999</c:v>
                </c:pt>
                <c:pt idx="4">
                  <c:v>0.34200000000000003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10344178675778737"/>
          <c:y val="7.18562874251496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676199673154064E-2"/>
          <c:y val="0.20895154572744276"/>
          <c:w val="0.32473924455095288"/>
          <c:h val="0.53669479937762266"/>
        </c:manualLayout>
      </c:layout>
      <c:doughnutChart>
        <c:varyColors val="1"/>
        <c:ser>
          <c:idx val="0"/>
          <c:order val="0"/>
          <c:tx>
            <c:strRef>
              <c:f>Sheet1!$B$27</c:f>
              <c:strCache>
                <c:ptCount val="1"/>
                <c:pt idx="0">
                  <c:v>First Year Students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Sheet1!$A$28:$A$32</c:f>
              <c:strCache>
                <c:ptCount val="5"/>
                <c:pt idx="0">
                  <c:v>Not at all important</c:v>
                </c:pt>
                <c:pt idx="1">
                  <c:v>Unimportant</c:v>
                </c:pt>
                <c:pt idx="2">
                  <c:v>Neutral</c:v>
                </c:pt>
                <c:pt idx="3">
                  <c:v>Important</c:v>
                </c:pt>
                <c:pt idx="4">
                  <c:v>Very important</c:v>
                </c:pt>
              </c:strCache>
            </c:strRef>
          </c:cat>
          <c:val>
            <c:numRef>
              <c:f>Sheet1!$B$28:$B$32</c:f>
              <c:numCache>
                <c:formatCode>0.00%</c:formatCode>
                <c:ptCount val="5"/>
                <c:pt idx="0">
                  <c:v>1.2999999999999999E-2</c:v>
                </c:pt>
                <c:pt idx="1">
                  <c:v>2.5999999999999999E-2</c:v>
                </c:pt>
                <c:pt idx="2">
                  <c:v>0.156</c:v>
                </c:pt>
                <c:pt idx="3">
                  <c:v>0.32500000000000001</c:v>
                </c:pt>
                <c:pt idx="4">
                  <c:v>0.48099999999999998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7.6234135116672102E-3"/>
          <c:y val="0.77837839235612793"/>
          <c:w val="0.99237658648833282"/>
          <c:h val="0.1979519801404134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CSB First Years</a:t>
            </a:r>
          </a:p>
        </c:rich>
      </c:tx>
      <c:layout>
        <c:manualLayout>
          <c:xMode val="edge"/>
          <c:yMode val="edge"/>
          <c:x val="0.37457072032662586"/>
          <c:y val="0.102814546615681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681598133566632"/>
          <c:y val="0.22855169864330338"/>
          <c:w val="0.5908349372995042"/>
          <c:h val="0.55103791523204959"/>
        </c:manualLayout>
      </c:layout>
      <c:doughnutChart>
        <c:varyColors val="1"/>
        <c:ser>
          <c:idx val="0"/>
          <c:order val="0"/>
          <c:tx>
            <c:strRef>
              <c:f>Sheet1!$B$27</c:f>
              <c:strCache>
                <c:ptCount val="1"/>
                <c:pt idx="0">
                  <c:v>CSB First Years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Sheet1!$A$28:$A$32</c:f>
              <c:strCache>
                <c:ptCount val="5"/>
                <c:pt idx="0">
                  <c:v>Not at all important</c:v>
                </c:pt>
                <c:pt idx="1">
                  <c:v>Not important</c:v>
                </c:pt>
                <c:pt idx="2">
                  <c:v>neutral</c:v>
                </c:pt>
                <c:pt idx="3">
                  <c:v>important</c:v>
                </c:pt>
                <c:pt idx="4">
                  <c:v>very important</c:v>
                </c:pt>
              </c:strCache>
            </c:str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9.9</c:v>
                </c:pt>
                <c:pt idx="3">
                  <c:v>43.3</c:v>
                </c:pt>
                <c:pt idx="4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SJU First Years</a:t>
            </a:r>
          </a:p>
        </c:rich>
      </c:tx>
      <c:layout>
        <c:manualLayout>
          <c:xMode val="edge"/>
          <c:yMode val="edge"/>
          <c:x val="0.33033136482939635"/>
          <c:y val="0.153025238072429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43545693151993"/>
          <c:y val="0.28035235499275396"/>
          <c:w val="0.61086852779766176"/>
          <c:h val="0.57036016356792851"/>
        </c:manualLayout>
      </c:layout>
      <c:doughnutChart>
        <c:varyColors val="1"/>
        <c:ser>
          <c:idx val="0"/>
          <c:order val="0"/>
          <c:tx>
            <c:strRef>
              <c:f>Sheet1!$B$27</c:f>
              <c:strCache>
                <c:ptCount val="1"/>
                <c:pt idx="0">
                  <c:v>SJU First Years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Sheet1!$A$28:$A$32</c:f>
              <c:strCache>
                <c:ptCount val="5"/>
                <c:pt idx="0">
                  <c:v>Not at all important</c:v>
                </c:pt>
                <c:pt idx="1">
                  <c:v>Not important</c:v>
                </c:pt>
                <c:pt idx="2">
                  <c:v>neutral</c:v>
                </c:pt>
                <c:pt idx="3">
                  <c:v>important</c:v>
                </c:pt>
                <c:pt idx="4">
                  <c:v>very important</c:v>
                </c:pt>
              </c:strCache>
            </c:str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1.4</c:v>
                </c:pt>
                <c:pt idx="1">
                  <c:v>8.6</c:v>
                </c:pt>
                <c:pt idx="2">
                  <c:v>14.3</c:v>
                </c:pt>
                <c:pt idx="3">
                  <c:v>41.4</c:v>
                </c:pt>
                <c:pt idx="4">
                  <c:v>34.299999999999997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33740493976716"/>
          <c:y val="0"/>
          <c:w val="0.69237044888619692"/>
          <c:h val="0.94745429847584839"/>
        </c:manualLayout>
      </c:layout>
      <c:doughnut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16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 4 in Microsoft PowerPoint]Sheet1'!$L$105:$L$107</c:f>
              <c:strCache>
                <c:ptCount val="3"/>
                <c:pt idx="0">
                  <c:v>Inconvenience my life</c:v>
                </c:pt>
                <c:pt idx="1">
                  <c:v>Not affect my life</c:v>
                </c:pt>
                <c:pt idx="2">
                  <c:v>Improve my life</c:v>
                </c:pt>
              </c:strCache>
            </c:strRef>
          </c:cat>
          <c:val>
            <c:numRef>
              <c:f>'[Chart 4 in Microsoft PowerPoint]Sheet1'!$M$105:$M$107</c:f>
              <c:numCache>
                <c:formatCode>0.00%</c:formatCode>
                <c:ptCount val="3"/>
                <c:pt idx="0">
                  <c:v>5.2999999999999999E-2</c:v>
                </c:pt>
                <c:pt idx="1">
                  <c:v>0.28899999999999998</c:v>
                </c:pt>
                <c:pt idx="2">
                  <c:v>0.65800000000000003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16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96973753793286"/>
          <c:y val="5.341937888755368E-2"/>
          <c:w val="0.57436143013099139"/>
          <c:h val="0.80840905656707884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0.12046310719446157"/>
                  <c:y val="-0.159172994083077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 4 in Microsoft PowerPoint]Sheet1'!$M$60:$M$64</c:f>
              <c:strCache>
                <c:ptCount val="5"/>
                <c:pt idx="0">
                  <c:v>It's the right thing to do to make the world a better place</c:v>
                </c:pt>
                <c:pt idx="1">
                  <c:v>Saving money</c:v>
                </c:pt>
                <c:pt idx="2">
                  <c:v>Protecting human health</c:v>
                </c:pt>
                <c:pt idx="3">
                  <c:v>Friend/peer influence</c:v>
                </c:pt>
                <c:pt idx="4">
                  <c:v>Not going to make sustainable choices</c:v>
                </c:pt>
              </c:strCache>
            </c:strRef>
          </c:cat>
          <c:val>
            <c:numRef>
              <c:f>'[Chart 4 in Microsoft PowerPoint]Sheet1'!$N$60:$N$64</c:f>
              <c:numCache>
                <c:formatCode>0.00%</c:formatCode>
                <c:ptCount val="5"/>
                <c:pt idx="0">
                  <c:v>0.623</c:v>
                </c:pt>
                <c:pt idx="1">
                  <c:v>0.182</c:v>
                </c:pt>
                <c:pt idx="2">
                  <c:v>6.5000000000000002E-2</c:v>
                </c:pt>
                <c:pt idx="3">
                  <c:v>0.11700000000000001</c:v>
                </c:pt>
                <c:pt idx="4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72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'[Chart 5 in Microsoft PowerPoint]Sheet1'!$B$91</c:f>
              <c:strCache>
                <c:ptCount val="1"/>
                <c:pt idx="0">
                  <c:v>Awareness to Sustainability Office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3300084866584832E-2"/>
                  <c:y val="-0.136882156598536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438083457770727E-2"/>
                  <c:y val="-6.59062235474433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750636499386244E-2"/>
                  <c:y val="5.06970950364949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40067893267866"/>
                  <c:y val="6.08365140437938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225275816400739E-2"/>
                  <c:y val="0.136882156598536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1438083457770727E-2"/>
                  <c:y val="5.83016592919691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473816832435558"/>
                  <c:y val="-7.604564255474331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1463019807832104E-2"/>
                  <c:y val="-0.106463899576639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5 in Microsoft PowerPoint]Sheet1'!$A$92:$A$99</c:f>
              <c:strCache>
                <c:ptCount val="8"/>
                <c:pt idx="0">
                  <c:v>Newspaper Articles</c:v>
                </c:pt>
                <c:pt idx="1">
                  <c:v>Website</c:v>
                </c:pt>
                <c:pt idx="2">
                  <c:v>Attended a meeting or event</c:v>
                </c:pt>
                <c:pt idx="3">
                  <c:v>Sustainability Newsletter</c:v>
                </c:pt>
                <c:pt idx="4">
                  <c:v>Posters</c:v>
                </c:pt>
                <c:pt idx="5">
                  <c:v>Seen Bumper Sticker</c:v>
                </c:pt>
                <c:pt idx="6">
                  <c:v>Didn't know it existed</c:v>
                </c:pt>
                <c:pt idx="7">
                  <c:v>Other</c:v>
                </c:pt>
              </c:strCache>
            </c:strRef>
          </c:cat>
          <c:val>
            <c:numRef>
              <c:f>'[Chart 5 in Microsoft PowerPoint]Sheet1'!$B$92:$B$99</c:f>
              <c:numCache>
                <c:formatCode>0.00%</c:formatCode>
                <c:ptCount val="8"/>
                <c:pt idx="0">
                  <c:v>0.185</c:v>
                </c:pt>
                <c:pt idx="1">
                  <c:v>0.27800000000000002</c:v>
                </c:pt>
                <c:pt idx="2">
                  <c:v>0.14799999999999999</c:v>
                </c:pt>
                <c:pt idx="3">
                  <c:v>0.315</c:v>
                </c:pt>
                <c:pt idx="4">
                  <c:v>0.42599999999999999</c:v>
                </c:pt>
                <c:pt idx="5">
                  <c:v>0.16700000000000001</c:v>
                </c:pt>
                <c:pt idx="6">
                  <c:v>0.13</c:v>
                </c:pt>
                <c:pt idx="7">
                  <c:v>0.38900000000000001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1" dirty="0" smtClean="0"/>
              <a:t>1. Recycling</a:t>
            </a:r>
            <a:endParaRPr lang="en-US" sz="1600" b="1" i="1" dirty="0"/>
          </a:p>
        </c:rich>
      </c:tx>
      <c:layout>
        <c:manualLayout>
          <c:xMode val="edge"/>
          <c:yMode val="edge"/>
          <c:x val="0.30406259442896549"/>
          <c:y val="2.77776269345642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97642842721583"/>
          <c:y val="0.1767050723533892"/>
          <c:w val="0.79163688673531196"/>
          <c:h val="0.76448609291698399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1"/>
          </c:dPt>
          <c:dLbls>
            <c:delete val="1"/>
          </c:dLbls>
          <c:cat>
            <c:strRef>
              <c:f>Sheet1!$D$102:$D$103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Sheet1!$E$102:$E$103</c:f>
              <c:numCache>
                <c:formatCode>General</c:formatCode>
                <c:ptCount val="2"/>
                <c:pt idx="0">
                  <c:v>50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22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1" dirty="0" smtClean="0"/>
              <a:t>2. Reducing </a:t>
            </a:r>
            <a:r>
              <a:rPr lang="en-US" sz="1600" b="1" i="1" dirty="0"/>
              <a:t>the amount of Waste Generated</a:t>
            </a:r>
          </a:p>
        </c:rich>
      </c:tx>
      <c:layout>
        <c:manualLayout>
          <c:xMode val="edge"/>
          <c:yMode val="edge"/>
          <c:x val="0.14797771602079152"/>
          <c:y val="3.45772992716032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8503937007874"/>
          <c:y val="0.23527736868202148"/>
          <c:w val="0.63662160979877513"/>
          <c:h val="0.76472263131797857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5"/>
          </c:dPt>
          <c:dLbls>
            <c:delete val="1"/>
          </c:dLbls>
          <c:cat>
            <c:strRef>
              <c:f>Sheet1!$D$104:$D$105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Sheet1!$E$104:$E$105</c:f>
              <c:numCache>
                <c:formatCode>General</c:formatCode>
                <c:ptCount val="2"/>
                <c:pt idx="0">
                  <c:v>124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54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At Which Campus Do You </a:t>
            </a:r>
          </a:p>
          <a:p>
            <a:pPr>
              <a:defRPr/>
            </a:pPr>
            <a:r>
              <a:rPr lang="en-US" sz="1400" dirty="0"/>
              <a:t>Spend Your Time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Sheet1!$B$64</c:f>
              <c:strCache>
                <c:ptCount val="1"/>
                <c:pt idx="0">
                  <c:v>At Which Campus Do You Spend Your Time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Sheet1!$A$65:$A$66</c:f>
              <c:strCache>
                <c:ptCount val="2"/>
                <c:pt idx="0">
                  <c:v>CSB</c:v>
                </c:pt>
                <c:pt idx="1">
                  <c:v>SJU</c:v>
                </c:pt>
              </c:strCache>
            </c:strRef>
          </c:cat>
          <c:val>
            <c:numRef>
              <c:f>Sheet1!$B$65:$B$66</c:f>
              <c:numCache>
                <c:formatCode>General</c:formatCode>
                <c:ptCount val="2"/>
                <c:pt idx="0">
                  <c:v>60.4</c:v>
                </c:pt>
                <c:pt idx="1">
                  <c:v>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1" dirty="0" smtClean="0"/>
              <a:t>4. Reduce Energy Consumption</a:t>
            </a:r>
            <a:endParaRPr lang="en-US" sz="1600" b="1" i="1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925303131122694"/>
          <c:y val="0.17094096095771327"/>
          <c:w val="0.71909957118036305"/>
          <c:h val="0.82905903904228673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7"/>
          </c:dPt>
          <c:dLbls>
            <c:delete val="1"/>
          </c:dLbls>
          <c:cat>
            <c:strRef>
              <c:f>Sheet1!$D$106:$D$107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Sheet1!$E$106:$E$107</c:f>
              <c:numCache>
                <c:formatCode>General</c:formatCode>
                <c:ptCount val="2"/>
                <c:pt idx="0">
                  <c:v>113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1" dirty="0" smtClean="0"/>
              <a:t>3. It</a:t>
            </a:r>
            <a:r>
              <a:rPr lang="en-US" sz="1600" b="1" i="1" baseline="0" dirty="0" smtClean="0"/>
              <a:t> Affects My Health</a:t>
            </a:r>
            <a:endParaRPr lang="en-US" sz="1600" b="1" i="1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913534393106523"/>
          <c:y val="0.17230179368728615"/>
          <c:w val="0.53051738395714232"/>
          <c:h val="0.78443243496125892"/>
        </c:manualLayout>
      </c:layout>
      <c:doughnutChart>
        <c:varyColors val="1"/>
        <c:ser>
          <c:idx val="0"/>
          <c:order val="0"/>
          <c:explosion val="5"/>
          <c:dPt>
            <c:idx val="0"/>
            <c:bubble3D val="0"/>
          </c:dPt>
          <c:dLbls>
            <c:delete val="1"/>
          </c:dLbls>
          <c:cat>
            <c:strRef>
              <c:f>Sheet1!$D$108:$D$109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Sheet1!$E$108:$E$109</c:f>
              <c:numCache>
                <c:formatCode>General</c:formatCode>
                <c:ptCount val="2"/>
                <c:pt idx="0">
                  <c:v>116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66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600" i="1"/>
            </a:pPr>
            <a:r>
              <a:rPr lang="en-US" sz="1600" i="1" dirty="0" smtClean="0"/>
              <a:t>5.Water </a:t>
            </a:r>
            <a:r>
              <a:rPr lang="en-US" sz="1600" i="1" dirty="0"/>
              <a:t>Conservation</a:t>
            </a:r>
          </a:p>
        </c:rich>
      </c:tx>
      <c:layout>
        <c:manualLayout>
          <c:xMode val="edge"/>
          <c:yMode val="edge"/>
          <c:x val="0.3372072072072072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1"/>
            <c:bubble3D val="0"/>
            <c:explosion val="9"/>
          </c:dPt>
          <c:cat>
            <c:strRef>
              <c:f>'[Chart in Microsoft PowerPoint]Sheet1'!$D$112:$D$113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'[Chart in Microsoft PowerPoint]Sheet1'!$E$112:$E$113</c:f>
              <c:numCache>
                <c:formatCode>General</c:formatCode>
                <c:ptCount val="2"/>
                <c:pt idx="0">
                  <c:v>42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i="1"/>
            </a:pPr>
            <a:r>
              <a:rPr lang="en-US" sz="1600" i="1" dirty="0" smtClean="0"/>
              <a:t>6. Alternative </a:t>
            </a:r>
            <a:r>
              <a:rPr lang="en-US" sz="1600" i="1" dirty="0"/>
              <a:t>Transportation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1"/>
            <c:bubble3D val="0"/>
            <c:explosion val="9"/>
          </c:dPt>
          <c:cat>
            <c:strRef>
              <c:f>'[Chart in Microsoft PowerPoint]Sheet1'!$D$114:$D$115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'[Chart in Microsoft PowerPoint]Sheet1'!$E$114:$E$115</c:f>
              <c:numCache>
                <c:formatCode>General</c:formatCode>
                <c:ptCount val="2"/>
                <c:pt idx="0">
                  <c:v>39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i="1" dirty="0" smtClean="0"/>
              <a:t>7. Use </a:t>
            </a:r>
            <a:r>
              <a:rPr lang="en-US" i="1" dirty="0"/>
              <a:t>of fertilizers and pesticides</a:t>
            </a:r>
          </a:p>
        </c:rich>
      </c:tx>
      <c:layout>
        <c:manualLayout>
          <c:xMode val="edge"/>
          <c:yMode val="edge"/>
          <c:x val="0.22257030288759583"/>
          <c:y val="1.8518518518518517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1"/>
            <c:bubble3D val="0"/>
            <c:explosion val="8"/>
          </c:dPt>
          <c:cat>
            <c:strRef>
              <c:f>'[Chart in Microsoft PowerPoint]Sheet1'!$D$116:$D$117</c:f>
              <c:strCache>
                <c:ptCount val="2"/>
                <c:pt idx="0">
                  <c:v>important</c:v>
                </c:pt>
                <c:pt idx="1">
                  <c:v>other</c:v>
                </c:pt>
              </c:strCache>
            </c:strRef>
          </c:cat>
          <c:val>
            <c:numRef>
              <c:f>'[Chart in Microsoft PowerPoint]Sheet1'!$E$116:$E$117</c:f>
              <c:numCache>
                <c:formatCode>General</c:formatCode>
                <c:ptCount val="2"/>
                <c:pt idx="0">
                  <c:v>43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First Year Students</c:v>
                </c:pt>
              </c:strCache>
            </c:strRef>
          </c:tx>
          <c:explosion val="2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1"/>
          </c:dPt>
          <c:dPt>
            <c:idx val="3"/>
            <c:bubble3D val="0"/>
            <c:explosion val="1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Lbls>
            <c:delete val="1"/>
          </c:dLbls>
          <c:cat>
            <c:strRef>
              <c:f>Sheet1!$A$2:$A$9</c:f>
              <c:strCache>
                <c:ptCount val="8"/>
                <c:pt idx="0">
                  <c:v>How Long Something Lasts</c:v>
                </c:pt>
                <c:pt idx="1">
                  <c:v>Balance of Environmental, Societal and Economic Considerations</c:v>
                </c:pt>
                <c:pt idx="2">
                  <c:v>Ability to Sustain Life on Earth</c:v>
                </c:pt>
                <c:pt idx="3">
                  <c:v>Conservation/Recycling</c:v>
                </c:pt>
                <c:pt idx="4">
                  <c:v>Environment/Natural Resources</c:v>
                </c:pt>
                <c:pt idx="5">
                  <c:v>Being Green</c:v>
                </c:pt>
                <c:pt idx="6">
                  <c:v>Not Harming Future Generations</c:v>
                </c:pt>
                <c:pt idx="7">
                  <c:v>Don't Know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56.6</c:v>
                </c:pt>
                <c:pt idx="1">
                  <c:v>56.6</c:v>
                </c:pt>
                <c:pt idx="2">
                  <c:v>62.3</c:v>
                </c:pt>
                <c:pt idx="3">
                  <c:v>84.9</c:v>
                </c:pt>
                <c:pt idx="4">
                  <c:v>81.099999999999994</c:v>
                </c:pt>
                <c:pt idx="5">
                  <c:v>92.5</c:v>
                </c:pt>
                <c:pt idx="6">
                  <c:v>54.7</c:v>
                </c:pt>
                <c:pt idx="7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072127513187049"/>
          <c:y val="5.4462302990758098E-2"/>
          <c:w val="0.33699764000088223"/>
          <c:h val="0.9452627699348646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56564727163309"/>
          <c:y val="7.555765756553158E-2"/>
          <c:w val="0.57732520633715978"/>
          <c:h val="0.85711317947154242"/>
        </c:manualLayout>
      </c:layout>
      <c:doughnut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$0</a:t>
                    </a:r>
                  </a:p>
                  <a:p>
                    <a:r>
                      <a:rPr lang="en-US" baseline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$10 
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$25 
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19%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$50+
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9.5%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'[FY (2011) Survey Results.xlsx]Sheet1'!$B$404:$B$407</c:f>
              <c:strCache>
                <c:ptCount val="4"/>
                <c:pt idx="0">
                  <c:v>$0 </c:v>
                </c:pt>
                <c:pt idx="1">
                  <c:v>$10 </c:v>
                </c:pt>
                <c:pt idx="2">
                  <c:v>$25 </c:v>
                </c:pt>
                <c:pt idx="3">
                  <c:v>$50+</c:v>
                </c:pt>
              </c:strCache>
            </c:strRef>
          </c:cat>
          <c:val>
            <c:numRef>
              <c:f>'[FY (2011) Survey Results.xlsx]Sheet1'!$C$404:$C$407</c:f>
              <c:numCache>
                <c:formatCode>General</c:formatCode>
                <c:ptCount val="4"/>
                <c:pt idx="0">
                  <c:v>55</c:v>
                </c:pt>
                <c:pt idx="1">
                  <c:v>39</c:v>
                </c:pt>
                <c:pt idx="2">
                  <c:v>33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6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3079615048119"/>
          <c:y val="6.528944298629337E-2"/>
          <c:w val="0.698512904636920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PowerPoint]Sheet1'!$A$32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'[Chart in Microsoft PowerPoint]Sheet1'!$B$31</c:f>
              <c:strCache>
                <c:ptCount val="1"/>
                <c:pt idx="0">
                  <c:v>SJU First Year Students</c:v>
                </c:pt>
              </c:strCache>
            </c:strRef>
          </c:cat>
          <c:val>
            <c:numRef>
              <c:f>'[Chart in Microsoft PowerPoint]Sheet1'!$B$32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PowerPoint]Sheet1'!$A$33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'[Chart in Microsoft PowerPoint]Sheet1'!$B$31</c:f>
              <c:strCache>
                <c:ptCount val="1"/>
                <c:pt idx="0">
                  <c:v>SJU First Year Students</c:v>
                </c:pt>
              </c:strCache>
            </c:strRef>
          </c:cat>
          <c:val>
            <c:numRef>
              <c:f>'[Chart in Microsoft PowerPoint]Sheet1'!$B$33</c:f>
              <c:numCache>
                <c:formatCode>0.00%</c:formatCode>
                <c:ptCount val="1"/>
                <c:pt idx="0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PowerPoint]Sheet1'!$A$34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'[Chart in Microsoft PowerPoint]Sheet1'!$B$31</c:f>
              <c:strCache>
                <c:ptCount val="1"/>
                <c:pt idx="0">
                  <c:v>SJU First Year Students</c:v>
                </c:pt>
              </c:strCache>
            </c:strRef>
          </c:cat>
          <c:val>
            <c:numRef>
              <c:f>'[Chart in Microsoft PowerPoint]Sheet1'!$B$34</c:f>
              <c:numCache>
                <c:formatCode>0.00%</c:formatCode>
                <c:ptCount val="1"/>
                <c:pt idx="0">
                  <c:v>0.68200000000000005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PowerPoint]Sheet1'!$A$35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'[Chart in Microsoft PowerPoint]Sheet1'!$B$31</c:f>
              <c:strCache>
                <c:ptCount val="1"/>
                <c:pt idx="0">
                  <c:v>SJU First Year Students</c:v>
                </c:pt>
              </c:strCache>
            </c:strRef>
          </c:cat>
          <c:val>
            <c:numRef>
              <c:f>'[Chart in Microsoft PowerPoint]Sheet1'!$B$35</c:f>
              <c:numCache>
                <c:formatCode>0%</c:formatCode>
                <c:ptCount val="1"/>
                <c:pt idx="0">
                  <c:v>0.81899999999999995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957016"/>
        <c:axId val="360955448"/>
      </c:barChart>
      <c:catAx>
        <c:axId val="36095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0955448"/>
        <c:crosses val="autoZero"/>
        <c:auto val="1"/>
        <c:lblAlgn val="ctr"/>
        <c:lblOffset val="100"/>
        <c:noMultiLvlLbl val="0"/>
      </c:catAx>
      <c:valAx>
        <c:axId val="360955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SJU Students that would Pay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360957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3079615048119"/>
          <c:y val="7.4548702245552642E-2"/>
          <c:w val="0.698512904636920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2 in Microsoft PowerPoint]Sheet1'!$A$32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'[Chart 2 in Microsoft PowerPoint]Sheet1'!$B$31</c:f>
              <c:strCache>
                <c:ptCount val="1"/>
                <c:pt idx="0">
                  <c:v>CSB First Year Students</c:v>
                </c:pt>
              </c:strCache>
            </c:strRef>
          </c:cat>
          <c:val>
            <c:numRef>
              <c:f>'[Chart 2 in Microsoft PowerPoint]Sheet1'!$B$32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</c:ser>
        <c:ser>
          <c:idx val="1"/>
          <c:order val="1"/>
          <c:tx>
            <c:strRef>
              <c:f>'[Chart 2 in Microsoft PowerPoint]Sheet1'!$A$33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'[Chart 2 in Microsoft PowerPoint]Sheet1'!$B$31</c:f>
              <c:strCache>
                <c:ptCount val="1"/>
                <c:pt idx="0">
                  <c:v>CSB First Year Students</c:v>
                </c:pt>
              </c:strCache>
            </c:strRef>
          </c:cat>
          <c:val>
            <c:numRef>
              <c:f>'[Chart 2 in Microsoft PowerPoint]Sheet1'!$B$33</c:f>
              <c:numCache>
                <c:formatCode>0.00%</c:formatCode>
                <c:ptCount val="1"/>
                <c:pt idx="0">
                  <c:v>0.61499999999999999</c:v>
                </c:pt>
              </c:numCache>
            </c:numRef>
          </c:val>
        </c:ser>
        <c:ser>
          <c:idx val="2"/>
          <c:order val="2"/>
          <c:tx>
            <c:strRef>
              <c:f>'[Chart 2 in Microsoft PowerPoint]Sheet1'!$A$34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'[Chart 2 in Microsoft PowerPoint]Sheet1'!$B$31</c:f>
              <c:strCache>
                <c:ptCount val="1"/>
                <c:pt idx="0">
                  <c:v>CSB First Year Students</c:v>
                </c:pt>
              </c:strCache>
            </c:strRef>
          </c:cat>
          <c:val>
            <c:numRef>
              <c:f>'[Chart 2 in Microsoft PowerPoint]Sheet1'!$B$34</c:f>
              <c:numCache>
                <c:formatCode>0.00%</c:formatCode>
                <c:ptCount val="1"/>
                <c:pt idx="0">
                  <c:v>0.55700000000000005</c:v>
                </c:pt>
              </c:numCache>
            </c:numRef>
          </c:val>
        </c:ser>
        <c:ser>
          <c:idx val="3"/>
          <c:order val="3"/>
          <c:tx>
            <c:strRef>
              <c:f>'[Chart 2 in Microsoft PowerPoint]Sheet1'!$A$35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'[Chart 2 in Microsoft PowerPoint]Sheet1'!$B$31</c:f>
              <c:strCache>
                <c:ptCount val="1"/>
                <c:pt idx="0">
                  <c:v>CSB First Year Students</c:v>
                </c:pt>
              </c:strCache>
            </c:strRef>
          </c:cat>
          <c:val>
            <c:numRef>
              <c:f>'[Chart 2 in Microsoft PowerPoint]Sheet1'!$B$35</c:f>
              <c:numCache>
                <c:formatCode>0.00%</c:formatCode>
                <c:ptCount val="1"/>
                <c:pt idx="0">
                  <c:v>0.64500000000000002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352280"/>
        <c:axId val="365352672"/>
      </c:barChart>
      <c:catAx>
        <c:axId val="36535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5352672"/>
        <c:crosses val="autoZero"/>
        <c:auto val="1"/>
        <c:lblAlgn val="ctr"/>
        <c:lblOffset val="100"/>
        <c:noMultiLvlLbl val="0"/>
      </c:catAx>
      <c:valAx>
        <c:axId val="365352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CSB Students that would Pay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365352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b="1" dirty="0" smtClean="0"/>
              <a:t>1. I </a:t>
            </a:r>
            <a:r>
              <a:rPr lang="en-US" sz="1200" b="1" dirty="0"/>
              <a:t>recycle</a:t>
            </a:r>
            <a:r>
              <a:rPr lang="en-US" sz="1200" b="0" dirty="0"/>
              <a:t> plastic, aluminum, paper and cardboard when possible.</a:t>
            </a:r>
          </a:p>
        </c:rich>
      </c:tx>
      <c:layout>
        <c:manualLayout>
          <c:xMode val="edge"/>
          <c:yMode val="edge"/>
          <c:x val="0.12909730033745784"/>
          <c:y val="9.9826388888888895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34%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2499999999999965E-2"/>
                  <c:y val="8.24652777777777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16666666666666E-2"/>
                  <c:y val="0.11718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Sheet1!$B$201:$B$205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Sheet1!$C$201:$C$205</c:f>
              <c:numCache>
                <c:formatCode>General</c:formatCode>
                <c:ptCount val="5"/>
                <c:pt idx="0">
                  <c:v>28</c:v>
                </c:pt>
                <c:pt idx="1">
                  <c:v>18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04"/>
        <c:holeSize val="50"/>
      </c:doughnut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CSB/SJU First Year Students</a:t>
            </a:r>
          </a:p>
        </c:rich>
      </c:tx>
      <c:layout>
        <c:manualLayout>
          <c:xMode val="edge"/>
          <c:yMode val="edge"/>
          <c:x val="0.22416666666666665"/>
          <c:y val="0.14372304534947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19343823820572"/>
          <c:y val="0.20879784236827059"/>
          <c:w val="0.39809514435695531"/>
          <c:h val="0.66349190726159224"/>
        </c:manualLayout>
      </c:layout>
      <c:doughnutChart>
        <c:varyColors val="1"/>
        <c:ser>
          <c:idx val="0"/>
          <c:order val="0"/>
          <c:tx>
            <c:strRef>
              <c:f>Sheet1!$B$115</c:f>
              <c:strCache>
                <c:ptCount val="1"/>
                <c:pt idx="0">
                  <c:v>CSB/SJU First Year Students</c:v>
                </c:pt>
              </c:strCache>
            </c:strRef>
          </c:tx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Sheet1!$A$116:$A$118</c:f>
              <c:strCache>
                <c:ptCount val="3"/>
                <c:pt idx="0">
                  <c:v>CSB Student Responders</c:v>
                </c:pt>
                <c:pt idx="1">
                  <c:v>SJU Students Responders</c:v>
                </c:pt>
                <c:pt idx="2">
                  <c:v>Rest of the First Year Class</c:v>
                </c:pt>
              </c:strCache>
            </c:strRef>
          </c:cat>
          <c:val>
            <c:numRef>
              <c:f>Sheet1!$B$116:$B$118</c:f>
              <c:numCache>
                <c:formatCode>0%</c:formatCode>
                <c:ptCount val="3"/>
                <c:pt idx="0" formatCode="0.00%">
                  <c:v>0.42249999999999999</c:v>
                </c:pt>
                <c:pt idx="1">
                  <c:v>0.15</c:v>
                </c:pt>
                <c:pt idx="2" formatCode="0.00%">
                  <c:v>0.57250000000000001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0972440944881888E-2"/>
          <c:y val="0.83950996784193566"/>
          <c:w val="0.96583289588801402"/>
          <c:h val="0.160489938757655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2. I </a:t>
            </a:r>
            <a:r>
              <a:rPr lang="en-US" sz="1200" dirty="0"/>
              <a:t>turn off lights </a:t>
            </a:r>
            <a:r>
              <a:rPr lang="en-US" sz="1200" b="0" dirty="0"/>
              <a:t>and electronics when not in use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PowerPoint]Sheet1'!$E$209:$E$213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'[Chart in Microsoft PowerPoint]Sheet1'!$F$209:$F$213</c:f>
              <c:numCache>
                <c:formatCode>General</c:formatCode>
                <c:ptCount val="5"/>
                <c:pt idx="0">
                  <c:v>30</c:v>
                </c:pt>
                <c:pt idx="1">
                  <c:v>19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26"/>
        <c:holeSize val="50"/>
      </c:doughnut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3. I </a:t>
            </a:r>
            <a:r>
              <a:rPr lang="en-US" sz="1200" dirty="0"/>
              <a:t>make healthy food choices </a:t>
            </a:r>
            <a:r>
              <a:rPr lang="en-US" sz="1200" b="0" dirty="0"/>
              <a:t>when possible.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PowerPoint]Sheet1'!$B$216:$B$220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'[Chart in Microsoft PowerPoint]Sheet1'!$C$216:$C$220</c:f>
              <c:numCache>
                <c:formatCode>General</c:formatCode>
                <c:ptCount val="5"/>
                <c:pt idx="0">
                  <c:v>17</c:v>
                </c:pt>
                <c:pt idx="1">
                  <c:v>23</c:v>
                </c:pt>
                <c:pt idx="2">
                  <c:v>12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4"/>
        <c:holeSize val="50"/>
      </c:doughnut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4. I bring a reusable bag </a:t>
            </a:r>
            <a:r>
              <a:rPr lang="en-US" sz="1200" b="0" dirty="0" smtClean="0"/>
              <a:t>when shopping</a:t>
            </a:r>
            <a:r>
              <a:rPr lang="en-US" b="0" dirty="0" smtClean="0"/>
              <a:t>.</a:t>
            </a:r>
            <a:endParaRPr lang="en-US" b="0" dirty="0"/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PowerPoint]Sheet1'!$B$209:$B$213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'[Chart in Microsoft PowerPoint]Sheet1'!$C$209:$C$213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13</c:v>
                </c:pt>
                <c:pt idx="3">
                  <c:v>14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26"/>
        <c:holeSize val="50"/>
      </c:doughnutChart>
    </c:plotArea>
    <c:legend>
      <c:legendPos val="l"/>
      <c:layout>
        <c:manualLayout>
          <c:xMode val="edge"/>
          <c:yMode val="edge"/>
          <c:x val="0.1637831603229527"/>
          <c:y val="0.39856155484013073"/>
          <c:w val="0.14380550182092292"/>
          <c:h val="0.319345004349654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5. I </a:t>
            </a:r>
            <a:r>
              <a:rPr lang="en-US" sz="1200" dirty="0"/>
              <a:t>buy locally-produced </a:t>
            </a:r>
            <a:r>
              <a:rPr lang="en-US" sz="1200" b="0" dirty="0"/>
              <a:t>or second-hand goods.</a:t>
            </a:r>
          </a:p>
        </c:rich>
      </c:tx>
      <c:layout>
        <c:manualLayout>
          <c:xMode val="edge"/>
          <c:yMode val="edge"/>
          <c:x val="0.15880285797608629"/>
          <c:y val="9.05818905760063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941736449610466"/>
          <c:y val="0.1952470659699469"/>
          <c:w val="0.49243594550681175"/>
          <c:h val="0.7025410181725461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PowerPoint]Sheet1'!$B$223:$B$227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'[Chart in Microsoft PowerPoint]Sheet1'!$C$223:$C$227</c:f>
              <c:numCache>
                <c:formatCode>General</c:formatCode>
                <c:ptCount val="5"/>
                <c:pt idx="0">
                  <c:v>2</c:v>
                </c:pt>
                <c:pt idx="1">
                  <c:v>14</c:v>
                </c:pt>
                <c:pt idx="2">
                  <c:v>27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2"/>
        <c:holeSize val="50"/>
      </c:doughnutChart>
    </c:plotArea>
    <c:legend>
      <c:legendPos val="r"/>
      <c:layout>
        <c:manualLayout>
          <c:xMode val="edge"/>
          <c:yMode val="edge"/>
          <c:x val="0.69752822563846184"/>
          <c:y val="0.30301395787288282"/>
          <c:w val="0.15009871900340815"/>
          <c:h val="0.345638390961053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Sheet1!$J$75</c:f>
              <c:strCache>
                <c:ptCount val="1"/>
                <c:pt idx="0">
                  <c:v>… in your lifetime</c:v>
                </c:pt>
              </c:strCache>
            </c:strRef>
          </c:tx>
          <c:invertIfNegative val="0"/>
          <c:cat>
            <c:strRef>
              <c:f>Sheet1!$I$76:$I$80</c:f>
              <c:strCache>
                <c:ptCount val="5"/>
                <c:pt idx="0">
                  <c:v>no problem</c:v>
                </c:pt>
                <c:pt idx="2">
                  <c:v>minor problem</c:v>
                </c:pt>
                <c:pt idx="4">
                  <c:v>major problem</c:v>
                </c:pt>
              </c:strCache>
            </c:strRef>
          </c:cat>
          <c:val>
            <c:numRef>
              <c:f>Sheet1!$J$76:$J$80</c:f>
              <c:numCache>
                <c:formatCode>0.00%</c:formatCode>
                <c:ptCount val="5"/>
                <c:pt idx="0">
                  <c:v>1.9E-2</c:v>
                </c:pt>
                <c:pt idx="1">
                  <c:v>7.4999999999999997E-2</c:v>
                </c:pt>
                <c:pt idx="2">
                  <c:v>0.39600000000000002</c:v>
                </c:pt>
                <c:pt idx="3">
                  <c:v>0.35799999999999998</c:v>
                </c:pt>
                <c:pt idx="4">
                  <c:v>0.151</c:v>
                </c:pt>
              </c:numCache>
            </c:numRef>
          </c:val>
        </c:ser>
        <c:ser>
          <c:idx val="1"/>
          <c:order val="1"/>
          <c:tx>
            <c:strRef>
              <c:f>Sheet1!$K$75</c:f>
              <c:strCache>
                <c:ptCount val="1"/>
                <c:pt idx="0">
                  <c:v>for future generations?</c:v>
                </c:pt>
              </c:strCache>
            </c:strRef>
          </c:tx>
          <c:invertIfNegative val="0"/>
          <c:cat>
            <c:strRef>
              <c:f>Sheet1!$I$76:$I$80</c:f>
              <c:strCache>
                <c:ptCount val="5"/>
                <c:pt idx="0">
                  <c:v>no problem</c:v>
                </c:pt>
                <c:pt idx="2">
                  <c:v>minor problem</c:v>
                </c:pt>
                <c:pt idx="4">
                  <c:v>major problem</c:v>
                </c:pt>
              </c:strCache>
            </c:strRef>
          </c:cat>
          <c:val>
            <c:numRef>
              <c:f>Sheet1!$K$76:$K$80</c:f>
              <c:numCache>
                <c:formatCode>0.00%</c:formatCode>
                <c:ptCount val="5"/>
                <c:pt idx="0">
                  <c:v>0</c:v>
                </c:pt>
                <c:pt idx="1">
                  <c:v>5.7000000000000002E-2</c:v>
                </c:pt>
                <c:pt idx="2">
                  <c:v>7.4999999999999997E-2</c:v>
                </c:pt>
                <c:pt idx="3">
                  <c:v>0.20799999999999999</c:v>
                </c:pt>
                <c:pt idx="4">
                  <c:v>0.66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32296"/>
        <c:axId val="324432688"/>
      </c:barChart>
      <c:catAx>
        <c:axId val="324432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432688"/>
        <c:crosses val="autoZero"/>
        <c:auto val="1"/>
        <c:lblAlgn val="ctr"/>
        <c:lblOffset val="100"/>
        <c:noMultiLvlLbl val="0"/>
      </c:catAx>
      <c:valAx>
        <c:axId val="324432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4432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95124168508938"/>
          <c:y val="0.37599526476696526"/>
          <c:w val="0.2563465136658053"/>
          <c:h val="0.2658647763851341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First</a:t>
            </a:r>
            <a:r>
              <a:rPr lang="en-US" baseline="0" dirty="0"/>
              <a:t> Year </a:t>
            </a:r>
            <a:r>
              <a:rPr lang="en-US" dirty="0"/>
              <a:t>CSB/SJU</a:t>
            </a:r>
            <a:r>
              <a:rPr lang="en-US" baseline="0" dirty="0"/>
              <a:t> </a:t>
            </a:r>
            <a:r>
              <a:rPr lang="en-US" baseline="0" dirty="0" smtClean="0"/>
              <a:t>Students Response (%)</a:t>
            </a:r>
            <a:endParaRPr lang="en-US" dirty="0"/>
          </a:p>
        </c:rich>
      </c:tx>
      <c:layout>
        <c:manualLayout>
          <c:xMode val="edge"/>
          <c:yMode val="edge"/>
          <c:x val="0.1400485564304462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Sheet1!$H$137:$H$143</c:f>
              <c:strCache>
                <c:ptCount val="7"/>
                <c:pt idx="0">
                  <c:v>investing in alternative energy</c:v>
                </c:pt>
                <c:pt idx="1">
                  <c:v>changing behaviors and habits</c:v>
                </c:pt>
                <c:pt idx="2">
                  <c:v>investing in low carbon transporation</c:v>
                </c:pt>
                <c:pt idx="3">
                  <c:v>decreasing our waste stream</c:v>
                </c:pt>
                <c:pt idx="4">
                  <c:v>expanding the recycling program</c:v>
                </c:pt>
                <c:pt idx="5">
                  <c:v>investing in efficiency</c:v>
                </c:pt>
                <c:pt idx="6">
                  <c:v>investing in green building</c:v>
                </c:pt>
              </c:strCache>
            </c:strRef>
          </c:cat>
          <c:val>
            <c:numRef>
              <c:f>Sheet1!$I$137:$I$143</c:f>
              <c:numCache>
                <c:formatCode>0.00%</c:formatCode>
                <c:ptCount val="7"/>
                <c:pt idx="0">
                  <c:v>0.71699999999999997</c:v>
                </c:pt>
                <c:pt idx="1">
                  <c:v>0.60399999999999998</c:v>
                </c:pt>
                <c:pt idx="2">
                  <c:v>0.69799999999999995</c:v>
                </c:pt>
                <c:pt idx="3">
                  <c:v>0.623</c:v>
                </c:pt>
                <c:pt idx="4">
                  <c:v>0.67900000000000005</c:v>
                </c:pt>
                <c:pt idx="5">
                  <c:v>0.77400000000000002</c:v>
                </c:pt>
                <c:pt idx="6">
                  <c:v>0.623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601680"/>
        <c:axId val="420602072"/>
      </c:barChart>
      <c:catAx>
        <c:axId val="420601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0602072"/>
        <c:crosses val="autoZero"/>
        <c:auto val="1"/>
        <c:lblAlgn val="ctr"/>
        <c:lblOffset val="100"/>
        <c:noMultiLvlLbl val="0"/>
      </c:catAx>
      <c:valAx>
        <c:axId val="42060207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42060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environment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4.3999999999999997E-2</c:v>
                </c:pt>
                <c:pt idx="1">
                  <c:v>5.0000000000000001E-3</c:v>
                </c:pt>
                <c:pt idx="2">
                  <c:v>7.8E-2</c:v>
                </c:pt>
                <c:pt idx="3">
                  <c:v>0.41699999999999998</c:v>
                </c:pt>
                <c:pt idx="4">
                  <c:v>0.45600000000000002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economoy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3.4000000000000002E-2</c:v>
                </c:pt>
                <c:pt idx="1">
                  <c:v>1.4999999999999999E-2</c:v>
                </c:pt>
                <c:pt idx="2">
                  <c:v>0.20499999999999999</c:v>
                </c:pt>
                <c:pt idx="3">
                  <c:v>0.45400000000000001</c:v>
                </c:pt>
                <c:pt idx="4">
                  <c:v>0.29299999999999998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Myself, and other people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3.9E-2</c:v>
                </c:pt>
                <c:pt idx="1">
                  <c:v>5.0000000000000001E-3</c:v>
                </c:pt>
                <c:pt idx="2">
                  <c:v>2.5000000000000001E-2</c:v>
                </c:pt>
                <c:pt idx="3">
                  <c:v>0.23200000000000001</c:v>
                </c:pt>
                <c:pt idx="4" formatCode="0%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381960"/>
        <c:axId val="360383136"/>
      </c:barChart>
      <c:catAx>
        <c:axId val="36038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0383136"/>
        <c:crosses val="autoZero"/>
        <c:auto val="1"/>
        <c:lblAlgn val="ctr"/>
        <c:lblOffset val="100"/>
        <c:noMultiLvlLbl val="0"/>
      </c:catAx>
      <c:valAx>
        <c:axId val="36038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038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SJU First Year Student</a:t>
            </a:r>
          </a:p>
        </c:rich>
      </c:tx>
      <c:layout>
        <c:manualLayout>
          <c:xMode val="edge"/>
          <c:yMode val="edge"/>
          <c:x val="0.26172222222222224"/>
          <c:y val="7.49978127734033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180993000874893"/>
          <c:y val="0.32496062992125985"/>
          <c:w val="0.3830470253718285"/>
          <c:h val="0.54721003624546927"/>
        </c:manualLayout>
      </c:layout>
      <c:doughnutChart>
        <c:varyColors val="1"/>
        <c:ser>
          <c:idx val="0"/>
          <c:order val="0"/>
          <c:tx>
            <c:strRef>
              <c:f>Sheet1!$B$23</c:f>
              <c:strCache>
                <c:ptCount val="1"/>
                <c:pt idx="0">
                  <c:v>SJU First Year Student</c:v>
                </c:pt>
              </c:strCache>
            </c:strRef>
          </c:tx>
          <c:dPt>
            <c:idx val="1"/>
            <c:bubble3D val="0"/>
            <c:explosion val="1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Sheet1!$A$24:$A$25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cat>
          <c:val>
            <c:numRef>
              <c:f>Sheet1!$B$24:$B$25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CSB First Year Student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Sheet1!$B$23</c:f>
              <c:strCache>
                <c:ptCount val="1"/>
                <c:pt idx="0">
                  <c:v>CSB First Year Student</c:v>
                </c:pt>
              </c:strCache>
            </c:strRef>
          </c:tx>
          <c:dPt>
            <c:idx val="1"/>
            <c:bubble3D val="0"/>
            <c:explosion val="1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Sheet1!$A$24:$A$25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cat>
          <c:val>
            <c:numRef>
              <c:f>Sheet1!$B$24:$B$25</c:f>
              <c:numCache>
                <c:formatCode>General</c:formatCode>
                <c:ptCount val="2"/>
                <c:pt idx="0">
                  <c:v>2</c:v>
                </c:pt>
                <c:pt idx="1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74648512685914259"/>
          <c:y val="0.32858814523184604"/>
          <c:w val="6.2585301837270346E-2"/>
          <c:h val="0.440198673082531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23771241830065357"/>
          <c:y val="0.16060860389575338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Sheet1!$B$23</c:f>
              <c:strCache>
                <c:ptCount val="1"/>
                <c:pt idx="0">
                  <c:v>First Year Students</c:v>
                </c:pt>
              </c:strCache>
            </c:strRef>
          </c:tx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Sheet1!$A$24:$A$25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cat>
          <c:val>
            <c:numRef>
              <c:f>Sheet1!$B$24:$B$25</c:f>
              <c:numCache>
                <c:formatCode>General</c:formatCode>
                <c:ptCount val="2"/>
                <c:pt idx="0">
                  <c:v>97.1</c:v>
                </c:pt>
                <c:pt idx="1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74648512685914259"/>
          <c:y val="0.32858814523184604"/>
          <c:w val="6.2585301837270346E-2"/>
          <c:h val="0.440198673082531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92585844124861E-2"/>
          <c:y val="0.10510318111347264"/>
          <c:w val="0.64521932279126271"/>
          <c:h val="0.8007338098912507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'[Chart 6 in Microsoft PowerPoint]Sheet1'!$G$78:$G$82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'[Chart 6 in Microsoft PowerPoint]Sheet1'!$H$78:$H$82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 6 in Microsoft PowerPoint]Sheet1'!$G$78:$G$82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'[Chart 6 in Microsoft PowerPoint]Sheet1'!$I$78:$I$82</c:f>
              <c:numCache>
                <c:formatCode>General</c:formatCode>
                <c:ptCount val="5"/>
                <c:pt idx="0">
                  <c:v>9.1</c:v>
                </c:pt>
                <c:pt idx="1">
                  <c:v>42.9</c:v>
                </c:pt>
                <c:pt idx="2">
                  <c:v>35.1</c:v>
                </c:pt>
                <c:pt idx="3">
                  <c:v>11.7</c:v>
                </c:pt>
                <c:pt idx="4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92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74831296222021"/>
          <c:y val="0.15498920414066755"/>
          <c:w val="0.578794900602559"/>
          <c:h val="0.74909443753168536"/>
        </c:manualLayout>
      </c:layout>
      <c:doughnut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0.78958</cdr:x>
      <cdr:y>0.3941</cdr:y>
    </cdr:from>
    <cdr:to>
      <cdr:x>0.93542</cdr:x>
      <cdr:y>0.51563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9975" y="1081088"/>
          <a:ext cx="66675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True</a:t>
          </a:r>
        </a:p>
      </cdr:txBody>
    </cdr:sp>
  </cdr:relSizeAnchor>
  <cdr:relSizeAnchor xmlns:cdr="http://schemas.openxmlformats.org/drawingml/2006/chartDrawing">
    <cdr:from>
      <cdr:x>0.78125</cdr:x>
      <cdr:y>0.6059</cdr:y>
    </cdr:from>
    <cdr:to>
      <cdr:x>0.90417</cdr:x>
      <cdr:y>0.75174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875" y="1662113"/>
          <a:ext cx="561975" cy="4000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False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0.48907</cdr:x>
      <cdr:y>0.33612</cdr:y>
    </cdr:from>
    <cdr:to>
      <cdr:x>0.60132</cdr:x>
      <cdr:y>0.40211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3838515" y="1881267"/>
          <a:ext cx="88100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accent2">
                  <a:lumMod val="75000"/>
                </a:schemeClr>
              </a:solidFill>
            </a:rPr>
            <a:t>12%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</cdr:x>
      <cdr:y>0.58198</cdr:y>
    </cdr:from>
    <cdr:to>
      <cdr:x>0.60204</cdr:x>
      <cdr:y>0.64797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3924300" y="3257347"/>
          <a:ext cx="8008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accent3">
                  <a:lumMod val="75000"/>
                </a:schemeClr>
              </a:solidFill>
            </a:rPr>
            <a:t>13%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0.29337</cdr:x>
      <cdr:y>0.06602</cdr:y>
    </cdr:from>
    <cdr:to>
      <cdr:x>0.3801</cdr:x>
      <cdr:y>0.13201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2302544" y="369515"/>
          <a:ext cx="68070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C00000"/>
              </a:solidFill>
            </a:rPr>
            <a:t>0%</a:t>
          </a:r>
          <a:endParaRPr lang="en-US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0.19417</cdr:x>
      <cdr:y>0.18024</cdr:y>
    </cdr:from>
    <cdr:to>
      <cdr:x>0.30641</cdr:x>
      <cdr:y>0.24623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1523963" y="1008805"/>
          <a:ext cx="88092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tx2">
                  <a:lumMod val="60000"/>
                  <a:lumOff val="40000"/>
                </a:schemeClr>
              </a:solidFill>
            </a:rPr>
            <a:t>11%</a:t>
          </a:r>
          <a:endParaRPr lang="en-US" dirty="0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0.11224</cdr:x>
      <cdr:y>0.67325</cdr:y>
    </cdr:from>
    <cdr:to>
      <cdr:x>0.21556</cdr:x>
      <cdr:y>0.73924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80927" y="3768186"/>
          <a:ext cx="81091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accent5">
                  <a:lumMod val="75000"/>
                </a:schemeClr>
              </a:solidFill>
            </a:rPr>
            <a:t>16%</a:t>
          </a:r>
          <a:endParaRPr lang="en-US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0.33036</cdr:x>
      <cdr:y>0.75494</cdr:y>
    </cdr:from>
    <cdr:to>
      <cdr:x>0.4324</cdr:x>
      <cdr:y>0.82093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2592863" y="4225406"/>
          <a:ext cx="80087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17%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0.37755</cdr:x>
      <cdr:y>0.36364</cdr:y>
    </cdr:from>
    <cdr:to>
      <cdr:x>0.65838</cdr:x>
      <cdr:y>0.77133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2133600"/>
          <a:ext cx="2097126" cy="2392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dirty="0" smtClean="0">
              <a:latin typeface="Cambria" pitchFamily="18" charset="0"/>
            </a:rPr>
            <a:t>73</a:t>
          </a:r>
          <a:r>
            <a:rPr lang="en-US" sz="1800" dirty="0" smtClean="0">
              <a:latin typeface="Cambria" pitchFamily="18" charset="0"/>
            </a:rPr>
            <a:t>% </a:t>
          </a:r>
        </a:p>
        <a:p xmlns:a="http://schemas.openxmlformats.org/drawingml/2006/main">
          <a:pPr algn="ctr"/>
          <a:r>
            <a:rPr lang="en-US" sz="1400" dirty="0" smtClean="0">
              <a:latin typeface="Cambria" pitchFamily="18" charset="0"/>
            </a:rPr>
            <a:t>of first years would be </a:t>
          </a:r>
          <a:r>
            <a:rPr lang="en-US" sz="1400" b="1" dirty="0" smtClean="0">
              <a:latin typeface="Cambria" pitchFamily="18" charset="0"/>
            </a:rPr>
            <a:t>willing to pay a fee</a:t>
          </a:r>
          <a:r>
            <a:rPr lang="en-US" sz="1400" dirty="0" smtClean="0">
              <a:latin typeface="Cambria" pitchFamily="18" charset="0"/>
            </a:rPr>
            <a:t> to make campus more sustainable.</a:t>
          </a:r>
          <a:endParaRPr lang="en-US" sz="1400" dirty="0">
            <a:latin typeface="Cambria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0.20408</cdr:x>
      <cdr:y>0.46556</cdr:y>
    </cdr:from>
    <cdr:to>
      <cdr:x>0.53742</cdr:x>
      <cdr:y>0.67389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3143" y="1362280"/>
          <a:ext cx="1066821" cy="609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>
              <a:latin typeface="Cambria" pitchFamily="18" charset="0"/>
            </a:rPr>
            <a:t>89</a:t>
          </a:r>
          <a:r>
            <a:rPr lang="en-US" sz="1200" dirty="0" smtClean="0">
              <a:latin typeface="Cambria" pitchFamily="18" charset="0"/>
            </a:rPr>
            <a:t>%</a:t>
          </a:r>
          <a:r>
            <a:rPr lang="en-US" sz="1600" b="1" dirty="0" smtClean="0">
              <a:latin typeface="Cambria" pitchFamily="18" charset="0"/>
            </a:rPr>
            <a:t> </a:t>
          </a:r>
          <a:r>
            <a:rPr lang="en-US" sz="1000" dirty="0" smtClean="0">
              <a:latin typeface="Cambria" pitchFamily="18" charset="0"/>
            </a:rPr>
            <a:t>Always/Usually</a:t>
          </a:r>
          <a:endParaRPr lang="en-US" sz="1000" dirty="0">
            <a:latin typeface="Cambria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0.78958</cdr:x>
      <cdr:y>0.3941</cdr:y>
    </cdr:from>
    <cdr:to>
      <cdr:x>0.93542</cdr:x>
      <cdr:y>0.51563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9975" y="1081088"/>
          <a:ext cx="666750" cy="3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True</a:t>
          </a:r>
        </a:p>
      </cdr:txBody>
    </cdr:sp>
  </cdr:relSizeAnchor>
  <cdr:relSizeAnchor xmlns:cdr="http://schemas.openxmlformats.org/drawingml/2006/chartDrawing">
    <cdr:from>
      <cdr:x>0.78125</cdr:x>
      <cdr:y>0.6059</cdr:y>
    </cdr:from>
    <cdr:to>
      <cdr:x>0.96359</cdr:x>
      <cdr:y>0.75174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6094" y="1964354"/>
          <a:ext cx="708592" cy="4728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False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0.21488</cdr:x>
      <cdr:y>0.31179</cdr:y>
    </cdr:from>
    <cdr:to>
      <cdr:x>0.59835</cdr:x>
      <cdr:y>0.66667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50" y="1447800"/>
          <a:ext cx="2209800" cy="1647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0.21818</cdr:x>
      <cdr:y>0.32</cdr:y>
    </cdr:from>
    <cdr:to>
      <cdr:x>0.57851</cdr:x>
      <cdr:y>0.75692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7300" y="1485899"/>
          <a:ext cx="2076450" cy="2028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4800" dirty="0"/>
            <a:t>Over 50% </a:t>
          </a:r>
          <a:r>
            <a:rPr lang="en-US" sz="2400" dirty="0"/>
            <a:t>of first years</a:t>
          </a:r>
          <a:r>
            <a:rPr lang="en-US" sz="2400" baseline="0" dirty="0"/>
            <a:t> agree they have learned more about sustainability at CSB/SJU</a:t>
          </a:r>
          <a:endParaRPr lang="en-US" sz="2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0.78769</cdr:x>
      <cdr:y>0.06711</cdr:y>
    </cdr:from>
    <cdr:to>
      <cdr:x>0.96461</cdr:x>
      <cdr:y>0.65772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0664" y="285750"/>
          <a:ext cx="1190625" cy="251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b="0"/>
            <a:t>76%</a:t>
          </a:r>
        </a:p>
        <a:p xmlns:a="http://schemas.openxmlformats.org/drawingml/2006/main">
          <a:pPr algn="ctr"/>
          <a:r>
            <a:rPr lang="en-US" sz="1100"/>
            <a:t>of students</a:t>
          </a:r>
          <a:r>
            <a:rPr lang="en-US" sz="1100" baseline="0"/>
            <a:t> think is is important or very impotant for CSB/SJU to be a leader in sustainability</a:t>
          </a:r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0.14214</cdr:x>
      <cdr:y>0.03042</cdr:y>
    </cdr:from>
    <cdr:to>
      <cdr:x>0.78055</cdr:x>
      <cdr:y>0.06654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5850" y="152400"/>
          <a:ext cx="48768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0.29595</cdr:x>
      <cdr:y>0.40044</cdr:y>
    </cdr:from>
    <cdr:to>
      <cdr:x>0.60548</cdr:x>
      <cdr:y>0.73377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2688" y="1643058"/>
          <a:ext cx="1226482" cy="1367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latin typeface="Cambria" pitchFamily="18" charset="0"/>
            </a:rPr>
            <a:t>94</a:t>
          </a:r>
          <a:r>
            <a:rPr lang="en-US" sz="1800" dirty="0" smtClean="0">
              <a:latin typeface="Cambria" pitchFamily="18" charset="0"/>
            </a:rPr>
            <a:t>%</a:t>
          </a:r>
          <a:r>
            <a:rPr lang="en-US" sz="1400" dirty="0" smtClean="0">
              <a:latin typeface="Cambria" pitchFamily="18" charset="0"/>
            </a:rPr>
            <a:t>  </a:t>
          </a:r>
        </a:p>
        <a:p xmlns:a="http://schemas.openxmlformats.org/drawingml/2006/main">
          <a:pPr algn="ctr"/>
          <a:r>
            <a:rPr lang="en-US" sz="1600" dirty="0" smtClean="0">
              <a:latin typeface="Cambria" pitchFamily="18" charset="0"/>
            </a:rPr>
            <a:t>important</a:t>
          </a:r>
          <a:endParaRPr lang="en-US" sz="1600" dirty="0">
            <a:latin typeface="Cambria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</cdr:x>
      <cdr:y>0.41687</cdr:y>
    </cdr:from>
    <cdr:to>
      <cdr:x>0.61863</cdr:x>
      <cdr:y>0.73945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1579724"/>
          <a:ext cx="1456777" cy="1222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dirty="0" smtClean="0">
              <a:latin typeface="Cambria" pitchFamily="18" charset="0"/>
            </a:rPr>
            <a:t>90.5</a:t>
          </a:r>
          <a:r>
            <a:rPr lang="en-US" sz="1800" dirty="0" smtClean="0">
              <a:latin typeface="Cambria" pitchFamily="18" charset="0"/>
            </a:rPr>
            <a:t>%</a:t>
          </a:r>
          <a:r>
            <a:rPr lang="en-US" sz="1400" dirty="0" smtClean="0">
              <a:latin typeface="Cambria" pitchFamily="18" charset="0"/>
            </a:rPr>
            <a:t>  </a:t>
          </a:r>
        </a:p>
        <a:p xmlns:a="http://schemas.openxmlformats.org/drawingml/2006/main">
          <a:pPr algn="ctr"/>
          <a:r>
            <a:rPr lang="en-US" sz="1600" dirty="0" smtClean="0">
              <a:latin typeface="Cambria" pitchFamily="18" charset="0"/>
            </a:rPr>
            <a:t>important</a:t>
          </a:r>
          <a:endParaRPr lang="en-US" sz="1600" dirty="0">
            <a:latin typeface="Cambria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0.34859</cdr:x>
      <cdr:y>0.44655</cdr:y>
    </cdr:from>
    <cdr:to>
      <cdr:x>0.65811</cdr:x>
      <cdr:y>0.77988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8760" y="1676400"/>
          <a:ext cx="1339652" cy="1251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dirty="0" smtClean="0">
              <a:latin typeface="Cambria" pitchFamily="18" charset="0"/>
            </a:rPr>
            <a:t>89</a:t>
          </a:r>
          <a:r>
            <a:rPr lang="en-US" sz="1400" dirty="0" smtClean="0">
              <a:latin typeface="Cambria" pitchFamily="18" charset="0"/>
            </a:rPr>
            <a:t>%  </a:t>
          </a:r>
        </a:p>
        <a:p xmlns:a="http://schemas.openxmlformats.org/drawingml/2006/main">
          <a:pPr algn="ctr"/>
          <a:r>
            <a:rPr lang="en-US" sz="1600" dirty="0" smtClean="0">
              <a:latin typeface="Cambria" pitchFamily="18" charset="0"/>
            </a:rPr>
            <a:t>important</a:t>
          </a:r>
          <a:endParaRPr lang="en-US" sz="1600" dirty="0">
            <a:latin typeface="Cambria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0.35616</cdr:x>
      <cdr:y>0.39537</cdr:y>
    </cdr:from>
    <cdr:to>
      <cdr:x>0.66569</cdr:x>
      <cdr:y>0.70787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1487386"/>
          <a:ext cx="1721792" cy="117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dirty="0" smtClean="0">
              <a:latin typeface="Cambria" pitchFamily="18" charset="0"/>
            </a:rPr>
            <a:t>89</a:t>
          </a:r>
          <a:r>
            <a:rPr lang="en-US" sz="1800" dirty="0" smtClean="0">
              <a:latin typeface="Cambria" pitchFamily="18" charset="0"/>
            </a:rPr>
            <a:t>%</a:t>
          </a:r>
          <a:r>
            <a:rPr lang="en-US" sz="1400" dirty="0" smtClean="0">
              <a:latin typeface="Cambria" pitchFamily="18" charset="0"/>
            </a:rPr>
            <a:t>  </a:t>
          </a:r>
        </a:p>
        <a:p xmlns:a="http://schemas.openxmlformats.org/drawingml/2006/main">
          <a:pPr algn="ctr"/>
          <a:r>
            <a:rPr lang="en-US" sz="1600" dirty="0" smtClean="0">
              <a:latin typeface="Cambria" pitchFamily="18" charset="0"/>
            </a:rPr>
            <a:t>important</a:t>
          </a:r>
          <a:endParaRPr lang="en-US" sz="1600" dirty="0">
            <a:latin typeface="Cambria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Sustainability Survey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3ED9-23EB-4142-8511-D2C4E852FAA8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0DADD-651B-4858-932E-6A33A9A429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749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Sustainability Survey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CAD4A-52A0-452F-B441-13F9FE5CE8FB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CF2DE-A9FB-4781-908F-86EC899A97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124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78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8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5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6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0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39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23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Sustainability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8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Sustainability Survey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6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Sustainability Survey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5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Sustainability Survey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CF2DE-A9FB-4781-908F-86EC899A97A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1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8674-49D0-3945-BB9B-644DA98AC0F9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8117-4083-6744-B125-5966205FF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7338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NeueLT Std Cn" pitchFamily="34" charset="0"/>
                <a:cs typeface="Helvetica" pitchFamily="34" charset="0"/>
              </a:rPr>
              <a:t>Sustainability Survey</a:t>
            </a:r>
          </a:p>
          <a:p>
            <a:pPr algn="ctr"/>
            <a:endParaRPr lang="en-US" sz="800" b="1" dirty="0" smtClean="0">
              <a:latin typeface="HelveticaNeueLT Std Cn" pitchFamily="34" charset="0"/>
              <a:cs typeface="Helvetica" pitchFamily="34" charset="0"/>
            </a:endParaRPr>
          </a:p>
          <a:p>
            <a:pPr algn="ctr"/>
            <a:r>
              <a:rPr lang="en-US" b="1" i="1" dirty="0" smtClean="0">
                <a:latin typeface="HelveticaNeueLT Std Cn" pitchFamily="34" charset="0"/>
                <a:cs typeface="Helvetica" pitchFamily="34" charset="0"/>
              </a:rPr>
              <a:t>Assessing Campus Awareness, Literacy, and Habits Regarding Sustainability Issues</a:t>
            </a:r>
            <a:endParaRPr lang="en-US" b="1" i="1" dirty="0">
              <a:latin typeface="HelveticaNeueLT Std Cn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60960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NeueLT Std Med Cn" pitchFamily="34" charset="0"/>
              </a:rPr>
              <a:t>October 2014</a:t>
            </a:r>
            <a:endParaRPr lang="en-US" sz="2000" dirty="0">
              <a:latin typeface="HelveticaNeueLT Std Med Cn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47810"/>
            <a:ext cx="7315200" cy="1524099"/>
          </a:xfrm>
          <a:prstGeom prst="rect">
            <a:avLst/>
          </a:prstGeom>
        </p:spPr>
      </p:pic>
      <p:pic>
        <p:nvPicPr>
          <p:cNvPr id="8" name="Picture 3" descr="CSBcurve_transparent template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635" y="57490"/>
            <a:ext cx="72390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ambria" pitchFamily="18" charset="0"/>
              </a:rPr>
              <a:t>First years act sustainably because it:</a:t>
            </a:r>
          </a:p>
          <a:p>
            <a:pPr marL="800100" lvl="1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is the right thing to do</a:t>
            </a:r>
          </a:p>
          <a:p>
            <a:pPr marL="800100" lvl="1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saves money</a:t>
            </a:r>
          </a:p>
          <a:p>
            <a:pPr marL="800100" lvl="1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Friends/Peer influence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31334"/>
            <a:ext cx="428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Q:Which </a:t>
            </a:r>
            <a:r>
              <a:rPr lang="en-US" sz="1200" i="1" dirty="0"/>
              <a:t>best explains any personal motivation on your part for becoming involved in making sustainable choices?</a:t>
            </a:r>
          </a:p>
        </p:txBody>
      </p:sp>
      <p:pic>
        <p:nvPicPr>
          <p:cNvPr id="6" name="Picture 3" descr="CSBcurve_transparent templat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042052"/>
              </p:ext>
            </p:extLst>
          </p:nvPr>
        </p:nvGraphicFramePr>
        <p:xfrm>
          <a:off x="838200" y="2133600"/>
          <a:ext cx="5905501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1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943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Q: If </a:t>
            </a:r>
            <a:r>
              <a:rPr lang="en-US" i="1" dirty="0"/>
              <a:t>you know of the Sustainability Office, how did you become aware of it? </a:t>
            </a:r>
            <a:r>
              <a:rPr lang="en-US" i="1" dirty="0" smtClean="0"/>
              <a:t> (</a:t>
            </a:r>
            <a:r>
              <a:rPr lang="en-US" i="1" dirty="0"/>
              <a:t>Check all that apply)</a:t>
            </a:r>
          </a:p>
        </p:txBody>
      </p:sp>
      <p:pic>
        <p:nvPicPr>
          <p:cNvPr id="7" name="Picture 3" descr="CSBcurve_transparent templat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752475" y="762000"/>
          <a:ext cx="7639049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048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Freshman Respond to Awareness </a:t>
            </a:r>
            <a:r>
              <a:rPr lang="en-US" dirty="0"/>
              <a:t>to </a:t>
            </a:r>
            <a:r>
              <a:rPr lang="en-US"/>
              <a:t>Sustainability </a:t>
            </a:r>
            <a:r>
              <a:rPr lang="en-US" smtClean="0"/>
              <a:t>Office MADI STOPPED HERE!!!!!!!!!!!!!!!!!!!!!!!!!!!!!!!!!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400" y="981248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Q: How </a:t>
            </a:r>
            <a:r>
              <a:rPr lang="en-US" sz="1600" i="1" dirty="0"/>
              <a:t>important to you are the following </a:t>
            </a:r>
            <a:r>
              <a:rPr lang="en-US" sz="1600" i="1" dirty="0" smtClean="0"/>
              <a:t>environmental-</a:t>
            </a:r>
          </a:p>
          <a:p>
            <a:pPr algn="ctr"/>
            <a:r>
              <a:rPr lang="en-US" sz="1600" i="1" dirty="0" smtClean="0"/>
              <a:t>related </a:t>
            </a:r>
            <a:r>
              <a:rPr lang="en-US" sz="1600" i="1" dirty="0"/>
              <a:t>issues at CSB/SJU?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sp>
        <p:nvSpPr>
          <p:cNvPr id="5" name="Rectangle 4"/>
          <p:cNvSpPr/>
          <p:nvPr/>
        </p:nvSpPr>
        <p:spPr>
          <a:xfrm>
            <a:off x="-2187" y="6689"/>
            <a:ext cx="89226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First years think the most important environmental related issues at CSB/SJU are:</a:t>
            </a:r>
          </a:p>
          <a:p>
            <a:r>
              <a:rPr lang="en-US" dirty="0">
                <a:latin typeface="Cambria" pitchFamily="18" charset="0"/>
              </a:rPr>
              <a:t>(1) recycling</a:t>
            </a:r>
          </a:p>
          <a:p>
            <a:r>
              <a:rPr lang="en-US" dirty="0">
                <a:latin typeface="Cambria" pitchFamily="18" charset="0"/>
              </a:rPr>
              <a:t>(2) waste reduction 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939238"/>
              </p:ext>
            </p:extLst>
          </p:nvPr>
        </p:nvGraphicFramePr>
        <p:xfrm>
          <a:off x="351312" y="2286000"/>
          <a:ext cx="3962400" cy="385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418180"/>
              </p:ext>
            </p:extLst>
          </p:nvPr>
        </p:nvGraphicFramePr>
        <p:xfrm>
          <a:off x="4302826" y="1491932"/>
          <a:ext cx="4572000" cy="399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3" descr="CSBcurve_transparent template.t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8948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Followed by:</a:t>
            </a:r>
          </a:p>
          <a:p>
            <a:r>
              <a:rPr lang="en-US" dirty="0">
                <a:latin typeface="Cambria" pitchFamily="18" charset="0"/>
              </a:rPr>
              <a:t>(3) </a:t>
            </a:r>
            <a:r>
              <a:rPr lang="en-US" dirty="0" smtClean="0">
                <a:latin typeface="Cambria" pitchFamily="18" charset="0"/>
              </a:rPr>
              <a:t>It affects my health</a:t>
            </a:r>
            <a:endParaRPr lang="en-U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(4) </a:t>
            </a:r>
            <a:r>
              <a:rPr lang="en-US" dirty="0" smtClean="0">
                <a:latin typeface="Cambria" pitchFamily="18" charset="0"/>
              </a:rPr>
              <a:t>Reduce energy consumption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019565"/>
              </p:ext>
            </p:extLst>
          </p:nvPr>
        </p:nvGraphicFramePr>
        <p:xfrm>
          <a:off x="4267199" y="561345"/>
          <a:ext cx="4119517" cy="375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505253"/>
              </p:ext>
            </p:extLst>
          </p:nvPr>
        </p:nvGraphicFramePr>
        <p:xfrm>
          <a:off x="-47172" y="1994618"/>
          <a:ext cx="5152572" cy="417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36286" y="62732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Q: How </a:t>
            </a:r>
            <a:r>
              <a:rPr lang="en-US" sz="1600" i="1" dirty="0"/>
              <a:t>important to you are the following </a:t>
            </a:r>
            <a:r>
              <a:rPr lang="en-US" sz="1600" i="1" dirty="0" smtClean="0"/>
              <a:t>environmental-</a:t>
            </a:r>
          </a:p>
          <a:p>
            <a:pPr algn="ctr"/>
            <a:r>
              <a:rPr lang="en-US" sz="1600" i="1" dirty="0" smtClean="0"/>
              <a:t>related </a:t>
            </a:r>
            <a:r>
              <a:rPr lang="en-US" sz="1600" i="1" dirty="0"/>
              <a:t>issues at CSB/SJU?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pic>
        <p:nvPicPr>
          <p:cNvPr id="7" name="Picture 3" descr="CSBcurve_transparent template.t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4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8948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Followed by:</a:t>
            </a:r>
          </a:p>
          <a:p>
            <a:r>
              <a:rPr lang="en-US" dirty="0" smtClean="0">
                <a:latin typeface="Cambria" pitchFamily="18" charset="0"/>
              </a:rPr>
              <a:t>(5)Water Conservation </a:t>
            </a:r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(6) Alternative Transportation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6286" y="62732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Q: How </a:t>
            </a:r>
            <a:r>
              <a:rPr lang="en-US" sz="1600" i="1" dirty="0"/>
              <a:t>important to you are the following </a:t>
            </a:r>
            <a:r>
              <a:rPr lang="en-US" sz="1600" i="1" dirty="0" smtClean="0"/>
              <a:t>environmental-</a:t>
            </a:r>
          </a:p>
          <a:p>
            <a:pPr algn="ctr"/>
            <a:r>
              <a:rPr lang="en-US" sz="1600" i="1" dirty="0" smtClean="0"/>
              <a:t>related </a:t>
            </a:r>
            <a:r>
              <a:rPr lang="en-US" sz="1600" i="1" dirty="0"/>
              <a:t>issues at CSB/SJU?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827245"/>
              </p:ext>
            </p:extLst>
          </p:nvPr>
        </p:nvGraphicFramePr>
        <p:xfrm>
          <a:off x="-304075" y="1981200"/>
          <a:ext cx="5638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3607189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mbria" panose="02040503050406030204" pitchFamily="18" charset="0"/>
              </a:rPr>
              <a:t>79%</a:t>
            </a:r>
          </a:p>
          <a:p>
            <a:pPr algn="ctr"/>
            <a:r>
              <a:rPr lang="en-US" sz="1600" dirty="0" smtClean="0">
                <a:latin typeface="Cambria" panose="02040503050406030204" pitchFamily="18" charset="0"/>
              </a:rPr>
              <a:t>important</a:t>
            </a:r>
            <a:endParaRPr lang="en-US" sz="1600" dirty="0">
              <a:latin typeface="Cambria" panose="02040503050406030204" pitchFamily="18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234132"/>
              </p:ext>
            </p:extLst>
          </p:nvPr>
        </p:nvGraphicFramePr>
        <p:xfrm>
          <a:off x="3556726" y="620613"/>
          <a:ext cx="5715000" cy="378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2209800"/>
            <a:ext cx="1275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mbria" panose="02040503050406030204" pitchFamily="18" charset="0"/>
              </a:rPr>
              <a:t>74%</a:t>
            </a:r>
          </a:p>
          <a:p>
            <a:pPr algn="ctr"/>
            <a:r>
              <a:rPr lang="en-US" sz="1600" dirty="0" smtClean="0">
                <a:latin typeface="Cambria" panose="02040503050406030204" pitchFamily="18" charset="0"/>
              </a:rPr>
              <a:t>important</a:t>
            </a:r>
            <a:endParaRPr lang="en-US" sz="1600" dirty="0">
              <a:latin typeface="Cambria" panose="02040503050406030204" pitchFamily="18" charset="0"/>
            </a:endParaRPr>
          </a:p>
        </p:txBody>
      </p:sp>
      <p:pic>
        <p:nvPicPr>
          <p:cNvPr id="9" name="Picture 3" descr="CSBcurve_transparent template.t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22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8948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Followed by:</a:t>
            </a:r>
          </a:p>
          <a:p>
            <a:r>
              <a:rPr lang="en-US" dirty="0" smtClean="0">
                <a:latin typeface="Cambria" pitchFamily="18" charset="0"/>
              </a:rPr>
              <a:t>(7)Use of fertilizers and pesticides </a:t>
            </a:r>
            <a:endParaRPr lang="en-US" dirty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6286" y="62732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Q: How </a:t>
            </a:r>
            <a:r>
              <a:rPr lang="en-US" sz="1600" i="1" dirty="0"/>
              <a:t>important to you are the following </a:t>
            </a:r>
            <a:r>
              <a:rPr lang="en-US" sz="1600" i="1" dirty="0" smtClean="0"/>
              <a:t>environmental-</a:t>
            </a:r>
          </a:p>
          <a:p>
            <a:pPr algn="ctr"/>
            <a:r>
              <a:rPr lang="en-US" sz="1600" i="1" dirty="0" smtClean="0"/>
              <a:t>related </a:t>
            </a:r>
            <a:r>
              <a:rPr lang="en-US" sz="1600" i="1" dirty="0"/>
              <a:t>issues at CSB/SJU?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07106"/>
              </p:ext>
            </p:extLst>
          </p:nvPr>
        </p:nvGraphicFramePr>
        <p:xfrm>
          <a:off x="1524000" y="1295400"/>
          <a:ext cx="5805487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06157" y="29718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81%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important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9" name="Picture 3" descr="CSBcurve_transparent template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9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180975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to 20% of First Years define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‘Being Green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656188"/>
              </p:ext>
            </p:extLst>
          </p:nvPr>
        </p:nvGraphicFramePr>
        <p:xfrm>
          <a:off x="381000" y="498991"/>
          <a:ext cx="7848600" cy="5597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Q: </a:t>
            </a:r>
            <a:r>
              <a:rPr lang="en-US" sz="1600" dirty="0"/>
              <a:t>What </a:t>
            </a:r>
            <a:r>
              <a:rPr lang="en-US" sz="1600" dirty="0" smtClean="0"/>
              <a:t>comes </a:t>
            </a:r>
            <a:r>
              <a:rPr lang="en-US" sz="1600" dirty="0"/>
              <a:t>to mind when you hear the term “sustainability?” </a:t>
            </a:r>
            <a:endParaRPr lang="en-US" sz="1600" dirty="0" smtClean="0"/>
          </a:p>
          <a:p>
            <a:pPr algn="ctr"/>
            <a:r>
              <a:rPr lang="en-US" sz="1600" dirty="0" smtClean="0"/>
              <a:t>(</a:t>
            </a:r>
            <a:r>
              <a:rPr lang="en-US" sz="1600" dirty="0"/>
              <a:t>Check all that apply)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2590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19%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9450" y="156597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12%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3" descr="CSBcurve_transparent template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573367"/>
              </p:ext>
            </p:extLst>
          </p:nvPr>
        </p:nvGraphicFramePr>
        <p:xfrm>
          <a:off x="381000" y="228600"/>
          <a:ext cx="74675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24922" y="6096000"/>
            <a:ext cx="3485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Q </a:t>
            </a:r>
            <a:r>
              <a:rPr lang="en-US" sz="1400" i="1" dirty="0"/>
              <a:t>I would be willing to pay a fee of … </a:t>
            </a:r>
            <a:endParaRPr lang="en-US" sz="1400" i="1" dirty="0" smtClean="0"/>
          </a:p>
          <a:p>
            <a:r>
              <a:rPr lang="en-US" sz="1400" i="1" dirty="0" smtClean="0"/>
              <a:t>to </a:t>
            </a:r>
            <a:r>
              <a:rPr lang="en-US" sz="1400" i="1" dirty="0"/>
              <a:t>make campus more sustainable.</a:t>
            </a:r>
          </a:p>
        </p:txBody>
      </p:sp>
      <p:pic>
        <p:nvPicPr>
          <p:cNvPr id="5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2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613369"/>
            <a:ext cx="824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Comparison of CSB and SJU students over the years and their willingness to pay a fee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5053210"/>
            <a:ext cx="3458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Q: </a:t>
            </a:r>
            <a:r>
              <a:rPr lang="en-US" i="1" dirty="0"/>
              <a:t>I would be willing to pay a fee of … </a:t>
            </a:r>
            <a:r>
              <a:rPr lang="en-US" i="1" dirty="0" smtClean="0"/>
              <a:t>to </a:t>
            </a:r>
            <a:r>
              <a:rPr lang="en-US" i="1" dirty="0"/>
              <a:t>make campus more </a:t>
            </a:r>
            <a:r>
              <a:rPr lang="en-US" i="1" dirty="0" smtClean="0"/>
              <a:t>sustainable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161967"/>
            <a:ext cx="74113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Year Student willingness to pay a ‘sustainability fee’ with their tuition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804374"/>
              </p:ext>
            </p:extLst>
          </p:nvPr>
        </p:nvGraphicFramePr>
        <p:xfrm>
          <a:off x="-228600" y="167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411225"/>
              </p:ext>
            </p:extLst>
          </p:nvPr>
        </p:nvGraphicFramePr>
        <p:xfrm>
          <a:off x="4066359" y="16611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3" descr="CSBcurve_transparent template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212" y="31079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First years most often: 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recycle </a:t>
            </a:r>
            <a:endParaRPr lang="en-US" sz="2400" dirty="0">
              <a:latin typeface="Cambria" pitchFamily="18" charset="0"/>
            </a:endParaRP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turn off lights</a:t>
            </a:r>
          </a:p>
          <a:p>
            <a:pPr marL="342900" indent="-342900">
              <a:buAutoNum type="arabicParenBoth"/>
            </a:pPr>
            <a:r>
              <a:rPr lang="en-US" sz="2400" dirty="0" smtClean="0">
                <a:latin typeface="Cambria" pitchFamily="18" charset="0"/>
              </a:rPr>
              <a:t>Make healthy food choices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826152"/>
              </p:ext>
            </p:extLst>
          </p:nvPr>
        </p:nvGraphicFramePr>
        <p:xfrm>
          <a:off x="4648200" y="269196"/>
          <a:ext cx="320040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400" y="4683443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itchFamily="18" charset="0"/>
              </a:rPr>
              <a:t>75</a:t>
            </a:r>
            <a:r>
              <a:rPr lang="en-US" sz="1200" dirty="0" smtClean="0">
                <a:latin typeface="Cambria" pitchFamily="18" charset="0"/>
              </a:rPr>
              <a:t>%</a:t>
            </a:r>
            <a:r>
              <a:rPr lang="en-US" sz="1600" b="1" dirty="0" smtClean="0">
                <a:latin typeface="Cambria" pitchFamily="18" charset="0"/>
              </a:rPr>
              <a:t> </a:t>
            </a:r>
            <a:r>
              <a:rPr lang="en-US" sz="1000" dirty="0" smtClean="0">
                <a:latin typeface="Cambria" pitchFamily="18" charset="0"/>
              </a:rPr>
              <a:t>Always/Usually</a:t>
            </a:r>
            <a:endParaRPr lang="en-US" sz="10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170212" y="6096000"/>
            <a:ext cx="249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Cambria" pitchFamily="18" charset="0"/>
              </a:rPr>
              <a:t>Q: How </a:t>
            </a:r>
            <a:r>
              <a:rPr lang="en-US" sz="1400" i="1" dirty="0">
                <a:latin typeface="Cambria" pitchFamily="18" charset="0"/>
              </a:rPr>
              <a:t>often do you do the following things?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352872"/>
              </p:ext>
            </p:extLst>
          </p:nvPr>
        </p:nvGraphicFramePr>
        <p:xfrm>
          <a:off x="381000" y="2362200"/>
          <a:ext cx="3810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52600" y="4191000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</a:rPr>
              <a:t>92%</a:t>
            </a:r>
          </a:p>
          <a:p>
            <a:pPr algn="ctr"/>
            <a:r>
              <a:rPr lang="en-US" sz="1000" dirty="0" smtClean="0">
                <a:latin typeface="Cambria" panose="02040503050406030204" pitchFamily="18" charset="0"/>
              </a:rPr>
              <a:t>Always/Usually</a:t>
            </a:r>
            <a:endParaRPr lang="en-US" sz="1000" dirty="0">
              <a:latin typeface="Cambria" panose="02040503050406030204" pitchFamily="18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790658"/>
              </p:ext>
            </p:extLst>
          </p:nvPr>
        </p:nvGraphicFramePr>
        <p:xfrm>
          <a:off x="3916284" y="3048000"/>
          <a:ext cx="4313315" cy="332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3" descr="CSBcurve_transparent template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0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-228600" y="762000"/>
            <a:ext cx="8686800" cy="5867400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342900" indent="3175">
              <a:spcBef>
                <a:spcPct val="20000"/>
              </a:spcBef>
            </a:pP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Survey Project Description  </a:t>
            </a:r>
          </a:p>
          <a:p>
            <a:pPr marL="342900" indent="3175">
              <a:spcBef>
                <a:spcPct val="2000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The CSB Office of Sustainability </a:t>
            </a:r>
            <a:r>
              <a:rPr lang="en-US" sz="1400" dirty="0" smtClean="0">
                <a:latin typeface="Adobe Garamond Pro" pitchFamily="18" charset="0"/>
              </a:rPr>
              <a:t>is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interested in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</a:t>
            </a:r>
            <a:r>
              <a:rPr lang="en-US" sz="1400" dirty="0" smtClean="0">
                <a:latin typeface="Adobe Garamond Pro" pitchFamily="18" charset="0"/>
              </a:rPr>
              <a:t>collecting data to help shape future campus sustainability programs and gauge the  opinions of the first year students on Sustainability.  This survey measures the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current awareness, literacy, and habits of CSB/SJU students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once when they are freshmen </a:t>
            </a:r>
            <a:r>
              <a:rPr lang="en-US" sz="1400" dirty="0" smtClean="0">
                <a:latin typeface="Adobe Garamond Pro" pitchFamily="18" charset="0"/>
              </a:rPr>
              <a:t>and again as a senior.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The survey was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conducted on October 8</a:t>
            </a:r>
            <a:r>
              <a:rPr kumimoji="0" lang="en-US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– October 31</a:t>
            </a:r>
            <a:r>
              <a:rPr kumimoji="0" lang="en-US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st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.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indent="3175">
              <a:spcBef>
                <a:spcPct val="20000"/>
              </a:spcBef>
            </a:pPr>
            <a:endParaRPr lang="en-US" sz="1400" b="1" noProof="0" dirty="0" smtClean="0">
              <a:latin typeface="Adobe Garamond Pro" pitchFamily="18" charset="0"/>
            </a:endParaRPr>
          </a:p>
          <a:p>
            <a:pPr marL="342900" indent="3175">
              <a:spcBef>
                <a:spcPct val="20000"/>
              </a:spcBef>
            </a:pPr>
            <a:r>
              <a:rPr lang="en-US" sz="1400" b="1" noProof="0" dirty="0" smtClean="0">
                <a:latin typeface="Adobe Garamond Pro" pitchFamily="18" charset="0"/>
              </a:rPr>
              <a:t>S</a:t>
            </a: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urvey Methods </a:t>
            </a:r>
          </a:p>
          <a:p>
            <a:pPr marL="342900" lvl="0" indent="3175">
              <a:spcBef>
                <a:spcPct val="20000"/>
              </a:spcBef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An on-line </a:t>
            </a:r>
            <a:r>
              <a:rPr lang="en-US" sz="1400" dirty="0" smtClean="0">
                <a:latin typeface="Adobe Garamond Pro" pitchFamily="18" charset="0"/>
              </a:rPr>
              <a:t>survey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was sent to </a:t>
            </a:r>
            <a:r>
              <a:rPr lang="en-US" sz="1400" dirty="0" smtClean="0">
                <a:latin typeface="Adobe Garamond Pro" pitchFamily="18" charset="0"/>
              </a:rPr>
              <a:t>985 </a:t>
            </a:r>
            <a:r>
              <a:rPr lang="en-US" sz="1400" dirty="0" smtClean="0">
                <a:latin typeface="Adobe Garamond Pro" pitchFamily="18" charset="0"/>
              </a:rPr>
              <a:t>first year students at the College of Saint Benedict and Saint John’s University.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Survey Response Rate</a:t>
            </a: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207 </a:t>
            </a:r>
            <a:r>
              <a:rPr lang="en-US" sz="1400" dirty="0" smtClean="0">
                <a:latin typeface="Adobe Garamond Pro" pitchFamily="18" charset="0"/>
              </a:rPr>
              <a:t>first year students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completed the </a:t>
            </a:r>
            <a:r>
              <a:rPr lang="en-US" sz="1400" dirty="0" smtClean="0">
                <a:latin typeface="Adobe Garamond Pro" pitchFamily="18" charset="0"/>
              </a:rPr>
              <a:t>survey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; thus, the survey had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a </a:t>
            </a:r>
            <a:r>
              <a:rPr lang="en-US" sz="1400" noProof="0" dirty="0" smtClean="0">
                <a:latin typeface="Adobe Garamond Pro" pitchFamily="18" charset="0"/>
              </a:rPr>
              <a:t>21.02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%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response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rate. </a:t>
            </a: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Limitations </a:t>
            </a: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The survey is subject to self-selection bias (e.g., respondents with an interest in sustainability were more likely to notice the call for participation). As such, the </a:t>
            </a:r>
            <a:r>
              <a:rPr lang="en-US" sz="1400" dirty="0" smtClean="0">
                <a:latin typeface="Adobe Garamond Pro" pitchFamily="18" charset="0"/>
              </a:rPr>
              <a:t>survey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results may</a:t>
            </a:r>
            <a:r>
              <a:rPr lang="en-US" sz="1400" dirty="0">
                <a:latin typeface="Adobe Garamond Pro" pitchFamily="18" charset="0"/>
              </a:rPr>
              <a:t> </a:t>
            </a:r>
            <a:r>
              <a:rPr lang="en-US" sz="1400" dirty="0" smtClean="0">
                <a:latin typeface="Adobe Garamond Pro" pitchFamily="18" charset="0"/>
              </a:rPr>
              <a:t>not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 be representative of the entire student population.</a:t>
            </a:r>
          </a:p>
          <a:p>
            <a:pPr marL="342900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342900" lvl="0" indent="3175">
              <a:spcBef>
                <a:spcPct val="20000"/>
              </a:spcBef>
            </a:pP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Project Leadership</a:t>
            </a:r>
            <a:endParaRPr lang="en-US" sz="1400" b="1" noProof="0" dirty="0" smtClean="0">
              <a:latin typeface="Adobe Garamond Pro" pitchFamily="18" charset="0"/>
            </a:endParaRPr>
          </a:p>
          <a:p>
            <a:pPr marL="342900" lvl="0" indent="3175">
              <a:spcBef>
                <a:spcPct val="20000"/>
              </a:spcBef>
            </a:pPr>
            <a:r>
              <a:rPr lang="en-US" sz="1400" dirty="0" smtClean="0">
                <a:latin typeface="Adobe Garamond Pro" pitchFamily="18" charset="0"/>
              </a:rPr>
              <a:t>Alex Chocholousek, CSB Sustainability Coordinator; Haleigh Linn, </a:t>
            </a:r>
            <a:r>
              <a:rPr lang="en-US" sz="1400" dirty="0" smtClean="0">
                <a:latin typeface="Adobe Garamond Pro" pitchFamily="18" charset="0"/>
              </a:rPr>
              <a:t>CSB </a:t>
            </a:r>
            <a:r>
              <a:rPr lang="en-US" sz="1400" dirty="0" smtClean="0">
                <a:latin typeface="Adobe Garamond Pro" pitchFamily="18" charset="0"/>
              </a:rPr>
              <a:t>Sustainability Student Intern;  </a:t>
            </a:r>
            <a:r>
              <a:rPr lang="en-US" sz="1400" dirty="0" smtClean="0">
                <a:latin typeface="Adobe Garamond Pro" pitchFamily="18" charset="0"/>
              </a:rPr>
              <a:t>Judy Purman, CSB Director of </a:t>
            </a:r>
            <a:r>
              <a:rPr lang="en-US" sz="1400" dirty="0" smtClean="0">
                <a:latin typeface="Adobe Garamond Pro" pitchFamily="18" charset="0"/>
              </a:rPr>
              <a:t>Sustainability; </a:t>
            </a:r>
            <a:r>
              <a:rPr lang="en-US" sz="1400" dirty="0" err="1" smtClean="0">
                <a:latin typeface="Adobe Garamond Pro" pitchFamily="18" charset="0"/>
              </a:rPr>
              <a:t>Madi</a:t>
            </a:r>
            <a:r>
              <a:rPr lang="en-US" sz="1400" dirty="0" smtClean="0">
                <a:latin typeface="Adobe Garamond Pro" pitchFamily="18" charset="0"/>
              </a:rPr>
              <a:t> Sundlof CSB Sustainability Program Coordinator</a:t>
            </a:r>
            <a:endParaRPr lang="en-US" sz="1400" dirty="0" smtClean="0">
              <a:latin typeface="Adobe Garamond Pro" pitchFamily="18" charset="0"/>
            </a:endParaRPr>
          </a:p>
          <a:p>
            <a:pPr marL="628650" lvl="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 smtClean="0">
                <a:latin typeface="Adobe Garamond Pro" pitchFamily="18" charset="0"/>
              </a:rPr>
              <a:t>Administered and report written by </a:t>
            </a:r>
            <a:r>
              <a:rPr lang="en-US" sz="1400" dirty="0" smtClean="0">
                <a:latin typeface="Adobe Garamond Pro" pitchFamily="18" charset="0"/>
              </a:rPr>
              <a:t>Alex Chocholousek</a:t>
            </a:r>
            <a:r>
              <a:rPr lang="en-US" sz="1400" dirty="0" smtClean="0">
                <a:latin typeface="Adobe Garamond Pro" pitchFamily="18" charset="0"/>
              </a:rPr>
              <a:t> </a:t>
            </a:r>
            <a:r>
              <a:rPr lang="en-US" sz="1400" dirty="0" smtClean="0">
                <a:latin typeface="Adobe Garamond Pro" pitchFamily="18" charset="0"/>
              </a:rPr>
              <a:t>CSB Sustainability </a:t>
            </a:r>
            <a:r>
              <a:rPr lang="en-US" sz="1400" dirty="0" smtClean="0">
                <a:latin typeface="Adobe Garamond Pro" pitchFamily="18" charset="0"/>
              </a:rPr>
              <a:t>Coordinator</a:t>
            </a:r>
            <a:endParaRPr lang="en-US" sz="1400" dirty="0" smtClean="0">
              <a:latin typeface="Adobe Garamond Pro" pitchFamily="18" charset="0"/>
            </a:endParaRPr>
          </a:p>
          <a:p>
            <a:pPr marL="342900" lvl="0" indent="3175">
              <a:spcBef>
                <a:spcPct val="20000"/>
              </a:spcBef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223838" marR="0" lvl="0" indent="31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 smtClean="0">
                <a:latin typeface="Adobe Garamond Pro" pitchFamily="18" charset="0"/>
              </a:rPr>
              <a:t>    </a:t>
            </a:r>
            <a:r>
              <a:rPr kumimoji="0" lang="en-US" sz="1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  <a:ea typeface="+mn-ea"/>
                <a:cs typeface="+mn-cs"/>
              </a:rPr>
              <a:t>Key Survey Findings </a:t>
            </a:r>
          </a:p>
          <a:p>
            <a:pPr marL="574675" lvl="0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dobe Garamond Pro" pitchFamily="18" charset="0"/>
              </a:rPr>
              <a:t>81.5% </a:t>
            </a:r>
            <a:r>
              <a:rPr lang="en-US" sz="1400" dirty="0" smtClean="0">
                <a:latin typeface="Adobe Garamond Pro" pitchFamily="18" charset="0"/>
              </a:rPr>
              <a:t>of respondents find it important that CSB/SJU become a leader in sustainability and the environment</a:t>
            </a:r>
          </a:p>
          <a:p>
            <a:pPr marL="574675" lvl="0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dobe Garamond Pro" pitchFamily="18" charset="0"/>
              </a:rPr>
              <a:t>85.9% </a:t>
            </a:r>
            <a:r>
              <a:rPr lang="en-US" sz="1400" dirty="0" smtClean="0">
                <a:latin typeface="Adobe Garamond Pro" pitchFamily="18" charset="0"/>
              </a:rPr>
              <a:t>of respondents said that CSB/SJU should consider renewable energy sources for its energy needs.</a:t>
            </a:r>
          </a:p>
          <a:p>
            <a:pPr marL="574675" lvl="0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dobe Garamond Pro" pitchFamily="18" charset="0"/>
              </a:rPr>
              <a:t>73.2% </a:t>
            </a:r>
            <a:r>
              <a:rPr lang="en-US" sz="1400" dirty="0" smtClean="0">
                <a:latin typeface="Adobe Garamond Pro" pitchFamily="18" charset="0"/>
              </a:rPr>
              <a:t>of student respondents said that practicing sustainability will improve their life</a:t>
            </a:r>
          </a:p>
          <a:p>
            <a:pPr marL="574675" lvl="0" indent="-1111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dobe Garamond Pro" pitchFamily="18" charset="0"/>
              </a:rPr>
              <a:t>98.0% </a:t>
            </a:r>
            <a:r>
              <a:rPr lang="en-US" sz="1400" dirty="0">
                <a:latin typeface="Adobe Garamond Pro" pitchFamily="18" charset="0"/>
              </a:rPr>
              <a:t>of </a:t>
            </a:r>
            <a:r>
              <a:rPr lang="en-US" sz="1400" dirty="0" smtClean="0">
                <a:latin typeface="Adobe Garamond Pro" pitchFamily="18" charset="0"/>
              </a:rPr>
              <a:t> </a:t>
            </a:r>
            <a:r>
              <a:rPr lang="en-US" sz="1400" dirty="0">
                <a:latin typeface="Adobe Garamond Pro" pitchFamily="18" charset="0"/>
              </a:rPr>
              <a:t>respondents use the Link as their </a:t>
            </a:r>
            <a:endParaRPr lang="en-US" sz="1400" dirty="0" smtClean="0">
              <a:latin typeface="Adobe Garamond Pro" pitchFamily="18" charset="0"/>
            </a:endParaRPr>
          </a:p>
          <a:p>
            <a:pPr marL="463550" lvl="0">
              <a:spcBef>
                <a:spcPct val="20000"/>
              </a:spcBef>
              <a:defRPr/>
            </a:pPr>
            <a:r>
              <a:rPr lang="en-US" sz="1400" dirty="0" smtClean="0">
                <a:latin typeface="Adobe Garamond Pro" pitchFamily="18" charset="0"/>
              </a:rPr>
              <a:t>primary </a:t>
            </a:r>
            <a:r>
              <a:rPr lang="en-US" sz="1400" dirty="0">
                <a:latin typeface="Adobe Garamond Pro" pitchFamily="18" charset="0"/>
              </a:rPr>
              <a:t>of mode of transport between campuses</a:t>
            </a:r>
            <a:r>
              <a:rPr lang="en-US" sz="1400" dirty="0" smtClean="0">
                <a:latin typeface="Adobe Garamond Pro" pitchFamily="18" charset="0"/>
              </a:rPr>
              <a:t>.</a:t>
            </a:r>
          </a:p>
          <a:p>
            <a:pPr marL="574675" marR="0" lvl="0" indent="-1111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latin typeface="Adobe Garamond Pro" pitchFamily="18" charset="0"/>
              </a:rPr>
              <a:t>57.3</a:t>
            </a:r>
            <a:r>
              <a:rPr lang="en-US" sz="1400" noProof="0" dirty="0" smtClean="0">
                <a:latin typeface="Adobe Garamond Pro" pitchFamily="18" charset="0"/>
              </a:rPr>
              <a:t>% </a:t>
            </a:r>
            <a:r>
              <a:rPr lang="en-US" sz="1400" noProof="0" dirty="0" smtClean="0">
                <a:latin typeface="Adobe Garamond Pro" pitchFamily="18" charset="0"/>
              </a:rPr>
              <a:t>of respondents </a:t>
            </a:r>
            <a:r>
              <a:rPr lang="en-US" sz="1400" dirty="0" smtClean="0">
                <a:latin typeface="Adobe Garamond Pro" pitchFamily="18" charset="0"/>
              </a:rPr>
              <a:t>learned</a:t>
            </a:r>
            <a:r>
              <a:rPr lang="en-US" sz="1400" noProof="0" dirty="0" smtClean="0">
                <a:latin typeface="Adobe Garamond Pro" pitchFamily="18" charset="0"/>
              </a:rPr>
              <a:t> </a:t>
            </a:r>
            <a:r>
              <a:rPr lang="en-US" sz="1400" noProof="0" dirty="0" smtClean="0">
                <a:latin typeface="Adobe Garamond Pro" pitchFamily="18" charset="0"/>
              </a:rPr>
              <a:t/>
            </a:r>
            <a:br>
              <a:rPr lang="en-US" sz="1400" noProof="0" dirty="0" smtClean="0">
                <a:latin typeface="Adobe Garamond Pro" pitchFamily="18" charset="0"/>
              </a:rPr>
            </a:br>
            <a:r>
              <a:rPr lang="en-US" sz="1400" noProof="0" dirty="0" smtClean="0">
                <a:latin typeface="Adobe Garamond Pro" pitchFamily="18" charset="0"/>
              </a:rPr>
              <a:t>more about sustainability </a:t>
            </a:r>
          </a:p>
          <a:p>
            <a:pPr marL="463550"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 smtClean="0">
                <a:latin typeface="Adobe Garamond Pro" pitchFamily="18" charset="0"/>
              </a:rPr>
              <a:t>while at CSB/SJU.</a:t>
            </a:r>
          </a:p>
          <a:p>
            <a:pPr marL="574675" marR="0" lvl="0" indent="-1111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  <a:p>
            <a:pPr marL="574675" marR="0" lvl="0" indent="-1111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40268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Helvetica" pitchFamily="34" charset="0"/>
                <a:cs typeface="Helvetica" pitchFamily="34" charset="0"/>
              </a:rPr>
              <a:t>Sustainability Survey Introduction</a:t>
            </a:r>
            <a:endParaRPr lang="en-US" sz="2400" b="1" dirty="0">
              <a:solidFill>
                <a:srgbClr val="C00000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72771" y="3657600"/>
            <a:ext cx="533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97" y="40277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Less Often First Years:</a:t>
            </a:r>
          </a:p>
          <a:p>
            <a:r>
              <a:rPr lang="en-US" sz="2400" dirty="0" smtClean="0">
                <a:latin typeface="Cambria" pitchFamily="18" charset="0"/>
              </a:rPr>
              <a:t>(4) Bring a reusable Bag</a:t>
            </a:r>
          </a:p>
          <a:p>
            <a:r>
              <a:rPr lang="en-US" sz="2400" dirty="0" smtClean="0">
                <a:latin typeface="Cambria" pitchFamily="18" charset="0"/>
              </a:rPr>
              <a:t>(5) Buy local/second-hand goods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170212" y="6096000"/>
            <a:ext cx="249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Cambria" pitchFamily="18" charset="0"/>
              </a:rPr>
              <a:t>Q: How </a:t>
            </a:r>
            <a:r>
              <a:rPr lang="en-US" sz="1400" i="1" dirty="0">
                <a:latin typeface="Cambria" pitchFamily="18" charset="0"/>
              </a:rPr>
              <a:t>often do you do the following things?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64632"/>
              </p:ext>
            </p:extLst>
          </p:nvPr>
        </p:nvGraphicFramePr>
        <p:xfrm>
          <a:off x="-457200" y="2051705"/>
          <a:ext cx="5505450" cy="359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33600" y="372391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</a:rPr>
              <a:t>25%</a:t>
            </a:r>
          </a:p>
          <a:p>
            <a:pPr algn="ctr"/>
            <a:r>
              <a:rPr lang="en-US" sz="1000" dirty="0" smtClean="0">
                <a:latin typeface="Cambria" panose="02040503050406030204" pitchFamily="18" charset="0"/>
              </a:rPr>
              <a:t>Always/Usually</a:t>
            </a:r>
            <a:endParaRPr lang="en-US" sz="1000" dirty="0">
              <a:latin typeface="Cambria" panose="020405030504060302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796699"/>
              </p:ext>
            </p:extLst>
          </p:nvPr>
        </p:nvGraphicFramePr>
        <p:xfrm>
          <a:off x="3810000" y="2133599"/>
          <a:ext cx="4800600" cy="336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32400" y="3657599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</a:rPr>
              <a:t>28%</a:t>
            </a:r>
            <a:endParaRPr lang="en-US" sz="1600" dirty="0">
              <a:latin typeface="Cambria" panose="02040503050406030204" pitchFamily="18" charset="0"/>
            </a:endParaRPr>
          </a:p>
          <a:p>
            <a:pPr algn="ctr"/>
            <a:r>
              <a:rPr lang="en-US" sz="1000" dirty="0">
                <a:latin typeface="Cambria" panose="02040503050406030204" pitchFamily="18" charset="0"/>
              </a:rPr>
              <a:t>Always/Usually</a:t>
            </a:r>
          </a:p>
        </p:txBody>
      </p:sp>
      <p:pic>
        <p:nvPicPr>
          <p:cNvPr id="11" name="Picture 3" descr="CSBcurve_transparent template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6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587" y="61722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 smtClean="0"/>
              <a:t>Q: </a:t>
            </a:r>
            <a:r>
              <a:rPr lang="en-US" sz="1400" i="1" dirty="0"/>
              <a:t>How much of a problem will global climate change be...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1168" y="1586686"/>
            <a:ext cx="2667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96.2</a:t>
            </a:r>
            <a:r>
              <a:rPr lang="en-US" b="1" dirty="0" smtClean="0">
                <a:latin typeface="Cambria" pitchFamily="18" charset="0"/>
              </a:rPr>
              <a:t>% </a:t>
            </a:r>
            <a:r>
              <a:rPr lang="en-US" dirty="0" smtClean="0">
                <a:latin typeface="Cambria" pitchFamily="18" charset="0"/>
              </a:rPr>
              <a:t>of the first years who answered the survey said</a:t>
            </a:r>
            <a:r>
              <a:rPr lang="en-US" b="1" dirty="0" smtClean="0">
                <a:latin typeface="Cambria" pitchFamily="18" charset="0"/>
              </a:rPr>
              <a:t> that when energy is conserved, fewer greenhouse gas emissions are released into the atmosphere.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981200" y="3086100"/>
            <a:ext cx="5181600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5907358" y="4027281"/>
            <a:ext cx="3044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/>
              <a:t>Q: </a:t>
            </a:r>
            <a:r>
              <a:rPr lang="en-US" sz="1000" i="1" dirty="0"/>
              <a:t>When I conserve energy, I contribute fewer greenhouse gases to the atmosphere.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51281"/>
            <a:ext cx="7840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66% of first year student respondents </a:t>
            </a:r>
            <a:r>
              <a:rPr lang="en-US" sz="2400" dirty="0" smtClean="0"/>
              <a:t>said that global climate change will be a problem for future generations</a:t>
            </a:r>
            <a:endParaRPr lang="en-US" sz="2400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774027"/>
              </p:ext>
            </p:extLst>
          </p:nvPr>
        </p:nvGraphicFramePr>
        <p:xfrm>
          <a:off x="228600" y="1429273"/>
          <a:ext cx="5275613" cy="426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9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7505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First years think CSB/SJU should become more sustainable by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mbria" pitchFamily="18" charset="0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mbria" pitchFamily="18" charset="0"/>
              </a:rPr>
              <a:t>investing </a:t>
            </a:r>
            <a:r>
              <a:rPr lang="en-US" dirty="0">
                <a:latin typeface="Cambria" pitchFamily="18" charset="0"/>
              </a:rPr>
              <a:t>in alternative energy</a:t>
            </a:r>
          </a:p>
          <a:p>
            <a:pPr marL="457200" indent="-457200">
              <a:buAutoNum type="arabicParenBoth"/>
            </a:pPr>
            <a:r>
              <a:rPr lang="en-US" dirty="0">
                <a:latin typeface="Cambria" pitchFamily="18" charset="0"/>
              </a:rPr>
              <a:t>investing in efficiency</a:t>
            </a:r>
          </a:p>
          <a:p>
            <a:pPr marL="457200" indent="-457200">
              <a:buAutoNum type="arabicParenBoth"/>
            </a:pPr>
            <a:r>
              <a:rPr lang="en-US" dirty="0" smtClean="0">
                <a:latin typeface="Cambria" pitchFamily="18" charset="0"/>
              </a:rPr>
              <a:t>Decreasing our waste stream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351632"/>
              </p:ext>
            </p:extLst>
          </p:nvPr>
        </p:nvGraphicFramePr>
        <p:xfrm>
          <a:off x="228600" y="1836539"/>
          <a:ext cx="68961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5400" y="6550223"/>
            <a:ext cx="5707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Q: CSB/SJU </a:t>
            </a:r>
            <a:r>
              <a:rPr lang="en-US" sz="1400" i="1" dirty="0"/>
              <a:t>should become more sustainable by: (Check all that apply)</a:t>
            </a:r>
          </a:p>
        </p:txBody>
      </p:sp>
      <p:pic>
        <p:nvPicPr>
          <p:cNvPr id="8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28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66914" y="930533"/>
            <a:ext cx="3185886" cy="276595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smtClean="0">
                <a:latin typeface="Adobe Garamond Pro" pitchFamily="18" charset="0"/>
              </a:rPr>
              <a:t>Number of First Year Females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</a:rPr>
              <a:t> </a:t>
            </a:r>
            <a:endParaRPr lang="en-US" b="1" dirty="0">
              <a:latin typeface="Adobe Garamond Pro" pitchFamily="18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noProof="0" dirty="0" smtClean="0">
                <a:latin typeface="Adobe Garamond Pro" pitchFamily="18" charset="0"/>
              </a:rPr>
              <a:t>Number of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</a:rPr>
              <a:t> </a:t>
            </a:r>
            <a:r>
              <a:rPr lang="en-US" b="1" dirty="0" smtClean="0">
                <a:latin typeface="Adobe Garamond Pro" pitchFamily="18" charset="0"/>
              </a:rPr>
              <a:t>First Year Males</a:t>
            </a:r>
            <a:endParaRPr lang="en-US" b="1" noProof="0" dirty="0">
              <a:latin typeface="Adobe Garamond Pro" pitchFamily="18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smtClean="0">
                <a:latin typeface="Adobe Garamond Pro" pitchFamily="18" charset="0"/>
              </a:rPr>
              <a:t>Total Number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</a:rPr>
              <a:t> of Responses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aramond Pro" pitchFamily="18" charset="0"/>
              </a:rPr>
              <a:t>Survey Period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dirty="0" smtClean="0">
                <a:latin typeface="Adobe Garamond Pro" pitchFamily="18" charset="0"/>
              </a:rPr>
              <a:t>	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aramond Pro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91869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Who Completed the Survey?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930533"/>
            <a:ext cx="2648857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Adobe Garamond Pro" pitchFamily="18" charset="0"/>
              </a:rPr>
              <a:t>129</a:t>
            </a:r>
            <a:endParaRPr lang="en-US" dirty="0" smtClean="0">
              <a:latin typeface="Adobe Garamond Pro" pitchFamily="18" charset="0"/>
            </a:endParaRP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Adobe Garamond Pro" pitchFamily="18" charset="0"/>
              </a:rPr>
              <a:t>78</a:t>
            </a:r>
            <a:endParaRPr lang="en-US" dirty="0" smtClean="0">
              <a:latin typeface="Adobe Garamond Pro" pitchFamily="18" charset="0"/>
            </a:endParaRP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Adobe Garamond Pro" pitchFamily="18" charset="0"/>
              </a:rPr>
              <a:t>207</a:t>
            </a:r>
            <a:r>
              <a:rPr lang="en-US" dirty="0" smtClean="0">
                <a:latin typeface="Adobe Garamond Pro" pitchFamily="18" charset="0"/>
              </a:rPr>
              <a:t> (</a:t>
            </a:r>
            <a:r>
              <a:rPr lang="en-US" dirty="0" smtClean="0">
                <a:latin typeface="Adobe Garamond Pro" pitchFamily="18" charset="0"/>
              </a:rPr>
              <a:t>21.02</a:t>
            </a:r>
            <a:r>
              <a:rPr lang="en-US" dirty="0" smtClean="0">
                <a:latin typeface="Adobe Garamond Pro" pitchFamily="18" charset="0"/>
              </a:rPr>
              <a:t>% </a:t>
            </a:r>
            <a:r>
              <a:rPr lang="en-US" dirty="0" smtClean="0">
                <a:latin typeface="Adobe Garamond Pro" pitchFamily="18" charset="0"/>
              </a:rPr>
              <a:t>of class)  </a:t>
            </a:r>
          </a:p>
          <a:p>
            <a:pPr marL="171450" indent="-17145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Adobe Garamond Pro" pitchFamily="18" charset="0"/>
              </a:rPr>
              <a:t>October 8</a:t>
            </a:r>
            <a:r>
              <a:rPr lang="en-US" baseline="30000" dirty="0" smtClean="0">
                <a:latin typeface="Adobe Garamond Pro" pitchFamily="18" charset="0"/>
              </a:rPr>
              <a:t>th</a:t>
            </a:r>
            <a:r>
              <a:rPr lang="en-US" dirty="0" smtClean="0">
                <a:latin typeface="Adobe Garamond Pro" pitchFamily="18" charset="0"/>
              </a:rPr>
              <a:t> – October 31</a:t>
            </a:r>
            <a:r>
              <a:rPr lang="en-US" baseline="30000" dirty="0" smtClean="0">
                <a:latin typeface="Adobe Garamond Pro" pitchFamily="18" charset="0"/>
              </a:rPr>
              <a:t>st</a:t>
            </a:r>
            <a:r>
              <a:rPr lang="en-US" dirty="0" smtClean="0">
                <a:latin typeface="Adobe Garamond Pro" pitchFamily="18" charset="0"/>
              </a:rPr>
              <a:t> </a:t>
            </a:r>
            <a:endParaRPr lang="en-US" dirty="0">
              <a:latin typeface="Adobe Garamond Pro" pitchFamily="18" charset="0"/>
            </a:endParaRPr>
          </a:p>
          <a:p>
            <a:pPr marL="171450" indent="-171450">
              <a:spcBef>
                <a:spcPct val="20000"/>
              </a:spcBef>
              <a:defRPr/>
            </a:pPr>
            <a:endParaRPr lang="en-US" dirty="0">
              <a:latin typeface="Adobe Garamond Pro" pitchFamily="18" charset="0"/>
            </a:endParaRPr>
          </a:p>
          <a:p>
            <a:pPr marL="171450" lvl="0" indent="-171450">
              <a:spcBef>
                <a:spcPct val="20000"/>
              </a:spcBef>
              <a:defRPr/>
            </a:pPr>
            <a:endParaRPr lang="en-US" dirty="0">
              <a:latin typeface="Adobe Garamond Pro" pitchFamily="18" charset="0"/>
            </a:endParaRPr>
          </a:p>
          <a:p>
            <a:pPr marL="171450" indent="-171450">
              <a:spcBef>
                <a:spcPct val="20000"/>
              </a:spcBef>
              <a:defRPr/>
            </a:pPr>
            <a:endParaRPr lang="en-US" b="1" dirty="0">
              <a:latin typeface="Adobe Garamond Pro" pitchFamily="18" charset="0"/>
            </a:endParaRPr>
          </a:p>
          <a:p>
            <a:pPr marL="171450" lvl="0" indent="-171450">
              <a:spcBef>
                <a:spcPct val="20000"/>
              </a:spcBef>
              <a:defRPr/>
            </a:pPr>
            <a:endParaRPr lang="en-US" dirty="0" smtClean="0">
              <a:latin typeface="Adobe Garamond Pro" pitchFamily="18" charset="0"/>
            </a:endParaRPr>
          </a:p>
          <a:p>
            <a:pPr marL="171450" lvl="0" indent="-171450">
              <a:spcBef>
                <a:spcPct val="20000"/>
              </a:spcBef>
              <a:defRPr/>
            </a:pPr>
            <a:endParaRPr lang="en-US" dirty="0">
              <a:latin typeface="Adobe Garamond Pro" pitchFamily="18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199881"/>
              </p:ext>
            </p:extLst>
          </p:nvPr>
        </p:nvGraphicFramePr>
        <p:xfrm>
          <a:off x="341086" y="3352800"/>
          <a:ext cx="3984171" cy="3177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720295"/>
              </p:ext>
            </p:extLst>
          </p:nvPr>
        </p:nvGraphicFramePr>
        <p:xfrm>
          <a:off x="3530600" y="3555327"/>
          <a:ext cx="4368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651516"/>
              </p:ext>
            </p:extLst>
          </p:nvPr>
        </p:nvGraphicFramePr>
        <p:xfrm>
          <a:off x="5370286" y="-151417"/>
          <a:ext cx="3566886" cy="2873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97114" y="3191798"/>
            <a:ext cx="5834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SBcurve_transparent template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76200"/>
            <a:ext cx="493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Q: How Important is it to understand my overall effect of my choices on…</a:t>
            </a:r>
            <a:endParaRPr lang="en-US" i="1" dirty="0"/>
          </a:p>
        </p:txBody>
      </p:sp>
      <p:pic>
        <p:nvPicPr>
          <p:cNvPr id="5" name="Picture 3" descr="CSBcurve_transparent templat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985331"/>
              </p:ext>
            </p:extLst>
          </p:nvPr>
        </p:nvGraphicFramePr>
        <p:xfrm>
          <a:off x="533400" y="1447800"/>
          <a:ext cx="6781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97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9662" y="1981199"/>
            <a:ext cx="3114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Q: </a:t>
            </a:r>
            <a:r>
              <a:rPr lang="en-US" i="1" dirty="0"/>
              <a:t>Sustainability means being economically viable and socially just as well as environmentally sound.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52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97.1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Respondents </a:t>
            </a:r>
            <a:r>
              <a:rPr lang="en-US" dirty="0"/>
              <a:t>b</a:t>
            </a:r>
            <a:r>
              <a:rPr lang="en-US" dirty="0" smtClean="0"/>
              <a:t>elieve that Sustainability Means More Than Merely Being Environmentally Sound.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161844"/>
              </p:ext>
            </p:extLst>
          </p:nvPr>
        </p:nvGraphicFramePr>
        <p:xfrm>
          <a:off x="2857500" y="3657600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89086"/>
              </p:ext>
            </p:extLst>
          </p:nvPr>
        </p:nvGraphicFramePr>
        <p:xfrm>
          <a:off x="3629" y="3810000"/>
          <a:ext cx="4070350" cy="290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746495"/>
              </p:ext>
            </p:extLst>
          </p:nvPr>
        </p:nvGraphicFramePr>
        <p:xfrm>
          <a:off x="329293" y="287287"/>
          <a:ext cx="3886200" cy="324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3" descr="CSBcurve_transparent template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76200"/>
            <a:ext cx="493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Q: </a:t>
            </a:r>
            <a:r>
              <a:rPr lang="en-US" i="1" dirty="0">
                <a:solidFill>
                  <a:srgbClr val="FF0000"/>
                </a:solidFill>
              </a:rPr>
              <a:t>I </a:t>
            </a:r>
            <a:r>
              <a:rPr lang="en-US" i="1" dirty="0" smtClean="0">
                <a:solidFill>
                  <a:srgbClr val="FF0000"/>
                </a:solidFill>
              </a:rPr>
              <a:t>learned more about sustainability during my time at CSB/SJU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5" name="Picture 3" descr="CSBcurve_transparent template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019628"/>
              </p:ext>
            </p:extLst>
          </p:nvPr>
        </p:nvGraphicFramePr>
        <p:xfrm>
          <a:off x="-76200" y="722531"/>
          <a:ext cx="7300912" cy="590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7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76200"/>
            <a:ext cx="493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Q: How important is it to you that CSB/SJU be a leader in Sustainability and the Environment?</a:t>
            </a:r>
            <a:endParaRPr lang="en-US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443245"/>
              </p:ext>
            </p:extLst>
          </p:nvPr>
        </p:nvGraphicFramePr>
        <p:xfrm>
          <a:off x="-304800" y="889636"/>
          <a:ext cx="7239000" cy="543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965995"/>
              </p:ext>
            </p:extLst>
          </p:nvPr>
        </p:nvGraphicFramePr>
        <p:xfrm>
          <a:off x="0" y="1143000"/>
          <a:ext cx="7262813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96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831" y="68579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Respondents Find it Important that CSB/SJU Consider Using Renewable Energy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455419"/>
              </p:ext>
            </p:extLst>
          </p:nvPr>
        </p:nvGraphicFramePr>
        <p:xfrm>
          <a:off x="-304800" y="1590675"/>
          <a:ext cx="8382000" cy="359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156511"/>
              </p:ext>
            </p:extLst>
          </p:nvPr>
        </p:nvGraphicFramePr>
        <p:xfrm>
          <a:off x="2438400" y="1476374"/>
          <a:ext cx="3429000" cy="367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650395"/>
              </p:ext>
            </p:extLst>
          </p:nvPr>
        </p:nvGraphicFramePr>
        <p:xfrm>
          <a:off x="5438775" y="1285005"/>
          <a:ext cx="3352800" cy="3590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775" y="571500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Q</a:t>
            </a:r>
            <a:r>
              <a:rPr lang="en-US" sz="1600" i="1" dirty="0" smtClean="0"/>
              <a:t>: How </a:t>
            </a:r>
            <a:r>
              <a:rPr lang="en-US" sz="1600" i="1" dirty="0"/>
              <a:t>important is it to you that CSB/SJU consider renewable energy </a:t>
            </a:r>
            <a:r>
              <a:rPr lang="en-US" sz="1600" i="1" dirty="0" smtClean="0"/>
              <a:t> </a:t>
            </a:r>
          </a:p>
          <a:p>
            <a:pPr algn="ctr"/>
            <a:r>
              <a:rPr lang="en-US" sz="1600" i="1" dirty="0" smtClean="0"/>
              <a:t>sources </a:t>
            </a:r>
            <a:r>
              <a:rPr lang="en-US" sz="1600" i="1" dirty="0"/>
              <a:t>for its energy needs? </a:t>
            </a:r>
          </a:p>
          <a:p>
            <a:pPr algn="ctr"/>
            <a:r>
              <a:rPr lang="en-US" dirty="0"/>
              <a:t>  </a:t>
            </a:r>
          </a:p>
        </p:txBody>
      </p:sp>
      <p:pic>
        <p:nvPicPr>
          <p:cNvPr id="10" name="Picture 3" descr="CSBcurve_transparent template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58948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66</a:t>
            </a:r>
            <a:r>
              <a:rPr lang="en-US" dirty="0" smtClean="0">
                <a:latin typeface="Cambria" pitchFamily="18" charset="0"/>
              </a:rPr>
              <a:t>% </a:t>
            </a:r>
            <a:r>
              <a:rPr lang="en-US" dirty="0">
                <a:latin typeface="Cambria" pitchFamily="18" charset="0"/>
              </a:rPr>
              <a:t>of first years believe practicing sustainability will </a:t>
            </a:r>
          </a:p>
          <a:p>
            <a:r>
              <a:rPr lang="en-US" u="sng" dirty="0">
                <a:latin typeface="Cambria" pitchFamily="18" charset="0"/>
              </a:rPr>
              <a:t>improve their life</a:t>
            </a:r>
            <a:r>
              <a:rPr lang="en-US" dirty="0">
                <a:latin typeface="Cambria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3246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Practicing </a:t>
            </a:r>
            <a:r>
              <a:rPr lang="en-US" sz="1600" i="1" dirty="0"/>
              <a:t>sustainability will...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751497"/>
              </p:ext>
            </p:extLst>
          </p:nvPr>
        </p:nvGraphicFramePr>
        <p:xfrm>
          <a:off x="533400" y="1082278"/>
          <a:ext cx="6896100" cy="463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CSBcurve_transparent template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2133600"/>
            <a:ext cx="2901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251612"/>
              </p:ext>
            </p:extLst>
          </p:nvPr>
        </p:nvGraphicFramePr>
        <p:xfrm>
          <a:off x="152400" y="609600"/>
          <a:ext cx="7615918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48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BSJU_presentation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CSBSJU_presentation (2)</Template>
  <TotalTime>1066</TotalTime>
  <Words>1217</Words>
  <Application>Microsoft Office PowerPoint</Application>
  <PresentationFormat>On-screen Show (4:3)</PresentationFormat>
  <Paragraphs>211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Adobe Garamond Pro</vt:lpstr>
      <vt:lpstr>Arial</vt:lpstr>
      <vt:lpstr>Calibri</vt:lpstr>
      <vt:lpstr>Cambria</vt:lpstr>
      <vt:lpstr>Helvetica</vt:lpstr>
      <vt:lpstr>HelveticaNeueLT Std Cn</vt:lpstr>
      <vt:lpstr>HelveticaNeueLT Std Med Cn</vt:lpstr>
      <vt:lpstr>CSBSJU_presentation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CSB/SJU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 Grobe</dc:creator>
  <cp:lastModifiedBy>CSB Sustainability Office</cp:lastModifiedBy>
  <cp:revision>193</cp:revision>
  <dcterms:created xsi:type="dcterms:W3CDTF">2010-10-25T15:09:26Z</dcterms:created>
  <dcterms:modified xsi:type="dcterms:W3CDTF">2014-12-08T19:23:23Z</dcterms:modified>
</cp:coreProperties>
</file>