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style5.xml" ContentType="application/vnd.ms-office.chartstyle+xml"/>
  <Override PartName="/ppt/charts/colors5.xml" ContentType="application/vnd.ms-office.chartcolorstyle+xml"/>
  <Override PartName="/ppt/charts/chart19.xml" ContentType="application/vnd.openxmlformats-officedocument.drawingml.chart+xml"/>
  <Override PartName="/ppt/charts/style6.xml" ContentType="application/vnd.ms-office.chartstyle+xml"/>
  <Override PartName="/ppt/charts/colors6.xml" ContentType="application/vnd.ms-office.chartcolorstyle+xml"/>
  <Override PartName="/ppt/charts/chart20.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21.xml" ContentType="application/vnd.openxmlformats-officedocument.drawingml.chart+xml"/>
  <Override PartName="/ppt/charts/style8.xml" ContentType="application/vnd.ms-office.chartstyle+xml"/>
  <Override PartName="/ppt/charts/colors8.xml" ContentType="application/vnd.ms-office.chartcolorstyle+xml"/>
  <Override PartName="/ppt/charts/chart22.xml" ContentType="application/vnd.openxmlformats-officedocument.drawingml.chart+xml"/>
  <Override PartName="/ppt/charts/style9.xml" ContentType="application/vnd.ms-office.chartstyle+xml"/>
  <Override PartName="/ppt/charts/colors9.xml" ContentType="application/vnd.ms-office.chartcolorstyle+xml"/>
  <Override PartName="/ppt/charts/chart23.xml" ContentType="application/vnd.openxmlformats-officedocument.drawingml.chart+xml"/>
  <Override PartName="/ppt/drawings/drawing4.xml" ContentType="application/vnd.openxmlformats-officedocument.drawingml.chartshapes+xml"/>
  <Override PartName="/ppt/charts/chart24.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25.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26.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notesSlides/notesSlide8.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charts/chart29.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charts/chart30.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31.xml" ContentType="application/vnd.openxmlformats-officedocument.drawingml.chart+xml"/>
  <Override PartName="/ppt/notesSlides/notesSlide10.xml" ContentType="application/vnd.openxmlformats-officedocument.presentationml.notesSlide+xml"/>
  <Override PartName="/ppt/charts/chart32.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33.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34.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35.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9.xml" ContentType="application/vnd.openxmlformats-officedocument.drawingml.chartshapes+xml"/>
  <Override PartName="/ppt/charts/chart36.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0.xml" ContentType="application/vnd.openxmlformats-officedocument.drawingml.chartshapes+xml"/>
  <Override PartName="/ppt/charts/chart37.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38.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39.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43.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SB Sustainability Office" initials="CSO" lastIdx="6" clrIdx="0">
    <p:extLst>
      <p:ext uri="{19B8F6BF-5375-455C-9EA6-DF929625EA0E}">
        <p15:presenceInfo xmlns:p15="http://schemas.microsoft.com/office/powerpoint/2012/main" userId="S-1-5-21-1935655697-527237240-725345543-640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10" autoAdjust="0"/>
    <p:restoredTop sz="94660"/>
  </p:normalViewPr>
  <p:slideViewPr>
    <p:cSldViewPr snapToGrid="0">
      <p:cViewPr varScale="1">
        <p:scale>
          <a:sx n="68" d="100"/>
          <a:sy n="68" d="100"/>
        </p:scale>
        <p:origin x="58"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7.xml.rels><?xml version="1.0" encoding="UTF-8" standalone="yes"?>
<Relationships xmlns="http://schemas.openxmlformats.org/package/2006/relationships"><Relationship Id="rId1" Type="http://schemas.openxmlformats.org/officeDocument/2006/relationships/oleObject" Target="Chart%204%20in%20Microsoft%20PowerPoint" TargetMode="Externa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5.xml"/><Relationship Id="rId1" Type="http://schemas.microsoft.com/office/2011/relationships/chartStyle" Target="style5.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21.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8.xml"/><Relationship Id="rId1" Type="http://schemas.microsoft.com/office/2011/relationships/chartStyle" Target="style8.xml"/></Relationships>
</file>

<file path=ppt/charts/_rels/chart22.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9.xml"/><Relationship Id="rId1" Type="http://schemas.microsoft.com/office/2011/relationships/chartStyle" Target="style9.xm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5.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6.xlsx"/></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0.xml"/><Relationship Id="rId1" Type="http://schemas.microsoft.com/office/2011/relationships/chartStyle" Target="style10.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27.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28.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29.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3.xml"/><Relationship Id="rId1" Type="http://schemas.microsoft.com/office/2011/relationships/chartStyle" Target="style13.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4.xml"/><Relationship Id="rId1" Type="http://schemas.microsoft.com/office/2011/relationships/chartStyle" Target="style14.xml"/></Relationships>
</file>

<file path=ppt/charts/_rels/chart31.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32.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15.xml"/><Relationship Id="rId1" Type="http://schemas.microsoft.com/office/2011/relationships/chartStyle" Target="style15.xml"/></Relationships>
</file>

<file path=ppt/charts/_rels/chart33.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6.xml"/><Relationship Id="rId1" Type="http://schemas.microsoft.com/office/2011/relationships/chartStyle" Target="style16.xml"/></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embeddings/oleObject5.bin"/></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9.xml"/></Relationships>
</file>

<file path=ppt/charts/_rels/chart36.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0.xml"/></Relationships>
</file>

<file path=ppt/charts/_rels/chart37.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19.xml"/><Relationship Id="rId1" Type="http://schemas.microsoft.com/office/2011/relationships/chartStyle" Target="style19.xml"/></Relationships>
</file>

<file path=ppt/charts/_rels/chart38.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20.xml"/><Relationship Id="rId1" Type="http://schemas.microsoft.com/office/2011/relationships/chartStyle" Target="style20.xml"/></Relationships>
</file>

<file path=ppt/charts/_rels/chart39.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21.xml"/><Relationship Id="rId1" Type="http://schemas.microsoft.com/office/2011/relationships/chartStyle" Target="style21.xml"/></Relationships>
</file>

<file path=ppt/charts/_rels/chart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_rels/chart40.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41.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42.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22.xml"/><Relationship Id="rId1" Type="http://schemas.microsoft.com/office/2011/relationships/chartStyle" Target="style22.xml"/></Relationships>
</file>

<file path=ppt/charts/_rels/chart43.xml.rels><?xml version="1.0" encoding="UTF-8" standalone="yes"?>
<Relationships xmlns="http://schemas.openxmlformats.org/package/2006/relationships"><Relationship Id="rId3" Type="http://schemas.openxmlformats.org/officeDocument/2006/relationships/oleObject" Target="file:///\\AD\DeptShares$\Sustainability\CSBSustainOffice\Surveys\Survery%20data%202014!.xlsx" TargetMode="External"/><Relationship Id="rId2" Type="http://schemas.microsoft.com/office/2011/relationships/chartColorStyle" Target="colors23.xml"/><Relationship Id="rId1" Type="http://schemas.microsoft.com/office/2011/relationships/chartStyle" Target="style2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CSB/SJU Student Freshmen </a:t>
            </a:r>
            <a:r>
              <a:rPr lang="en-US" dirty="0" smtClean="0"/>
              <a:t>Response</a:t>
            </a:r>
            <a:r>
              <a:rPr lang="en-US" baseline="0" dirty="0" smtClean="0"/>
              <a:t> </a:t>
            </a:r>
            <a:r>
              <a:rPr lang="en-US" dirty="0" smtClean="0"/>
              <a:t>Population</a:t>
            </a:r>
            <a:endParaRPr lang="en-US" dirty="0"/>
          </a:p>
        </c:rich>
      </c:tx>
      <c:layout/>
      <c:overlay val="0"/>
    </c:title>
    <c:autoTitleDeleted val="0"/>
    <c:plotArea>
      <c:layout/>
      <c:pieChart>
        <c:varyColors val="1"/>
        <c:ser>
          <c:idx val="0"/>
          <c:order val="0"/>
          <c:tx>
            <c:strRef>
              <c:f>Sheet1!$B$64</c:f>
              <c:strCache>
                <c:ptCount val="1"/>
                <c:pt idx="0">
                  <c:v>CSB/SJU Student Freshmen Population</c:v>
                </c:pt>
              </c:strCache>
            </c:strRef>
          </c:tx>
          <c:dLbls>
            <c:spPr>
              <a:noFill/>
              <a:ln>
                <a:noFill/>
              </a:ln>
              <a:effectLst/>
            </c:spPr>
            <c:txPr>
              <a:bodyPr/>
              <a:lstStyle/>
              <a:p>
                <a:pPr>
                  <a:defRPr sz="16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Sheet1!$A$65:$A$66</c:f>
              <c:strCache>
                <c:ptCount val="2"/>
                <c:pt idx="0">
                  <c:v>Female</c:v>
                </c:pt>
                <c:pt idx="1">
                  <c:v>Male</c:v>
                </c:pt>
              </c:strCache>
            </c:strRef>
          </c:cat>
          <c:val>
            <c:numRef>
              <c:f>Sheet1!$B$65:$B$66</c:f>
              <c:numCache>
                <c:formatCode>General</c:formatCode>
                <c:ptCount val="2"/>
                <c:pt idx="0">
                  <c:v>62.3</c:v>
                </c:pt>
                <c:pt idx="1">
                  <c:v>37.700000000000003</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dPt>
            <c:idx val="0"/>
            <c:bubble3D val="0"/>
            <c:spPr>
              <a:solidFill>
                <a:schemeClr val="accent2">
                  <a:shade val="53000"/>
                </a:schemeClr>
              </a:solidFill>
              <a:ln w="19050">
                <a:solidFill>
                  <a:schemeClr val="lt1"/>
                </a:solidFill>
              </a:ln>
              <a:effectLst/>
            </c:spPr>
          </c:dPt>
          <c:dPt>
            <c:idx val="1"/>
            <c:bubble3D val="0"/>
            <c:spPr>
              <a:solidFill>
                <a:schemeClr val="accent2">
                  <a:shade val="76000"/>
                </a:schemeClr>
              </a:solidFill>
              <a:ln w="19050">
                <a:solidFill>
                  <a:schemeClr val="lt1"/>
                </a:solidFill>
              </a:ln>
              <a:effectLst/>
            </c:spPr>
          </c:dPt>
          <c:dPt>
            <c:idx val="2"/>
            <c:bubble3D val="0"/>
            <c:spPr>
              <a:solidFill>
                <a:schemeClr val="accent2"/>
              </a:solidFill>
              <a:ln w="19050">
                <a:solidFill>
                  <a:schemeClr val="lt1"/>
                </a:solidFill>
              </a:ln>
              <a:effectLst/>
            </c:spPr>
          </c:dPt>
          <c:dPt>
            <c:idx val="3"/>
            <c:bubble3D val="0"/>
            <c:spPr>
              <a:solidFill>
                <a:schemeClr val="accent2">
                  <a:tint val="77000"/>
                </a:schemeClr>
              </a:solidFill>
              <a:ln w="19050">
                <a:solidFill>
                  <a:schemeClr val="lt1"/>
                </a:solidFill>
              </a:ln>
              <a:effectLst/>
            </c:spPr>
          </c:dPt>
          <c:dPt>
            <c:idx val="4"/>
            <c:bubble3D val="0"/>
            <c:spPr>
              <a:solidFill>
                <a:schemeClr val="accent2">
                  <a:tint val="54000"/>
                </a:schemeClr>
              </a:solidFill>
              <a:ln w="19050">
                <a:solidFill>
                  <a:schemeClr val="lt1"/>
                </a:solidFill>
              </a:ln>
              <a:effectLst/>
            </c:spPr>
          </c:dPt>
          <c:dLbls>
            <c:dLbl>
              <c:idx val="0"/>
              <c:layout>
                <c:manualLayout>
                  <c:x val="-3.7744748316086412E-3"/>
                  <c:y val="0.25055928411633116"/>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5.6617122474128924E-3"/>
                  <c:y val="-0.16329170263113085"/>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7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Sheet1!$A$30:$A$34</c:f>
              <c:strCache>
                <c:ptCount val="5"/>
                <c:pt idx="0">
                  <c:v>Not at all important</c:v>
                </c:pt>
                <c:pt idx="1">
                  <c:v>Unimportant</c:v>
                </c:pt>
                <c:pt idx="2">
                  <c:v>Neutral</c:v>
                </c:pt>
                <c:pt idx="3">
                  <c:v>Important</c:v>
                </c:pt>
                <c:pt idx="4">
                  <c:v>Very Important</c:v>
                </c:pt>
              </c:strCache>
            </c:strRef>
          </c:cat>
          <c:val>
            <c:numRef>
              <c:f>Sheet1!$B$30:$B$34</c:f>
              <c:numCache>
                <c:formatCode>0.00%</c:formatCode>
                <c:ptCount val="5"/>
                <c:pt idx="0">
                  <c:v>1.2999999999999999E-2</c:v>
                </c:pt>
                <c:pt idx="1">
                  <c:v>2.5999999999999999E-2</c:v>
                </c:pt>
                <c:pt idx="2">
                  <c:v>0.19700000000000001</c:v>
                </c:pt>
                <c:pt idx="3">
                  <c:v>0.42099999999999999</c:v>
                </c:pt>
                <c:pt idx="4">
                  <c:v>0.34200000000000003</c:v>
                </c:pt>
              </c:numCache>
            </c:numRef>
          </c:val>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378245527528237E-2"/>
          <c:y val="0.15417382450801392"/>
          <c:w val="0.26805356179792594"/>
          <c:h val="0.64471984055778686"/>
        </c:manualLayout>
      </c:layout>
      <c:doughnutChart>
        <c:varyColors val="1"/>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[2]Sheet1!$A$1:$A$5</c:f>
              <c:strCache>
                <c:ptCount val="5"/>
                <c:pt idx="0">
                  <c:v>Not at all important</c:v>
                </c:pt>
                <c:pt idx="1">
                  <c:v>Unimportant</c:v>
                </c:pt>
                <c:pt idx="2">
                  <c:v>Neutral</c:v>
                </c:pt>
                <c:pt idx="3">
                  <c:v>Important</c:v>
                </c:pt>
                <c:pt idx="4">
                  <c:v>Very Important</c:v>
                </c:pt>
              </c:strCache>
            </c:strRef>
          </c:cat>
          <c:val>
            <c:numRef>
              <c:f>[2]Sheet1!$C$1:$C$5</c:f>
              <c:numCache>
                <c:formatCode>General</c:formatCode>
                <c:ptCount val="5"/>
                <c:pt idx="0">
                  <c:v>5.0000000000000001E-3</c:v>
                </c:pt>
                <c:pt idx="1">
                  <c:v>1.4999999999999999E-2</c:v>
                </c:pt>
                <c:pt idx="2">
                  <c:v>0.161</c:v>
                </c:pt>
                <c:pt idx="3">
                  <c:v>0.48799999999999999</c:v>
                </c:pt>
                <c:pt idx="4">
                  <c:v>0.32700000000000001</c:v>
                </c:pt>
              </c:numCache>
            </c:numRef>
          </c:val>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uri="{CE6537A1-D6FC-4f65-9D91-7224C49458BB}"/>
                  </c:extLst>
                </c:dLbls>
                <c:cat>
                  <c:strRef>
                    <c:extLst>
                      <c:ext uri="{02D57815-91ED-43cb-92C2-25804820EDAC}">
                        <c15:formulaRef>
                          <c15:sqref>[2]Sheet1!$A$1:$A$5</c15:sqref>
                        </c15:formulaRef>
                      </c:ext>
                    </c:extLst>
                    <c:strCache>
                      <c:ptCount val="5"/>
                      <c:pt idx="0">
                        <c:v>Not at all important</c:v>
                      </c:pt>
                      <c:pt idx="1">
                        <c:v>Unimportant</c:v>
                      </c:pt>
                      <c:pt idx="2">
                        <c:v>Neutral</c:v>
                      </c:pt>
                      <c:pt idx="3">
                        <c:v>Important</c:v>
                      </c:pt>
                      <c:pt idx="4">
                        <c:v>Very Important</c:v>
                      </c:pt>
                    </c:strCache>
                  </c:strRef>
                </c:cat>
                <c:val>
                  <c:numRef>
                    <c:extLst>
                      <c:ext uri="{02D57815-91ED-43cb-92C2-25804820EDAC}">
                        <c15:formulaRef>
                          <c15:sqref>[2]Sheet1!$B$1:$B$5</c15:sqref>
                        </c15:formulaRef>
                      </c:ext>
                    </c:extLst>
                    <c:numCache>
                      <c:formatCode>General</c:formatCode>
                      <c:ptCount val="5"/>
                    </c:numCache>
                  </c:numRef>
                </c:val>
              </c15:ser>
            </c15:filteredPieSeries>
          </c:ext>
        </c:extLst>
      </c:doughnutChart>
      <c:spPr>
        <a:noFill/>
        <a:ln>
          <a:noFill/>
        </a:ln>
        <a:effectLst/>
      </c:spPr>
    </c:plotArea>
    <c:legend>
      <c:legendPos val="b"/>
      <c:layout>
        <c:manualLayout>
          <c:xMode val="edge"/>
          <c:yMode val="edge"/>
          <c:x val="0"/>
          <c:y val="0.81993668090031957"/>
          <c:w val="1"/>
          <c:h val="0.1800633190996804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5.6676199673154064E-2"/>
          <c:y val="0.20895154572744276"/>
          <c:w val="0.32473924455095288"/>
          <c:h val="0.53669479937762266"/>
        </c:manualLayout>
      </c:layout>
      <c:doughnutChart>
        <c:varyColors val="1"/>
        <c:dLbls>
          <c:showLegendKey val="0"/>
          <c:showVal val="0"/>
          <c:showCatName val="0"/>
          <c:showSerName val="0"/>
          <c:showPercent val="1"/>
          <c:showBubbleSize val="0"/>
          <c:showLeaderLines val="0"/>
        </c:dLbls>
        <c:firstSliceAng val="0"/>
        <c:holeSize val="50"/>
      </c:doughnutChart>
    </c:plotArea>
    <c:legend>
      <c:legendPos val="r"/>
      <c:layout>
        <c:manualLayout>
          <c:xMode val="edge"/>
          <c:yMode val="edge"/>
          <c:x val="7.6233595800524936E-3"/>
          <c:y val="0"/>
          <c:w val="0.99237658648833282"/>
          <c:h val="0.1979519801404134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solidFill>
                  <a:schemeClr val="tx1">
                    <a:lumMod val="75000"/>
                    <a:lumOff val="25000"/>
                  </a:schemeClr>
                </a:solidFill>
              </a:rPr>
              <a:t>CSB First Years</a:t>
            </a:r>
          </a:p>
        </c:rich>
      </c:tx>
      <c:layout>
        <c:manualLayout>
          <c:xMode val="edge"/>
          <c:yMode val="edge"/>
          <c:x val="0.37457072032662586"/>
          <c:y val="0.10281454661568183"/>
        </c:manualLayout>
      </c:layout>
      <c:overlay val="0"/>
    </c:title>
    <c:autoTitleDeleted val="0"/>
    <c:plotArea>
      <c:layout>
        <c:manualLayout>
          <c:layoutTarget val="inner"/>
          <c:xMode val="edge"/>
          <c:yMode val="edge"/>
          <c:x val="0.27681598133566632"/>
          <c:y val="0.22855169864330338"/>
          <c:w val="0.5908349372995042"/>
          <c:h val="0.55103791523204959"/>
        </c:manualLayout>
      </c:layout>
      <c:doughnutChart>
        <c:varyColors val="1"/>
        <c:ser>
          <c:idx val="0"/>
          <c:order val="0"/>
          <c:tx>
            <c:strRef>
              <c:f>Sheet1!$B$27</c:f>
              <c:strCache>
                <c:ptCount val="1"/>
                <c:pt idx="0">
                  <c:v>CSB First Years</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Sheet1!$A$28:$A$32</c:f>
              <c:strCache>
                <c:ptCount val="5"/>
                <c:pt idx="0">
                  <c:v>Not at all important</c:v>
                </c:pt>
                <c:pt idx="1">
                  <c:v>Not important</c:v>
                </c:pt>
                <c:pt idx="2">
                  <c:v>neutral</c:v>
                </c:pt>
                <c:pt idx="3">
                  <c:v>important</c:v>
                </c:pt>
                <c:pt idx="4">
                  <c:v>very important</c:v>
                </c:pt>
              </c:strCache>
            </c:strRef>
          </c:cat>
          <c:val>
            <c:numRef>
              <c:f>Sheet1!$B$28:$B$32</c:f>
              <c:numCache>
                <c:formatCode>General</c:formatCode>
                <c:ptCount val="5"/>
                <c:pt idx="0">
                  <c:v>0</c:v>
                </c:pt>
                <c:pt idx="1">
                  <c:v>2</c:v>
                </c:pt>
                <c:pt idx="2">
                  <c:v>12</c:v>
                </c:pt>
                <c:pt idx="3">
                  <c:v>61</c:v>
                </c:pt>
                <c:pt idx="4">
                  <c:v>54</c:v>
                </c:pt>
              </c:numCache>
            </c:numRef>
          </c:val>
        </c:ser>
        <c:dLbls>
          <c:showLegendKey val="0"/>
          <c:showVal val="0"/>
          <c:showCatName val="0"/>
          <c:showSerName val="0"/>
          <c:showPercent val="1"/>
          <c:showBubbleSize val="0"/>
          <c:showLeaderLines val="1"/>
        </c:dLbls>
        <c:firstSliceAng val="0"/>
        <c:holeSize val="50"/>
      </c:doughnut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chemeClr val="tx1">
                    <a:lumMod val="75000"/>
                    <a:lumOff val="25000"/>
                  </a:schemeClr>
                </a:solidFill>
              </a:defRPr>
            </a:pPr>
            <a:r>
              <a:rPr lang="en-US" dirty="0">
                <a:solidFill>
                  <a:schemeClr val="tx1">
                    <a:lumMod val="75000"/>
                    <a:lumOff val="25000"/>
                  </a:schemeClr>
                </a:solidFill>
              </a:rPr>
              <a:t>SJU First Years</a:t>
            </a:r>
          </a:p>
        </c:rich>
      </c:tx>
      <c:layout>
        <c:manualLayout>
          <c:xMode val="edge"/>
          <c:yMode val="edge"/>
          <c:x val="0.33033136482939635"/>
          <c:y val="0.15302523807242926"/>
        </c:manualLayout>
      </c:layout>
      <c:overlay val="0"/>
    </c:title>
    <c:autoTitleDeleted val="0"/>
    <c:plotArea>
      <c:layout>
        <c:manualLayout>
          <c:layoutTarget val="inner"/>
          <c:xMode val="edge"/>
          <c:yMode val="edge"/>
          <c:x val="0.20543545693151993"/>
          <c:y val="0.28035235499275396"/>
          <c:w val="0.61086852779766176"/>
          <c:h val="0.57036016356792851"/>
        </c:manualLayout>
      </c:layout>
      <c:doughnutChart>
        <c:varyColors val="1"/>
        <c:ser>
          <c:idx val="0"/>
          <c:order val="0"/>
          <c:tx>
            <c:strRef>
              <c:f>Sheet1!$B$27</c:f>
              <c:strCache>
                <c:ptCount val="1"/>
                <c:pt idx="0">
                  <c:v>SJU First Years</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Sheet1!$A$28:$A$32</c:f>
              <c:strCache>
                <c:ptCount val="5"/>
                <c:pt idx="0">
                  <c:v>Not at all important</c:v>
                </c:pt>
                <c:pt idx="1">
                  <c:v>Not important</c:v>
                </c:pt>
                <c:pt idx="2">
                  <c:v>neutral</c:v>
                </c:pt>
                <c:pt idx="3">
                  <c:v>important</c:v>
                </c:pt>
                <c:pt idx="4">
                  <c:v>very important</c:v>
                </c:pt>
              </c:strCache>
            </c:strRef>
          </c:cat>
          <c:val>
            <c:numRef>
              <c:f>Sheet1!$B$28:$B$32</c:f>
              <c:numCache>
                <c:formatCode>General</c:formatCode>
                <c:ptCount val="5"/>
                <c:pt idx="0">
                  <c:v>1</c:v>
                </c:pt>
                <c:pt idx="1">
                  <c:v>2</c:v>
                </c:pt>
                <c:pt idx="2">
                  <c:v>12</c:v>
                </c:pt>
                <c:pt idx="3">
                  <c:v>25</c:v>
                </c:pt>
                <c:pt idx="4">
                  <c:v>37</c:v>
                </c:pt>
              </c:numCache>
            </c:numRef>
          </c:val>
        </c:ser>
        <c:dLbls>
          <c:showLegendKey val="0"/>
          <c:showVal val="0"/>
          <c:showCatName val="0"/>
          <c:showSerName val="0"/>
          <c:showPercent val="1"/>
          <c:showBubbleSize val="0"/>
          <c:showLeaderLines val="1"/>
        </c:dLbls>
        <c:firstSliceAng val="0"/>
        <c:holeSize val="50"/>
      </c:doughnutChart>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5.6676199673154064E-2"/>
          <c:y val="0.20895154572744276"/>
          <c:w val="0.32473924455095288"/>
          <c:h val="0.53669479937762266"/>
        </c:manualLayout>
      </c:layout>
      <c:doughnutChart>
        <c:varyColors val="1"/>
        <c:dLbls>
          <c:showLegendKey val="0"/>
          <c:showVal val="0"/>
          <c:showCatName val="0"/>
          <c:showSerName val="0"/>
          <c:showPercent val="1"/>
          <c:showBubbleSize val="0"/>
          <c:showLeaderLines val="0"/>
        </c:dLbls>
        <c:firstSliceAng val="0"/>
        <c:holeSize val="50"/>
      </c:doughnutChart>
    </c:plotArea>
    <c:legend>
      <c:legendPos val="r"/>
      <c:layout>
        <c:manualLayout>
          <c:xMode val="edge"/>
          <c:yMode val="edge"/>
          <c:x val="7.6233714028989619E-3"/>
          <c:y val="2.1300703536052956E-2"/>
          <c:w val="0.99237658648833282"/>
          <c:h val="0.1979519801404134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5133740493976716"/>
          <c:y val="0"/>
          <c:w val="0.69237044888619692"/>
          <c:h val="0.94745429847584839"/>
        </c:manualLayout>
      </c:layout>
      <c:doughnutChart>
        <c:varyColors val="1"/>
        <c:dLbls>
          <c:showLegendKey val="0"/>
          <c:showVal val="0"/>
          <c:showCatName val="1"/>
          <c:showSerName val="0"/>
          <c:showPercent val="1"/>
          <c:showBubbleSize val="0"/>
          <c:showLeaderLines val="0"/>
        </c:dLbls>
        <c:firstSliceAng val="116"/>
        <c:holeSize val="50"/>
      </c:doughnut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doughnutChart>
        <c:varyColors val="1"/>
        <c:dLbls>
          <c:showLegendKey val="0"/>
          <c:showVal val="0"/>
          <c:showCatName val="1"/>
          <c:showSerName val="0"/>
          <c:showPercent val="1"/>
          <c:showBubbleSize val="0"/>
          <c:showLeaderLines val="0"/>
        </c:dLbls>
        <c:firstSliceAng val="116"/>
        <c:holeSize val="50"/>
      </c:doughnut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40238001664997"/>
          <c:y val="0.14796013353620469"/>
          <c:w val="0.62003941339125612"/>
          <c:h val="0.82277442774203435"/>
        </c:manualLayout>
      </c:layout>
      <c:doughnut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5.3668699315829729E-3"/>
                  <c:y val="-0.1253903618251592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6100609794748855E-2"/>
                  <c:y val="9.5441610964211582E-3"/>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Sheet1!$D$96:$D$98</c:f>
              <c:strCache>
                <c:ptCount val="3"/>
                <c:pt idx="0">
                  <c:v>Inconvenience my life</c:v>
                </c:pt>
                <c:pt idx="1">
                  <c:v>Not affect my life</c:v>
                </c:pt>
                <c:pt idx="2">
                  <c:v>Improve my life</c:v>
                </c:pt>
              </c:strCache>
            </c:strRef>
          </c:cat>
          <c:val>
            <c:numRef>
              <c:f>Sheet1!$E$96:$E$98</c:f>
              <c:numCache>
                <c:formatCode>0.00%</c:formatCode>
                <c:ptCount val="3"/>
                <c:pt idx="0">
                  <c:v>4.3999999999999997E-2</c:v>
                </c:pt>
                <c:pt idx="1">
                  <c:v>0.224</c:v>
                </c:pt>
                <c:pt idx="2">
                  <c:v>0.73199999999999998</c:v>
                </c:pt>
              </c:numCache>
            </c:numRef>
          </c:val>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0.19946122948688921"/>
                  <c:y val="-0.2811798175577703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8.1569881889763773E-2"/>
                  <c:y val="0.13895086030912804"/>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5367412140575079"/>
                  <c:y val="8.6143078269061756E-5"/>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Sheet1!$D$114:$D$118</c:f>
              <c:strCache>
                <c:ptCount val="5"/>
                <c:pt idx="0">
                  <c:v>It's the right thing to do to make the world a better place</c:v>
                </c:pt>
                <c:pt idx="1">
                  <c:v>Saving money</c:v>
                </c:pt>
                <c:pt idx="2">
                  <c:v>Protecting human health</c:v>
                </c:pt>
                <c:pt idx="3">
                  <c:v>Friend/peer influence</c:v>
                </c:pt>
                <c:pt idx="4">
                  <c:v>Not going to make sustainable choices</c:v>
                </c:pt>
              </c:strCache>
            </c:strRef>
          </c:cat>
          <c:val>
            <c:numRef>
              <c:f>Sheet1!$E$114:$E$118</c:f>
              <c:numCache>
                <c:formatCode>General</c:formatCode>
                <c:ptCount val="5"/>
                <c:pt idx="0">
                  <c:v>38</c:v>
                </c:pt>
                <c:pt idx="1">
                  <c:v>6</c:v>
                </c:pt>
                <c:pt idx="2">
                  <c:v>5</c:v>
                </c:pt>
                <c:pt idx="3">
                  <c:v>3</c:v>
                </c:pt>
                <c:pt idx="4">
                  <c:v>1</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400" dirty="0"/>
              <a:t>At Which Campus Do You </a:t>
            </a:r>
          </a:p>
          <a:p>
            <a:pPr>
              <a:defRPr/>
            </a:pPr>
            <a:r>
              <a:rPr lang="en-US" sz="1400" dirty="0"/>
              <a:t>Spend Your Time</a:t>
            </a:r>
          </a:p>
        </c:rich>
      </c:tx>
      <c:layout/>
      <c:overlay val="0"/>
    </c:title>
    <c:autoTitleDeleted val="0"/>
    <c:plotArea>
      <c:layout/>
      <c:pieChart>
        <c:varyColors val="1"/>
        <c:ser>
          <c:idx val="0"/>
          <c:order val="0"/>
          <c:tx>
            <c:strRef>
              <c:f>Sheet1!$B$64</c:f>
              <c:strCache>
                <c:ptCount val="1"/>
                <c:pt idx="0">
                  <c:v>At Which Campus Do You Spend Your Time</c:v>
                </c:pt>
              </c:strCache>
            </c:strRef>
          </c:tx>
          <c:dLbls>
            <c:spPr>
              <a:noFill/>
              <a:ln>
                <a:noFill/>
              </a:ln>
              <a:effectLst/>
            </c:spPr>
            <c:txPr>
              <a:bodyPr/>
              <a:lstStyle/>
              <a:p>
                <a:pPr>
                  <a:defRPr sz="14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Sheet1!$A$65:$A$66</c:f>
              <c:strCache>
                <c:ptCount val="2"/>
                <c:pt idx="0">
                  <c:v>CSB</c:v>
                </c:pt>
                <c:pt idx="1">
                  <c:v>SJU</c:v>
                </c:pt>
              </c:strCache>
            </c:strRef>
          </c:cat>
          <c:val>
            <c:numRef>
              <c:f>Sheet1!$B$65:$B$66</c:f>
              <c:numCache>
                <c:formatCode>General</c:formatCode>
                <c:ptCount val="2"/>
                <c:pt idx="0">
                  <c:v>60.4</c:v>
                </c:pt>
                <c:pt idx="1">
                  <c:v>39.6</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dPt>
          <c:dPt>
            <c:idx val="1"/>
            <c:invertIfNegative val="0"/>
            <c:bubble3D val="0"/>
            <c:spPr>
              <a:solidFill>
                <a:schemeClr val="accent1"/>
              </a:solidFill>
              <a:ln w="19050">
                <a:solidFill>
                  <a:schemeClr val="lt1"/>
                </a:solidFill>
              </a:ln>
              <a:effectLst/>
            </c:spPr>
          </c:dPt>
          <c:dPt>
            <c:idx val="2"/>
            <c:invertIfNegative val="0"/>
            <c:bubble3D val="0"/>
            <c:spPr>
              <a:solidFill>
                <a:schemeClr val="accent1"/>
              </a:solidFill>
              <a:ln w="19050">
                <a:solidFill>
                  <a:schemeClr val="lt1"/>
                </a:solidFill>
              </a:ln>
              <a:effectLst/>
            </c:spPr>
          </c:dPt>
          <c:dPt>
            <c:idx val="3"/>
            <c:invertIfNegative val="0"/>
            <c:bubble3D val="0"/>
            <c:spPr>
              <a:solidFill>
                <a:schemeClr val="accent1"/>
              </a:solidFill>
              <a:ln w="19050">
                <a:solidFill>
                  <a:schemeClr val="lt1"/>
                </a:solidFill>
              </a:ln>
              <a:effectLst/>
            </c:spPr>
          </c:dPt>
          <c:dPt>
            <c:idx val="4"/>
            <c:invertIfNegative val="0"/>
            <c:bubble3D val="0"/>
            <c:spPr>
              <a:solidFill>
                <a:schemeClr val="accent1"/>
              </a:solidFill>
              <a:ln w="19050">
                <a:solidFill>
                  <a:schemeClr val="lt1"/>
                </a:solidFill>
              </a:ln>
              <a:effectLst/>
            </c:spPr>
          </c:dPt>
          <c:dPt>
            <c:idx val="5"/>
            <c:invertIfNegative val="0"/>
            <c:bubble3D val="0"/>
            <c:spPr>
              <a:solidFill>
                <a:schemeClr val="accent1"/>
              </a:solidFill>
              <a:ln w="19050">
                <a:solidFill>
                  <a:schemeClr val="lt1"/>
                </a:solidFill>
              </a:ln>
              <a:effectLst/>
            </c:spPr>
          </c:dPt>
          <c:dPt>
            <c:idx val="6"/>
            <c:invertIfNegative val="0"/>
            <c:bubble3D val="0"/>
            <c:spPr>
              <a:solidFill>
                <a:schemeClr val="accent1"/>
              </a:solidFill>
              <a:ln w="19050">
                <a:solidFill>
                  <a:schemeClr val="lt1"/>
                </a:solidFill>
              </a:ln>
              <a:effectLst/>
            </c:spPr>
          </c:dPt>
          <c:dPt>
            <c:idx val="7"/>
            <c:invertIfNegative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Sheet1!$D$134:$D$141</c:f>
              <c:strCache>
                <c:ptCount val="8"/>
                <c:pt idx="0">
                  <c:v>Newspaper Articles</c:v>
                </c:pt>
                <c:pt idx="1">
                  <c:v>Website</c:v>
                </c:pt>
                <c:pt idx="2">
                  <c:v>Attended a meeting or event</c:v>
                </c:pt>
                <c:pt idx="3">
                  <c:v>Sustainability Newsletter</c:v>
                </c:pt>
                <c:pt idx="4">
                  <c:v>Posters</c:v>
                </c:pt>
                <c:pt idx="5">
                  <c:v>Seen Bumper Sticker</c:v>
                </c:pt>
                <c:pt idx="6">
                  <c:v>Didn't know it existed</c:v>
                </c:pt>
                <c:pt idx="7">
                  <c:v>Other</c:v>
                </c:pt>
              </c:strCache>
            </c:strRef>
          </c:cat>
          <c:val>
            <c:numRef>
              <c:f>Sheet1!$E$134:$E$141</c:f>
              <c:numCache>
                <c:formatCode>0.00%</c:formatCode>
                <c:ptCount val="8"/>
                <c:pt idx="0">
                  <c:v>0.114</c:v>
                </c:pt>
                <c:pt idx="1">
                  <c:v>0.20300000000000001</c:v>
                </c:pt>
                <c:pt idx="2">
                  <c:v>0.152</c:v>
                </c:pt>
                <c:pt idx="3">
                  <c:v>0.28499999999999998</c:v>
                </c:pt>
                <c:pt idx="4">
                  <c:v>0.44900000000000001</c:v>
                </c:pt>
                <c:pt idx="5">
                  <c:v>0.14599999999999999</c:v>
                </c:pt>
                <c:pt idx="6">
                  <c:v>0.215</c:v>
                </c:pt>
                <c:pt idx="7">
                  <c:v>0.24099999999999999</c:v>
                </c:pt>
              </c:numCache>
            </c:numRef>
          </c:val>
        </c:ser>
        <c:dLbls>
          <c:showLegendKey val="0"/>
          <c:showVal val="0"/>
          <c:showCatName val="0"/>
          <c:showSerName val="0"/>
          <c:showPercent val="0"/>
          <c:showBubbleSize val="0"/>
        </c:dLbls>
        <c:gapWidth val="100"/>
        <c:axId val="345920488"/>
        <c:axId val="345922840"/>
      </c:barChart>
      <c:catAx>
        <c:axId val="3459204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922840"/>
        <c:auto val="1"/>
        <c:lblAlgn val="ctr"/>
        <c:lblOffset val="100"/>
        <c:noMultiLvlLbl val="0"/>
      </c:catAx>
      <c:valAx>
        <c:axId val="3459228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920488"/>
        <c:crossBetween val="between"/>
      </c:valAx>
      <c:spPr>
        <a:noFill/>
        <a:ln>
          <a:noFill/>
        </a:ln>
        <a:effectLst/>
      </c:spPr>
    </c:plotArea>
    <c:legend>
      <c:legendPos val="r"/>
      <c:layout>
        <c:manualLayout>
          <c:xMode val="edge"/>
          <c:yMode val="edge"/>
          <c:x val="0.67381656834867187"/>
          <c:y val="0.15870023180402471"/>
          <c:w val="0.30117111106373151"/>
          <c:h val="0.84129976819597529"/>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13699226011949009"/>
          <c:y val="3.3724832511800744E-2"/>
          <c:w val="0.7319942208641117"/>
          <c:h val="0.91756152052670925"/>
        </c:manualLayout>
      </c:layout>
      <c:doughnutChart>
        <c:varyColors val="1"/>
        <c:ser>
          <c:idx val="0"/>
          <c:order val="0"/>
          <c:explosion val="3"/>
          <c:dPt>
            <c:idx val="0"/>
            <c:bubble3D val="0"/>
            <c:explosion val="6"/>
            <c:spPr>
              <a:solidFill>
                <a:schemeClr val="accent4">
                  <a:shade val="76000"/>
                </a:schemeClr>
              </a:solidFill>
              <a:ln w="19050">
                <a:solidFill>
                  <a:schemeClr val="lt1"/>
                </a:solidFill>
              </a:ln>
              <a:effectLst/>
            </c:spPr>
          </c:dPt>
          <c:dPt>
            <c:idx val="1"/>
            <c:bubble3D val="0"/>
            <c:spPr>
              <a:solidFill>
                <a:schemeClr val="accent4">
                  <a:tint val="77000"/>
                </a:schemeClr>
              </a:solidFill>
              <a:ln w="19050">
                <a:solidFill>
                  <a:schemeClr val="lt1"/>
                </a:solidFill>
              </a:ln>
              <a:effectLst/>
            </c:spPr>
          </c:dPt>
          <c:cat>
            <c:multiLvlStrRef>
              <c:f>Sheet1!$D$148:$F$149</c:f>
              <c:multiLvlStrCache>
                <c:ptCount val="2"/>
                <c:lvl>
                  <c:pt idx="0">
                    <c:v>important</c:v>
                  </c:pt>
                  <c:pt idx="1">
                    <c:v>other</c:v>
                  </c:pt>
                </c:lvl>
                <c:lvl>
                  <c:pt idx="0">
                    <c:v>Reducing the amount of waste generated</c:v>
                  </c:pt>
                </c:lvl>
              </c:multiLvlStrCache>
            </c:multiLvlStrRef>
          </c:cat>
          <c:val>
            <c:numRef>
              <c:f>Sheet1!$G$148:$G$149</c:f>
              <c:numCache>
                <c:formatCode>0.00%</c:formatCode>
                <c:ptCount val="2"/>
                <c:pt idx="0">
                  <c:v>0.874</c:v>
                </c:pt>
                <c:pt idx="1">
                  <c:v>0.126</c:v>
                </c:pt>
              </c:numCache>
            </c:numRef>
          </c:val>
        </c:ser>
        <c:dLbls>
          <c:showLegendKey val="0"/>
          <c:showVal val="0"/>
          <c:showCatName val="0"/>
          <c:showSerName val="0"/>
          <c:showPercent val="0"/>
          <c:showBubbleSize val="0"/>
          <c:showLeaderLines val="1"/>
        </c:dLbls>
        <c:firstSliceAng val="122"/>
        <c:holeSize val="62"/>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a:solidFill>
                  <a:schemeClr val="tx1">
                    <a:lumMod val="75000"/>
                    <a:lumOff val="25000"/>
                  </a:schemeClr>
                </a:solidFill>
              </a:rPr>
              <a:t>Recycling</a:t>
            </a:r>
          </a:p>
        </c:rich>
      </c:tx>
      <c:layout>
        <c:manualLayout>
          <c:xMode val="edge"/>
          <c:yMode val="edge"/>
          <c:x val="0.41467006373276122"/>
          <c:y val="0.1551524628735503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explosion val="54"/>
          <c:dPt>
            <c:idx val="0"/>
            <c:bubble3D val="0"/>
            <c:explosion val="0"/>
            <c:spPr>
              <a:solidFill>
                <a:schemeClr val="accent1">
                  <a:shade val="76000"/>
                </a:schemeClr>
              </a:solidFill>
              <a:ln w="19050">
                <a:solidFill>
                  <a:schemeClr val="lt1"/>
                </a:solidFill>
              </a:ln>
              <a:effectLst/>
            </c:spPr>
          </c:dPt>
          <c:dPt>
            <c:idx val="1"/>
            <c:bubble3D val="0"/>
            <c:explosion val="14"/>
            <c:spPr>
              <a:solidFill>
                <a:schemeClr val="accent1">
                  <a:tint val="77000"/>
                </a:schemeClr>
              </a:solidFill>
              <a:ln w="19050">
                <a:solidFill>
                  <a:schemeClr val="lt1"/>
                </a:solidFill>
              </a:ln>
              <a:effectLst/>
            </c:spPr>
          </c:dPt>
          <c:cat>
            <c:multiLvlStrRef>
              <c:f>Sheet1!$D$145:$F$146</c:f>
              <c:multiLvlStrCache>
                <c:ptCount val="2"/>
                <c:lvl>
                  <c:pt idx="0">
                    <c:v>important</c:v>
                  </c:pt>
                  <c:pt idx="1">
                    <c:v>other</c:v>
                  </c:pt>
                </c:lvl>
                <c:lvl>
                  <c:pt idx="0">
                    <c:v>Recycling</c:v>
                  </c:pt>
                </c:lvl>
              </c:multiLvlStrCache>
            </c:multiLvlStrRef>
          </c:cat>
          <c:val>
            <c:numRef>
              <c:f>Sheet1!$G$145:$G$146</c:f>
              <c:numCache>
                <c:formatCode>General</c:formatCode>
                <c:ptCount val="2"/>
                <c:pt idx="0">
                  <c:v>189</c:v>
                </c:pt>
                <c:pt idx="1">
                  <c:v>16</c:v>
                </c:pt>
              </c:numCache>
            </c:numRef>
          </c:val>
        </c:ser>
        <c:dLbls>
          <c:showLegendKey val="0"/>
          <c:showVal val="0"/>
          <c:showCatName val="0"/>
          <c:showSerName val="0"/>
          <c:showPercent val="0"/>
          <c:showBubbleSize val="0"/>
          <c:showLeaderLines val="1"/>
        </c:dLbls>
        <c:firstSliceAng val="122"/>
        <c:holeSize val="62"/>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1600" b="1" i="1" dirty="0" smtClean="0"/>
              <a:t>1. Recycling</a:t>
            </a:r>
            <a:endParaRPr lang="en-US" sz="1600" b="1" i="1" dirty="0"/>
          </a:p>
        </c:rich>
      </c:tx>
      <c:layout>
        <c:manualLayout>
          <c:xMode val="edge"/>
          <c:yMode val="edge"/>
          <c:x val="0.30406259442896549"/>
          <c:y val="2.7777626934564214E-2"/>
        </c:manualLayout>
      </c:layout>
      <c:overlay val="0"/>
    </c:title>
    <c:autoTitleDeleted val="0"/>
    <c:plotArea>
      <c:layout>
        <c:manualLayout>
          <c:layoutTarget val="inner"/>
          <c:xMode val="edge"/>
          <c:yMode val="edge"/>
          <c:x val="0.10097642842721583"/>
          <c:y val="0.1767050723533892"/>
          <c:w val="0.79163688673531196"/>
          <c:h val="0.76448609291698399"/>
        </c:manualLayout>
      </c:layout>
      <c:doughnutChart>
        <c:varyColors val="1"/>
        <c:dLbls>
          <c:showLegendKey val="0"/>
          <c:showVal val="0"/>
          <c:showCatName val="1"/>
          <c:showSerName val="0"/>
          <c:showPercent val="1"/>
          <c:showBubbleSize val="0"/>
          <c:showLeaderLines val="0"/>
        </c:dLbls>
        <c:firstSliceAng val="122"/>
        <c:holeSize val="50"/>
      </c:doughnut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488503937007874"/>
          <c:y val="0.23527736868202148"/>
          <c:w val="0.63662160979877513"/>
          <c:h val="0.76472263131797857"/>
        </c:manualLayout>
      </c:layout>
      <c:doughnutChart>
        <c:varyColors val="1"/>
        <c:dLbls>
          <c:showLegendKey val="0"/>
          <c:showVal val="0"/>
          <c:showCatName val="1"/>
          <c:showSerName val="0"/>
          <c:showPercent val="1"/>
          <c:showBubbleSize val="0"/>
          <c:showLeaderLines val="0"/>
        </c:dLbls>
        <c:firstSliceAng val="154"/>
        <c:holeSize val="50"/>
      </c:doughnutChart>
    </c:plotArea>
    <c:plotVisOnly val="1"/>
    <c:dispBlanksAs val="gap"/>
    <c:showDLblsOverMax val="0"/>
  </c:chart>
  <c:txPr>
    <a:bodyPr/>
    <a:lstStyle/>
    <a:p>
      <a:pPr>
        <a:defRPr sz="1800" i="1"/>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smtClean="0">
                <a:solidFill>
                  <a:schemeClr val="tx1">
                    <a:lumMod val="75000"/>
                    <a:lumOff val="25000"/>
                  </a:schemeClr>
                </a:solidFill>
              </a:rPr>
              <a:t>Health Effects</a:t>
            </a:r>
            <a:endParaRPr lang="en-US" sz="1800" b="1" i="0" dirty="0">
              <a:solidFill>
                <a:schemeClr val="tx1">
                  <a:lumMod val="75000"/>
                  <a:lumOff val="25000"/>
                </a:schemeClr>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explosion val="12"/>
            <c:spPr>
              <a:solidFill>
                <a:schemeClr val="accent2">
                  <a:shade val="76000"/>
                </a:schemeClr>
              </a:solidFill>
              <a:ln w="19050">
                <a:solidFill>
                  <a:schemeClr val="lt1"/>
                </a:solidFill>
              </a:ln>
              <a:effectLst/>
            </c:spPr>
          </c:dPt>
          <c:dPt>
            <c:idx val="1"/>
            <c:bubble3D val="0"/>
            <c:spPr>
              <a:solidFill>
                <a:schemeClr val="accent2">
                  <a:tint val="77000"/>
                </a:schemeClr>
              </a:solidFill>
              <a:ln w="19050">
                <a:solidFill>
                  <a:schemeClr val="lt1"/>
                </a:solidFill>
              </a:ln>
              <a:effectLst/>
            </c:spPr>
          </c:dPt>
          <c:cat>
            <c:strRef>
              <c:f>Sheet1!$D$165:$D$166</c:f>
              <c:strCache>
                <c:ptCount val="2"/>
                <c:pt idx="0">
                  <c:v>Important</c:v>
                </c:pt>
                <c:pt idx="1">
                  <c:v>Other</c:v>
                </c:pt>
              </c:strCache>
            </c:strRef>
          </c:cat>
          <c:val>
            <c:numRef>
              <c:f>Sheet1!$E$165:$E$166</c:f>
              <c:numCache>
                <c:formatCode>General</c:formatCode>
                <c:ptCount val="2"/>
                <c:pt idx="0">
                  <c:v>178</c:v>
                </c:pt>
                <c:pt idx="1">
                  <c:v>26</c:v>
                </c:pt>
              </c:numCache>
            </c:numRef>
          </c:val>
        </c:ser>
        <c:dLbls>
          <c:showLegendKey val="0"/>
          <c:showVal val="0"/>
          <c:showCatName val="0"/>
          <c:showSerName val="0"/>
          <c:showPercent val="0"/>
          <c:showBubbleSize val="0"/>
          <c:showLeaderLines val="1"/>
        </c:dLbls>
        <c:firstSliceAng val="120"/>
        <c:holeSize val="6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a:solidFill>
                  <a:schemeClr val="tx1">
                    <a:lumMod val="75000"/>
                    <a:lumOff val="25000"/>
                  </a:schemeClr>
                </a:solidFill>
              </a:rPr>
              <a:t>Reduce Energy Consumption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explosion val="11"/>
            <c:spPr>
              <a:solidFill>
                <a:schemeClr val="accent6">
                  <a:shade val="76000"/>
                </a:schemeClr>
              </a:solidFill>
              <a:ln w="19050">
                <a:solidFill>
                  <a:schemeClr val="lt1"/>
                </a:solidFill>
              </a:ln>
              <a:effectLst/>
            </c:spPr>
          </c:dPt>
          <c:dPt>
            <c:idx val="1"/>
            <c:bubble3D val="0"/>
            <c:spPr>
              <a:solidFill>
                <a:schemeClr val="accent6">
                  <a:tint val="77000"/>
                </a:schemeClr>
              </a:solidFill>
              <a:ln w="19050">
                <a:solidFill>
                  <a:schemeClr val="lt1"/>
                </a:solidFill>
              </a:ln>
              <a:effectLst/>
            </c:spPr>
          </c:dPt>
          <c:cat>
            <c:multiLvlStrRef>
              <c:f>Sheet1!$C$169:$D$170</c:f>
              <c:multiLvlStrCache>
                <c:ptCount val="2"/>
                <c:lvl>
                  <c:pt idx="0">
                    <c:v>Important</c:v>
                  </c:pt>
                  <c:pt idx="1">
                    <c:v>Other</c:v>
                  </c:pt>
                </c:lvl>
                <c:lvl>
                  <c:pt idx="0">
                    <c:v>Reduce Energy Consumption</c:v>
                  </c:pt>
                </c:lvl>
              </c:multiLvlStrCache>
            </c:multiLvlStrRef>
          </c:cat>
          <c:val>
            <c:numRef>
              <c:f>Sheet1!$E$169:$E$170</c:f>
              <c:numCache>
                <c:formatCode>General</c:formatCode>
                <c:ptCount val="2"/>
                <c:pt idx="0">
                  <c:v>168</c:v>
                </c:pt>
                <c:pt idx="1">
                  <c:v>36</c:v>
                </c:pt>
              </c:numCache>
            </c:numRef>
          </c:val>
        </c:ser>
        <c:dLbls>
          <c:showLegendKey val="0"/>
          <c:showVal val="0"/>
          <c:showCatName val="0"/>
          <c:showSerName val="0"/>
          <c:showPercent val="0"/>
          <c:showBubbleSize val="0"/>
          <c:showLeaderLines val="1"/>
        </c:dLbls>
        <c:firstSliceAng val="120"/>
        <c:holeSize val="6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sz="1600" i="1"/>
            </a:pPr>
            <a:r>
              <a:rPr lang="en-US" sz="1600" i="1" dirty="0" smtClean="0"/>
              <a:t>5.Water </a:t>
            </a:r>
            <a:r>
              <a:rPr lang="en-US" sz="1600" i="1" dirty="0"/>
              <a:t>Conservation</a:t>
            </a:r>
          </a:p>
        </c:rich>
      </c:tx>
      <c:layout>
        <c:manualLayout>
          <c:xMode val="edge"/>
          <c:yMode val="edge"/>
          <c:x val="0.3372072072072072"/>
          <c:y val="0"/>
        </c:manualLayout>
      </c:layout>
      <c:overlay val="0"/>
    </c:title>
    <c:autoTitleDeleted val="0"/>
    <c:plotArea>
      <c:layout/>
      <c:doughnutChart>
        <c:varyColors val="1"/>
        <c:dLbls>
          <c:showLegendKey val="0"/>
          <c:showVal val="0"/>
          <c:showCatName val="0"/>
          <c:showSerName val="0"/>
          <c:showPercent val="0"/>
          <c:showBubbleSize val="0"/>
          <c:showLeaderLines val="0"/>
        </c:dLbls>
        <c:firstSliceAng val="180"/>
        <c:holeSize val="50"/>
      </c:doughnut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a:solidFill>
                  <a:schemeClr val="tx1">
                    <a:lumMod val="75000"/>
                    <a:lumOff val="25000"/>
                  </a:schemeClr>
                </a:solidFill>
              </a:rPr>
              <a:t>Alternative Transportation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explosion val="11"/>
            <c:spPr>
              <a:solidFill>
                <a:schemeClr val="dk1">
                  <a:tint val="88500"/>
                </a:schemeClr>
              </a:solidFill>
              <a:ln w="19050">
                <a:solidFill>
                  <a:schemeClr val="lt1"/>
                </a:solidFill>
              </a:ln>
              <a:effectLst/>
            </c:spPr>
          </c:dPt>
          <c:dPt>
            <c:idx val="1"/>
            <c:bubble3D val="0"/>
            <c:spPr>
              <a:solidFill>
                <a:schemeClr val="dk1">
                  <a:tint val="55000"/>
                </a:schemeClr>
              </a:solidFill>
              <a:ln w="19050">
                <a:solidFill>
                  <a:schemeClr val="lt1"/>
                </a:solidFill>
              </a:ln>
              <a:effectLst/>
            </c:spPr>
          </c:dPt>
          <c:cat>
            <c:strRef>
              <c:f>Sheet1!$D$177:$D$178</c:f>
              <c:strCache>
                <c:ptCount val="2"/>
                <c:pt idx="0">
                  <c:v>Important</c:v>
                </c:pt>
                <c:pt idx="1">
                  <c:v>Other</c:v>
                </c:pt>
              </c:strCache>
            </c:strRef>
          </c:cat>
          <c:val>
            <c:numRef>
              <c:f>Sheet1!$E$177:$E$178</c:f>
              <c:numCache>
                <c:formatCode>General</c:formatCode>
                <c:ptCount val="2"/>
                <c:pt idx="0">
                  <c:v>138</c:v>
                </c:pt>
                <c:pt idx="1">
                  <c:v>65</c:v>
                </c:pt>
              </c:numCache>
            </c:numRef>
          </c:val>
        </c:ser>
        <c:dLbls>
          <c:showLegendKey val="0"/>
          <c:showVal val="0"/>
          <c:showCatName val="0"/>
          <c:showSerName val="0"/>
          <c:showPercent val="0"/>
          <c:showBubbleSize val="0"/>
          <c:showLeaderLines val="1"/>
        </c:dLbls>
        <c:firstSliceAng val="120"/>
        <c:holeSize val="6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a:solidFill>
                  <a:schemeClr val="tx1">
                    <a:lumMod val="75000"/>
                    <a:lumOff val="25000"/>
                  </a:schemeClr>
                </a:solidFill>
              </a:rPr>
              <a:t>Water Conservation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explosion val="11"/>
            <c:spPr>
              <a:solidFill>
                <a:schemeClr val="accent2">
                  <a:tint val="77000"/>
                </a:schemeClr>
              </a:solidFill>
              <a:ln w="19050">
                <a:solidFill>
                  <a:schemeClr val="lt1"/>
                </a:solidFill>
              </a:ln>
              <a:effectLst/>
            </c:spPr>
          </c:dPt>
          <c:dPt>
            <c:idx val="1"/>
            <c:bubble3D val="0"/>
            <c:spPr>
              <a:solidFill>
                <a:schemeClr val="accent2">
                  <a:shade val="76000"/>
                </a:schemeClr>
              </a:solidFill>
              <a:ln w="19050">
                <a:solidFill>
                  <a:schemeClr val="lt1"/>
                </a:solidFill>
              </a:ln>
              <a:effectLst/>
            </c:spPr>
          </c:dPt>
          <c:cat>
            <c:strRef>
              <c:f>Sheet1!$D$173:$D$174</c:f>
              <c:strCache>
                <c:ptCount val="2"/>
                <c:pt idx="0">
                  <c:v>Important</c:v>
                </c:pt>
                <c:pt idx="1">
                  <c:v>Other</c:v>
                </c:pt>
              </c:strCache>
            </c:strRef>
          </c:cat>
          <c:val>
            <c:numRef>
              <c:f>Sheet1!$E$173:$E$174</c:f>
              <c:numCache>
                <c:formatCode>General</c:formatCode>
                <c:ptCount val="2"/>
                <c:pt idx="0">
                  <c:v>162</c:v>
                </c:pt>
                <c:pt idx="1">
                  <c:v>43</c:v>
                </c:pt>
              </c:numCache>
            </c:numRef>
          </c:val>
        </c:ser>
        <c:dLbls>
          <c:showLegendKey val="0"/>
          <c:showVal val="0"/>
          <c:showCatName val="0"/>
          <c:showSerName val="0"/>
          <c:showPercent val="0"/>
          <c:showBubbleSize val="0"/>
          <c:showLeaderLines val="1"/>
        </c:dLbls>
        <c:firstSliceAng val="120"/>
        <c:holeSize val="6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solidFill>
                  <a:srgbClr val="FF0000"/>
                </a:solidFill>
              </a:rPr>
              <a:t>CSB/SJU First Year Students</a:t>
            </a:r>
          </a:p>
        </c:rich>
      </c:tx>
      <c:layout>
        <c:manualLayout>
          <c:xMode val="edge"/>
          <c:yMode val="edge"/>
          <c:x val="0.22416666666666665"/>
          <c:y val="0.1437230453494765"/>
        </c:manualLayout>
      </c:layout>
      <c:overlay val="0"/>
    </c:title>
    <c:autoTitleDeleted val="0"/>
    <c:plotArea>
      <c:layout>
        <c:manualLayout>
          <c:layoutTarget val="inner"/>
          <c:xMode val="edge"/>
          <c:yMode val="edge"/>
          <c:x val="0.2819343823820572"/>
          <c:y val="0.20879784236827059"/>
          <c:w val="0.39809514435695531"/>
          <c:h val="0.66349190726159224"/>
        </c:manualLayout>
      </c:layout>
      <c:doughnutChart>
        <c:varyColors val="1"/>
        <c:ser>
          <c:idx val="0"/>
          <c:order val="0"/>
          <c:tx>
            <c:strRef>
              <c:f>Sheet1!$B$115</c:f>
              <c:strCache>
                <c:ptCount val="1"/>
                <c:pt idx="0">
                  <c:v>CSB/SJU First Year Students</c:v>
                </c:pt>
              </c:strCache>
            </c:strRef>
          </c:tx>
          <c:dLbls>
            <c:dLbl>
              <c:idx val="2"/>
              <c:delete val="1"/>
              <c:extLst>
                <c:ext xmlns:c15="http://schemas.microsoft.com/office/drawing/2012/chart" uri="{CE6537A1-D6FC-4f65-9D91-7224C49458BB}"/>
              </c:extLst>
            </c:dLbl>
            <c:spPr>
              <a:noFill/>
              <a:ln>
                <a:noFill/>
              </a:ln>
              <a:effectLst/>
            </c:spPr>
            <c:txPr>
              <a:bodyPr/>
              <a:lstStyle/>
              <a:p>
                <a:pPr>
                  <a:defRPr sz="14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Sheet1!$A$116:$A$118</c:f>
              <c:strCache>
                <c:ptCount val="3"/>
                <c:pt idx="0">
                  <c:v>CSB Student Responders</c:v>
                </c:pt>
                <c:pt idx="1">
                  <c:v>SJU Students Responders</c:v>
                </c:pt>
                <c:pt idx="2">
                  <c:v>Rest of the First Year Class</c:v>
                </c:pt>
              </c:strCache>
            </c:strRef>
          </c:cat>
          <c:val>
            <c:numRef>
              <c:f>Sheet1!$B$116:$B$118</c:f>
              <c:numCache>
                <c:formatCode>0%</c:formatCode>
                <c:ptCount val="3"/>
                <c:pt idx="0" formatCode="0.00%">
                  <c:v>0.13100000000000001</c:v>
                </c:pt>
                <c:pt idx="1">
                  <c:v>7.9000000000000001E-2</c:v>
                </c:pt>
                <c:pt idx="2" formatCode="0.00%">
                  <c:v>0.79</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3.0972440944881888E-2"/>
          <c:y val="0.83950996784193566"/>
          <c:w val="0.96583289588801402"/>
          <c:h val="0.1604899387576553"/>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r>
              <a:rPr lang="en-US" sz="1800" b="1" i="0" dirty="0">
                <a:solidFill>
                  <a:schemeClr val="tx1">
                    <a:lumMod val="75000"/>
                    <a:lumOff val="25000"/>
                  </a:schemeClr>
                </a:solidFill>
              </a:rPr>
              <a:t>Use of fertilizers and pesticides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4">
                  <a:shade val="76000"/>
                </a:schemeClr>
              </a:solidFill>
              <a:ln w="19050">
                <a:solidFill>
                  <a:schemeClr val="lt1"/>
                </a:solidFill>
              </a:ln>
              <a:effectLst/>
            </c:spPr>
          </c:dPt>
          <c:dPt>
            <c:idx val="1"/>
            <c:bubble3D val="0"/>
            <c:explosion val="3"/>
            <c:spPr>
              <a:solidFill>
                <a:schemeClr val="accent4">
                  <a:tint val="77000"/>
                </a:schemeClr>
              </a:solidFill>
              <a:ln w="19050">
                <a:solidFill>
                  <a:schemeClr val="lt1"/>
                </a:solidFill>
              </a:ln>
              <a:effectLst/>
            </c:spPr>
          </c:dPt>
          <c:cat>
            <c:strRef>
              <c:f>Sheet1!$D$180:$D$181</c:f>
              <c:strCache>
                <c:ptCount val="2"/>
                <c:pt idx="0">
                  <c:v>Important</c:v>
                </c:pt>
                <c:pt idx="1">
                  <c:v>Other</c:v>
                </c:pt>
              </c:strCache>
            </c:strRef>
          </c:cat>
          <c:val>
            <c:numRef>
              <c:f>Sheet1!$E$180:$E$181</c:f>
              <c:numCache>
                <c:formatCode>General</c:formatCode>
                <c:ptCount val="2"/>
                <c:pt idx="0">
                  <c:v>100</c:v>
                </c:pt>
                <c:pt idx="1">
                  <c:v>104</c:v>
                </c:pt>
              </c:numCache>
            </c:numRef>
          </c:val>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i="1" dirty="0" smtClean="0"/>
              <a:t>7. Use </a:t>
            </a:r>
            <a:r>
              <a:rPr lang="en-US" i="1" dirty="0"/>
              <a:t>of fertilizers and pesticides</a:t>
            </a:r>
          </a:p>
        </c:rich>
      </c:tx>
      <c:layout>
        <c:manualLayout>
          <c:xMode val="edge"/>
          <c:yMode val="edge"/>
          <c:x val="0.22257030288759583"/>
          <c:y val="1.8518518518518517E-2"/>
        </c:manualLayout>
      </c:layout>
      <c:overlay val="0"/>
    </c:title>
    <c:autoTitleDeleted val="0"/>
    <c:plotArea>
      <c:layout/>
      <c:doughnutChart>
        <c:varyColors val="1"/>
        <c:dLbls>
          <c:showLegendKey val="0"/>
          <c:showVal val="0"/>
          <c:showCatName val="0"/>
          <c:showSerName val="0"/>
          <c:showPercent val="0"/>
          <c:showBubbleSize val="0"/>
          <c:showLeaderLines val="0"/>
        </c:dLbls>
        <c:firstSliceAng val="220"/>
        <c:holeSize val="50"/>
      </c:doughnutChart>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 2 in Microsoft PowerPoint]Sheet1'!$C$187</c:f>
              <c:strCache>
                <c:ptCount val="1"/>
                <c:pt idx="0">
                  <c:v>How Long Something Lasts</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dPt>
          <c:dPt>
            <c:idx val="1"/>
            <c:invertIfNegative val="0"/>
            <c:bubble3D val="0"/>
            <c:spPr>
              <a:solidFill>
                <a:schemeClr val="accent1"/>
              </a:solidFill>
              <a:ln w="19050">
                <a:solidFill>
                  <a:schemeClr val="lt1"/>
                </a:solidFill>
              </a:ln>
              <a:effectLst/>
            </c:spPr>
          </c:dPt>
          <c:dPt>
            <c:idx val="2"/>
            <c:invertIfNegative val="0"/>
            <c:bubble3D val="0"/>
            <c:spPr>
              <a:solidFill>
                <a:schemeClr val="accent1"/>
              </a:solidFill>
              <a:ln w="19050">
                <a:solidFill>
                  <a:schemeClr val="lt1"/>
                </a:solidFill>
              </a:ln>
              <a:effectLst/>
            </c:spPr>
          </c:dPt>
          <c:dPt>
            <c:idx val="3"/>
            <c:invertIfNegative val="0"/>
            <c:bubble3D val="0"/>
            <c:spPr>
              <a:solidFill>
                <a:schemeClr val="accent1"/>
              </a:solidFill>
              <a:ln w="19050">
                <a:solidFill>
                  <a:schemeClr val="lt1"/>
                </a:solidFill>
              </a:ln>
              <a:effectLst/>
            </c:spPr>
          </c:dPt>
          <c:dPt>
            <c:idx val="4"/>
            <c:invertIfNegative val="0"/>
            <c:bubble3D val="0"/>
            <c:spPr>
              <a:solidFill>
                <a:schemeClr val="accent1"/>
              </a:solidFill>
              <a:ln w="19050">
                <a:solidFill>
                  <a:schemeClr val="lt1"/>
                </a:solidFill>
              </a:ln>
              <a:effectLst/>
            </c:spPr>
          </c:dPt>
          <c:dPt>
            <c:idx val="5"/>
            <c:invertIfNegative val="0"/>
            <c:bubble3D val="0"/>
            <c:spPr>
              <a:solidFill>
                <a:schemeClr val="accent1"/>
              </a:solidFill>
              <a:ln w="19050">
                <a:solidFill>
                  <a:schemeClr val="lt1"/>
                </a:solidFill>
              </a:ln>
              <a:effectLst/>
            </c:spPr>
          </c:dPt>
          <c:dPt>
            <c:idx val="6"/>
            <c:invertIfNegative val="0"/>
            <c:bubble3D val="0"/>
            <c:spPr>
              <a:solidFill>
                <a:schemeClr val="accent1"/>
              </a:solidFill>
              <a:ln w="19050">
                <a:solidFill>
                  <a:schemeClr val="lt1"/>
                </a:solidFill>
              </a:ln>
              <a:effectLst/>
            </c:spPr>
          </c:dPt>
          <c:dPt>
            <c:idx val="7"/>
            <c:invertIfNegative val="0"/>
            <c:bubble3D val="0"/>
            <c:spPr>
              <a:solidFill>
                <a:schemeClr val="accent1"/>
              </a:solidFill>
              <a:ln w="19050">
                <a:solidFill>
                  <a:schemeClr val="lt1"/>
                </a:solidFill>
              </a:ln>
              <a:effectLst/>
            </c:spPr>
          </c:dPt>
          <c:val>
            <c:numRef>
              <c:f>'[Chart 2 in Microsoft PowerPoint]Sheet1'!$D$187</c:f>
              <c:numCache>
                <c:formatCode>0.00%</c:formatCode>
                <c:ptCount val="1"/>
                <c:pt idx="0">
                  <c:v>0.53200000000000003</c:v>
                </c:pt>
              </c:numCache>
            </c:numRef>
          </c:val>
        </c:ser>
        <c:ser>
          <c:idx val="1"/>
          <c:order val="1"/>
          <c:tx>
            <c:strRef>
              <c:f>'[Chart 2 in Microsoft PowerPoint]Sheet1'!$C$188</c:f>
              <c:strCache>
                <c:ptCount val="1"/>
                <c:pt idx="0">
                  <c:v>Balance of Environmental, Societal and Economic Considerations</c:v>
                </c:pt>
              </c:strCache>
            </c:strRef>
          </c:tx>
          <c:spPr>
            <a:solidFill>
              <a:schemeClr val="accent2"/>
            </a:solidFill>
            <a:ln w="19050">
              <a:solidFill>
                <a:schemeClr val="lt1"/>
              </a:solidFill>
            </a:ln>
            <a:effectLst/>
          </c:spPr>
          <c:invertIfNegative val="0"/>
          <c:val>
            <c:numRef>
              <c:f>'[Chart 2 in Microsoft PowerPoint]Sheet1'!$D$188</c:f>
              <c:numCache>
                <c:formatCode>0.00%</c:formatCode>
                <c:ptCount val="1"/>
                <c:pt idx="0">
                  <c:v>0.61</c:v>
                </c:pt>
              </c:numCache>
            </c:numRef>
          </c:val>
        </c:ser>
        <c:ser>
          <c:idx val="2"/>
          <c:order val="2"/>
          <c:tx>
            <c:strRef>
              <c:f>'[Chart 2 in Microsoft PowerPoint]Sheet1'!$C$189</c:f>
              <c:strCache>
                <c:ptCount val="1"/>
                <c:pt idx="0">
                  <c:v>Ability to Sustain Life on Earth</c:v>
                </c:pt>
              </c:strCache>
            </c:strRef>
          </c:tx>
          <c:spPr>
            <a:solidFill>
              <a:schemeClr val="accent3"/>
            </a:solidFill>
            <a:ln w="19050">
              <a:solidFill>
                <a:schemeClr val="lt1"/>
              </a:solidFill>
            </a:ln>
            <a:effectLst/>
          </c:spPr>
          <c:invertIfNegative val="0"/>
          <c:val>
            <c:numRef>
              <c:f>'[Chart 2 in Microsoft PowerPoint]Sheet1'!$D$189</c:f>
              <c:numCache>
                <c:formatCode>0.00%</c:formatCode>
                <c:ptCount val="1"/>
                <c:pt idx="0">
                  <c:v>0.67300000000000004</c:v>
                </c:pt>
              </c:numCache>
            </c:numRef>
          </c:val>
        </c:ser>
        <c:ser>
          <c:idx val="3"/>
          <c:order val="3"/>
          <c:tx>
            <c:strRef>
              <c:f>'[Chart 2 in Microsoft PowerPoint]Sheet1'!$C$190</c:f>
              <c:strCache>
                <c:ptCount val="1"/>
                <c:pt idx="0">
                  <c:v>Conservation/Recycling</c:v>
                </c:pt>
              </c:strCache>
            </c:strRef>
          </c:tx>
          <c:spPr>
            <a:solidFill>
              <a:schemeClr val="accent4"/>
            </a:solidFill>
            <a:ln w="19050">
              <a:solidFill>
                <a:schemeClr val="lt1"/>
              </a:solidFill>
            </a:ln>
            <a:effectLst/>
          </c:spPr>
          <c:invertIfNegative val="0"/>
          <c:val>
            <c:numRef>
              <c:f>'[Chart 2 in Microsoft PowerPoint]Sheet1'!$D$190</c:f>
              <c:numCache>
                <c:formatCode>0.00%</c:formatCode>
                <c:ptCount val="1"/>
                <c:pt idx="0">
                  <c:v>0.82899999999999996</c:v>
                </c:pt>
              </c:numCache>
            </c:numRef>
          </c:val>
        </c:ser>
        <c:ser>
          <c:idx val="4"/>
          <c:order val="4"/>
          <c:tx>
            <c:strRef>
              <c:f>'[Chart 2 in Microsoft PowerPoint]Sheet1'!$C$191</c:f>
              <c:strCache>
                <c:ptCount val="1"/>
                <c:pt idx="0">
                  <c:v>Environment/Natural Resources</c:v>
                </c:pt>
              </c:strCache>
            </c:strRef>
          </c:tx>
          <c:spPr>
            <a:solidFill>
              <a:schemeClr val="accent5"/>
            </a:solidFill>
            <a:ln w="19050">
              <a:solidFill>
                <a:schemeClr val="lt1"/>
              </a:solidFill>
            </a:ln>
            <a:effectLst/>
          </c:spPr>
          <c:invertIfNegative val="0"/>
          <c:val>
            <c:numRef>
              <c:f>'[Chart 2 in Microsoft PowerPoint]Sheet1'!$D$191</c:f>
              <c:numCache>
                <c:formatCode>0.00%</c:formatCode>
                <c:ptCount val="1"/>
                <c:pt idx="0">
                  <c:v>0.79500000000000004</c:v>
                </c:pt>
              </c:numCache>
            </c:numRef>
          </c:val>
        </c:ser>
        <c:ser>
          <c:idx val="5"/>
          <c:order val="5"/>
          <c:tx>
            <c:strRef>
              <c:f>'[Chart 2 in Microsoft PowerPoint]Sheet1'!$C$192</c:f>
              <c:strCache>
                <c:ptCount val="1"/>
                <c:pt idx="0">
                  <c:v>Being Green</c:v>
                </c:pt>
              </c:strCache>
            </c:strRef>
          </c:tx>
          <c:spPr>
            <a:solidFill>
              <a:schemeClr val="accent6"/>
            </a:solidFill>
            <a:ln w="19050">
              <a:solidFill>
                <a:schemeClr val="lt1"/>
              </a:solidFill>
            </a:ln>
            <a:effectLst/>
          </c:spPr>
          <c:invertIfNegative val="0"/>
          <c:val>
            <c:numRef>
              <c:f>'[Chart 2 in Microsoft PowerPoint]Sheet1'!$D$192</c:f>
              <c:numCache>
                <c:formatCode>0.00%</c:formatCode>
                <c:ptCount val="1"/>
                <c:pt idx="0">
                  <c:v>0.8</c:v>
                </c:pt>
              </c:numCache>
            </c:numRef>
          </c:val>
        </c:ser>
        <c:ser>
          <c:idx val="6"/>
          <c:order val="6"/>
          <c:tx>
            <c:strRef>
              <c:f>'[Chart 2 in Microsoft PowerPoint]Sheet1'!$C$193</c:f>
              <c:strCache>
                <c:ptCount val="1"/>
                <c:pt idx="0">
                  <c:v>Not Harming Future Generations</c:v>
                </c:pt>
              </c:strCache>
            </c:strRef>
          </c:tx>
          <c:spPr>
            <a:solidFill>
              <a:schemeClr val="accent1">
                <a:lumMod val="60000"/>
              </a:schemeClr>
            </a:solidFill>
            <a:ln w="19050">
              <a:solidFill>
                <a:schemeClr val="lt1"/>
              </a:solidFill>
            </a:ln>
            <a:effectLst/>
          </c:spPr>
          <c:invertIfNegative val="0"/>
          <c:val>
            <c:numRef>
              <c:f>'[Chart 2 in Microsoft PowerPoint]Sheet1'!$D$193</c:f>
              <c:numCache>
                <c:formatCode>0.00%</c:formatCode>
                <c:ptCount val="1"/>
                <c:pt idx="0">
                  <c:v>0.57099999999999995</c:v>
                </c:pt>
              </c:numCache>
            </c:numRef>
          </c:val>
        </c:ser>
        <c:ser>
          <c:idx val="7"/>
          <c:order val="7"/>
          <c:tx>
            <c:strRef>
              <c:f>'[Chart 2 in Microsoft PowerPoint]Sheet1'!$C$194</c:f>
              <c:strCache>
                <c:ptCount val="1"/>
                <c:pt idx="0">
                  <c:v>Don't Know</c:v>
                </c:pt>
              </c:strCache>
            </c:strRef>
          </c:tx>
          <c:spPr>
            <a:solidFill>
              <a:schemeClr val="accent2">
                <a:lumMod val="60000"/>
              </a:schemeClr>
            </a:solidFill>
            <a:ln w="19050">
              <a:solidFill>
                <a:schemeClr val="lt1"/>
              </a:solidFill>
            </a:ln>
            <a:effectLst/>
          </c:spPr>
          <c:invertIfNegative val="0"/>
          <c:val>
            <c:numRef>
              <c:f>'[Chart 2 in Microsoft PowerPoint]Sheet1'!$D$194</c:f>
              <c:numCache>
                <c:formatCode>0.00%</c:formatCode>
                <c:ptCount val="1"/>
                <c:pt idx="0">
                  <c:v>0.02</c:v>
                </c:pt>
              </c:numCache>
            </c:numRef>
          </c:val>
        </c:ser>
        <c:dLbls>
          <c:showLegendKey val="0"/>
          <c:showVal val="0"/>
          <c:showCatName val="0"/>
          <c:showSerName val="0"/>
          <c:showPercent val="0"/>
          <c:showBubbleSize val="0"/>
        </c:dLbls>
        <c:gapWidth val="100"/>
        <c:axId val="291957320"/>
        <c:axId val="291957712"/>
      </c:barChart>
      <c:catAx>
        <c:axId val="291957320"/>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1957712"/>
        <c:crosses val="autoZero"/>
        <c:auto val="1"/>
        <c:lblAlgn val="ctr"/>
        <c:lblOffset val="100"/>
        <c:noMultiLvlLbl val="0"/>
      </c:catAx>
      <c:valAx>
        <c:axId val="291957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1957320"/>
        <c:crosses val="autoZero"/>
        <c:crossBetween val="between"/>
      </c:valAx>
      <c:spPr>
        <a:noFill/>
        <a:ln>
          <a:noFill/>
        </a:ln>
        <a:effectLst/>
      </c:spPr>
    </c:plotArea>
    <c:legend>
      <c:legendPos val="r"/>
      <c:layout>
        <c:manualLayout>
          <c:xMode val="edge"/>
          <c:yMode val="edge"/>
          <c:x val="0.6714834830141474"/>
          <c:y val="0.10813626376147649"/>
          <c:w val="0.31875486401261582"/>
          <c:h val="0.753584100543704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217867099314853"/>
          <c:y val="0.1960220894746002"/>
          <c:w val="0.48136609098175481"/>
          <c:h val="0.71888196539518379"/>
        </c:manualLayout>
      </c:layout>
      <c:doughnut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Sheet1!$A$200:$A$203</c:f>
              <c:strCache>
                <c:ptCount val="4"/>
                <c:pt idx="0">
                  <c:v>$0 </c:v>
                </c:pt>
                <c:pt idx="1">
                  <c:v>$10 </c:v>
                </c:pt>
                <c:pt idx="2">
                  <c:v>$25 </c:v>
                </c:pt>
                <c:pt idx="3">
                  <c:v>$50+</c:v>
                </c:pt>
              </c:strCache>
            </c:strRef>
          </c:cat>
          <c:val>
            <c:numRef>
              <c:f>Sheet1!$B$200:$B$203</c:f>
              <c:numCache>
                <c:formatCode>0.00%</c:formatCode>
                <c:ptCount val="4"/>
                <c:pt idx="0">
                  <c:v>0.35099999999999998</c:v>
                </c:pt>
                <c:pt idx="1">
                  <c:v>0.36099999999999999</c:v>
                </c:pt>
                <c:pt idx="2">
                  <c:v>0.24399999999999999</c:v>
                </c:pt>
                <c:pt idx="3">
                  <c:v>4.3999999999999997E-2</c:v>
                </c:pt>
              </c:numCache>
            </c:numRef>
          </c:val>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56564727163309"/>
          <c:y val="7.555765756553158E-2"/>
          <c:w val="0.57732520633715978"/>
          <c:h val="0.85711317947154242"/>
        </c:manualLayout>
      </c:layout>
      <c:doughnutChart>
        <c:varyColors val="1"/>
        <c:dLbls>
          <c:showLegendKey val="0"/>
          <c:showVal val="0"/>
          <c:showCatName val="1"/>
          <c:showSerName val="0"/>
          <c:showPercent val="1"/>
          <c:showBubbleSize val="0"/>
          <c:showLeaderLines val="0"/>
        </c:dLbls>
        <c:firstSliceAng val="86"/>
        <c:holeSize val="50"/>
      </c:doughnutChart>
    </c:plotArea>
    <c:plotVisOnly val="1"/>
    <c:dispBlanksAs val="gap"/>
    <c:showDLblsOverMax val="0"/>
  </c:chart>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I recycle plastic, aluminum, paper and cardboard when possible.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2">
                  <a:shade val="53000"/>
                </a:schemeClr>
              </a:solidFill>
              <a:ln w="19050">
                <a:solidFill>
                  <a:schemeClr val="lt1"/>
                </a:solidFill>
              </a:ln>
              <a:effectLst/>
            </c:spPr>
          </c:dPt>
          <c:dPt>
            <c:idx val="1"/>
            <c:bubble3D val="0"/>
            <c:spPr>
              <a:solidFill>
                <a:schemeClr val="accent2">
                  <a:shade val="76000"/>
                </a:schemeClr>
              </a:solidFill>
              <a:ln w="19050">
                <a:solidFill>
                  <a:schemeClr val="lt1"/>
                </a:solidFill>
              </a:ln>
              <a:effectLst/>
            </c:spPr>
          </c:dPt>
          <c:dPt>
            <c:idx val="2"/>
            <c:bubble3D val="0"/>
            <c:spPr>
              <a:solidFill>
                <a:schemeClr val="accent2"/>
              </a:solidFill>
              <a:ln w="19050">
                <a:solidFill>
                  <a:schemeClr val="lt1"/>
                </a:solidFill>
              </a:ln>
              <a:effectLst/>
            </c:spPr>
          </c:dPt>
          <c:dPt>
            <c:idx val="3"/>
            <c:bubble3D val="0"/>
            <c:spPr>
              <a:solidFill>
                <a:schemeClr val="accent2">
                  <a:tint val="77000"/>
                </a:schemeClr>
              </a:solidFill>
              <a:ln w="19050">
                <a:solidFill>
                  <a:schemeClr val="lt1"/>
                </a:solidFill>
              </a:ln>
              <a:effectLst/>
            </c:spPr>
          </c:dPt>
          <c:dPt>
            <c:idx val="4"/>
            <c:bubble3D val="0"/>
            <c:spPr>
              <a:solidFill>
                <a:schemeClr val="accent2">
                  <a:tint val="54000"/>
                </a:schemeClr>
              </a:solidFill>
              <a:ln w="19050">
                <a:solidFill>
                  <a:schemeClr val="lt1"/>
                </a:solidFill>
              </a:ln>
              <a:effectLst/>
            </c:spPr>
          </c:dPt>
          <c:dLbls>
            <c:dLbl>
              <c:idx val="3"/>
              <c:layout>
                <c:manualLayout>
                  <c:x val="-3.2116517402347645E-2"/>
                  <c:y val="-0.14316237092841361"/>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
                  <c:y val="-0.14683320095221913"/>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Sheet1!$A$217:$A$221</c:f>
              <c:strCache>
                <c:ptCount val="5"/>
                <c:pt idx="0">
                  <c:v>Always</c:v>
                </c:pt>
                <c:pt idx="1">
                  <c:v>Usually</c:v>
                </c:pt>
                <c:pt idx="2">
                  <c:v>Sometimes</c:v>
                </c:pt>
                <c:pt idx="3">
                  <c:v>Rarely</c:v>
                </c:pt>
                <c:pt idx="4">
                  <c:v>Never</c:v>
                </c:pt>
              </c:strCache>
            </c:strRef>
          </c:cat>
          <c:val>
            <c:numRef>
              <c:f>Sheet1!$B$217:$B$221</c:f>
              <c:numCache>
                <c:formatCode>0.00%</c:formatCode>
                <c:ptCount val="5"/>
                <c:pt idx="0">
                  <c:v>0.48499999999999999</c:v>
                </c:pt>
                <c:pt idx="1">
                  <c:v>0.38800000000000001</c:v>
                </c:pt>
                <c:pt idx="2">
                  <c:v>9.1999999999999998E-2</c:v>
                </c:pt>
                <c:pt idx="3">
                  <c:v>2.9000000000000001E-2</c:v>
                </c:pt>
                <c:pt idx="4">
                  <c:v>5.0000000000000001E-3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8341032370953636"/>
          <c:y val="0.3905129046369204"/>
          <c:w val="0.18881189851268593"/>
          <c:h val="0.4466590113735783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I</a:t>
            </a:r>
            <a:r>
              <a:rPr lang="en-US" dirty="0"/>
              <a:t> </a:t>
            </a:r>
            <a:r>
              <a:rPr lang="en-US" b="1" dirty="0"/>
              <a:t>make healthy food choices when possible</a:t>
            </a:r>
            <a:r>
              <a:rPr lang="en-US" dirty="0"/>
              <a: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712002311424958"/>
          <c:y val="0.20418191427620652"/>
          <c:w val="0.4418252130507771"/>
          <c:h val="0.65004256192641252"/>
        </c:manualLayout>
      </c:layout>
      <c:doughnutChart>
        <c:varyColors val="1"/>
        <c:ser>
          <c:idx val="0"/>
          <c:order val="0"/>
          <c:dPt>
            <c:idx val="0"/>
            <c:bubble3D val="0"/>
            <c:spPr>
              <a:solidFill>
                <a:schemeClr val="accent6">
                  <a:shade val="53000"/>
                </a:schemeClr>
              </a:solidFill>
              <a:ln w="19050">
                <a:solidFill>
                  <a:schemeClr val="lt1"/>
                </a:solidFill>
              </a:ln>
              <a:effectLst/>
            </c:spPr>
          </c:dPt>
          <c:dPt>
            <c:idx val="1"/>
            <c:bubble3D val="0"/>
            <c:spPr>
              <a:solidFill>
                <a:schemeClr val="accent6">
                  <a:shade val="76000"/>
                </a:schemeClr>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6">
                  <a:tint val="77000"/>
                </a:schemeClr>
              </a:solidFill>
              <a:ln w="19050">
                <a:solidFill>
                  <a:schemeClr val="lt1"/>
                </a:solidFill>
              </a:ln>
              <a:effectLst/>
            </c:spPr>
          </c:dPt>
          <c:dPt>
            <c:idx val="4"/>
            <c:bubble3D val="0"/>
            <c:spPr>
              <a:solidFill>
                <a:schemeClr val="accent6">
                  <a:tint val="54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Sheet1!$A$227:$A$231</c:f>
              <c:strCache>
                <c:ptCount val="5"/>
                <c:pt idx="0">
                  <c:v>Always</c:v>
                </c:pt>
                <c:pt idx="1">
                  <c:v>Usually</c:v>
                </c:pt>
                <c:pt idx="2">
                  <c:v>Sometimes</c:v>
                </c:pt>
                <c:pt idx="3">
                  <c:v>Rarely</c:v>
                </c:pt>
                <c:pt idx="4">
                  <c:v>Never</c:v>
                </c:pt>
              </c:strCache>
            </c:strRef>
          </c:cat>
          <c:val>
            <c:numRef>
              <c:f>Sheet1!$B$227:$B$231</c:f>
              <c:numCache>
                <c:formatCode>0.00%</c:formatCode>
                <c:ptCount val="5"/>
                <c:pt idx="0">
                  <c:v>0.21199999999999999</c:v>
                </c:pt>
                <c:pt idx="1">
                  <c:v>0.438</c:v>
                </c:pt>
                <c:pt idx="2">
                  <c:v>0.3</c:v>
                </c:pt>
                <c:pt idx="3">
                  <c:v>4.3999999999999997E-2</c:v>
                </c:pt>
                <c:pt idx="4">
                  <c:v>5.0000000000000001E-3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I turn off lights and electronics when not in use.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4">
                  <a:shade val="53000"/>
                </a:schemeClr>
              </a:solidFill>
              <a:ln w="19050">
                <a:solidFill>
                  <a:schemeClr val="lt1"/>
                </a:solidFill>
              </a:ln>
              <a:effectLst/>
            </c:spPr>
          </c:dPt>
          <c:dPt>
            <c:idx val="1"/>
            <c:bubble3D val="0"/>
            <c:spPr>
              <a:solidFill>
                <a:schemeClr val="accent4">
                  <a:shade val="76000"/>
                </a:schemeClr>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4">
                  <a:tint val="77000"/>
                </a:schemeClr>
              </a:solidFill>
              <a:ln w="19050">
                <a:solidFill>
                  <a:schemeClr val="lt1"/>
                </a:solidFill>
              </a:ln>
              <a:effectLst/>
            </c:spPr>
          </c:dPt>
          <c:dPt>
            <c:idx val="4"/>
            <c:bubble3D val="0"/>
            <c:spPr>
              <a:solidFill>
                <a:schemeClr val="accent4">
                  <a:tint val="54000"/>
                </a:schemeClr>
              </a:solidFill>
              <a:ln w="19050">
                <a:solidFill>
                  <a:schemeClr val="lt1"/>
                </a:solidFill>
              </a:ln>
              <a:effectLst/>
            </c:spPr>
          </c:dPt>
          <c:dLbls>
            <c:dLbl>
              <c:idx val="3"/>
              <c:layout>
                <c:manualLayout>
                  <c:x val="-4.0278655913005522E-2"/>
                  <c:y val="-0.1520195551542034"/>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1.8954661606120266E-2"/>
                  <c:y val="-0.1308075242024541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Sheet1!$A$237:$A$241</c:f>
              <c:strCache>
                <c:ptCount val="5"/>
                <c:pt idx="0">
                  <c:v>Always</c:v>
                </c:pt>
                <c:pt idx="1">
                  <c:v>Usually</c:v>
                </c:pt>
                <c:pt idx="2">
                  <c:v>Sometimes</c:v>
                </c:pt>
                <c:pt idx="3">
                  <c:v>Rarely</c:v>
                </c:pt>
                <c:pt idx="4">
                  <c:v>Never</c:v>
                </c:pt>
              </c:strCache>
            </c:strRef>
          </c:cat>
          <c:val>
            <c:numRef>
              <c:f>Sheet1!$B$237:$B$241</c:f>
              <c:numCache>
                <c:formatCode>0.00%</c:formatCode>
                <c:ptCount val="5"/>
                <c:pt idx="0">
                  <c:v>0.377</c:v>
                </c:pt>
                <c:pt idx="1">
                  <c:v>0.48499999999999999</c:v>
                </c:pt>
                <c:pt idx="2">
                  <c:v>0.113</c:v>
                </c:pt>
                <c:pt idx="3">
                  <c:v>1.4999999999999999E-2</c:v>
                </c:pt>
                <c:pt idx="4">
                  <c:v>0.01</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0326533224107712"/>
          <c:y val="0.21735261048559126"/>
          <c:w val="0.26887728517008547"/>
          <c:h val="0.6765872347556621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i="0" dirty="0"/>
              <a:t>I bring a reusable bag when shopping</a:t>
            </a:r>
            <a:r>
              <a:rPr lang="en-US" i="0" dirty="0"/>
              <a: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70986016633112"/>
          <c:y val="0.16395458264411816"/>
          <c:w val="0.52882262003227931"/>
          <c:h val="0.73043005504749303"/>
        </c:manualLayout>
      </c:layout>
      <c:doughnutChart>
        <c:varyColors val="1"/>
        <c:ser>
          <c:idx val="0"/>
          <c:order val="0"/>
          <c:dPt>
            <c:idx val="0"/>
            <c:bubble3D val="0"/>
            <c:spPr>
              <a:solidFill>
                <a:schemeClr val="accent5">
                  <a:tint val="54000"/>
                </a:schemeClr>
              </a:solidFill>
              <a:ln w="19050">
                <a:solidFill>
                  <a:schemeClr val="lt1"/>
                </a:solidFill>
              </a:ln>
              <a:effectLst/>
            </c:spPr>
          </c:dPt>
          <c:dPt>
            <c:idx val="1"/>
            <c:bubble3D val="0"/>
            <c:spPr>
              <a:solidFill>
                <a:schemeClr val="accent5">
                  <a:tint val="77000"/>
                </a:schemeClr>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5">
                  <a:shade val="76000"/>
                </a:schemeClr>
              </a:solidFill>
              <a:ln w="19050">
                <a:solidFill>
                  <a:schemeClr val="lt1"/>
                </a:solidFill>
              </a:ln>
              <a:effectLst/>
            </c:spPr>
          </c:dPt>
          <c:dPt>
            <c:idx val="4"/>
            <c:bubble3D val="0"/>
            <c:spPr>
              <a:solidFill>
                <a:schemeClr val="accent5">
                  <a:shade val="53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Sheet1!$A$246:$A$250</c:f>
              <c:strCache>
                <c:ptCount val="5"/>
                <c:pt idx="0">
                  <c:v>Always</c:v>
                </c:pt>
                <c:pt idx="1">
                  <c:v>Usually</c:v>
                </c:pt>
                <c:pt idx="2">
                  <c:v>Sometimes</c:v>
                </c:pt>
                <c:pt idx="3">
                  <c:v>Rarely</c:v>
                </c:pt>
                <c:pt idx="4">
                  <c:v>Never</c:v>
                </c:pt>
              </c:strCache>
            </c:strRef>
          </c:cat>
          <c:val>
            <c:numRef>
              <c:f>Sheet1!$B$246:$B$250</c:f>
              <c:numCache>
                <c:formatCode>0.00%</c:formatCode>
                <c:ptCount val="5"/>
                <c:pt idx="0">
                  <c:v>7.9000000000000001E-2</c:v>
                </c:pt>
                <c:pt idx="1">
                  <c:v>0.187</c:v>
                </c:pt>
                <c:pt idx="2">
                  <c:v>0.33</c:v>
                </c:pt>
                <c:pt idx="3">
                  <c:v>0.246</c:v>
                </c:pt>
                <c:pt idx="4">
                  <c:v>0.158</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5.0354584184456375E-2"/>
          <c:y val="0.32853411178755204"/>
          <c:w val="0.16033984788501654"/>
          <c:h val="0.41630555100484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i="0" dirty="0"/>
              <a:t>I buy locally-produced or second-hand goods</a:t>
            </a:r>
            <a:r>
              <a:rPr lang="en-US" i="0" dirty="0"/>
              <a: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939269515157274"/>
          <c:y val="0.17239109066968342"/>
          <c:w val="0.56155120106299339"/>
          <c:h val="0.70818102311471265"/>
        </c:manualLayout>
      </c:layout>
      <c:doughnutChart>
        <c:varyColors val="1"/>
        <c:ser>
          <c:idx val="0"/>
          <c:order val="0"/>
          <c:dPt>
            <c:idx val="0"/>
            <c:bubble3D val="0"/>
            <c:spPr>
              <a:solidFill>
                <a:schemeClr val="accent6">
                  <a:tint val="54000"/>
                </a:schemeClr>
              </a:solidFill>
              <a:ln w="19050">
                <a:solidFill>
                  <a:schemeClr val="lt1"/>
                </a:solidFill>
              </a:ln>
              <a:effectLst/>
            </c:spPr>
          </c:dPt>
          <c:dPt>
            <c:idx val="1"/>
            <c:bubble3D val="0"/>
            <c:spPr>
              <a:solidFill>
                <a:schemeClr val="accent6">
                  <a:tint val="77000"/>
                </a:schemeClr>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6">
                  <a:shade val="76000"/>
                </a:schemeClr>
              </a:solidFill>
              <a:ln w="19050">
                <a:solidFill>
                  <a:schemeClr val="lt1"/>
                </a:solidFill>
              </a:ln>
              <a:effectLst/>
            </c:spPr>
          </c:dPt>
          <c:dPt>
            <c:idx val="4"/>
            <c:bubble3D val="0"/>
            <c:spPr>
              <a:solidFill>
                <a:schemeClr val="accent6">
                  <a:shade val="53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Sheet1!$A$254:$A$258</c:f>
              <c:strCache>
                <c:ptCount val="5"/>
                <c:pt idx="0">
                  <c:v>Always</c:v>
                </c:pt>
                <c:pt idx="1">
                  <c:v>Usually</c:v>
                </c:pt>
                <c:pt idx="2">
                  <c:v>Sometimes</c:v>
                </c:pt>
                <c:pt idx="3">
                  <c:v>Rarely</c:v>
                </c:pt>
                <c:pt idx="4">
                  <c:v>Never</c:v>
                </c:pt>
              </c:strCache>
            </c:strRef>
          </c:cat>
          <c:val>
            <c:numRef>
              <c:f>Sheet1!$B$254:$B$258</c:f>
              <c:numCache>
                <c:formatCode>0.00%</c:formatCode>
                <c:ptCount val="5"/>
                <c:pt idx="0">
                  <c:v>6.4000000000000001E-2</c:v>
                </c:pt>
                <c:pt idx="1">
                  <c:v>0.222</c:v>
                </c:pt>
                <c:pt idx="2">
                  <c:v>0.52700000000000002</c:v>
                </c:pt>
                <c:pt idx="3">
                  <c:v>0.16700000000000001</c:v>
                </c:pt>
                <c:pt idx="4">
                  <c:v>0.02</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9856065550487443"/>
          <c:y val="0.3320481523164005"/>
          <c:w val="0.16703563260937837"/>
          <c:h val="0.3733715211044618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478932155965589E-2"/>
          <c:y val="1.7908808524153174E-2"/>
          <c:w val="0.90552106784403441"/>
          <c:h val="0.8229742468942246"/>
        </c:manualLayout>
      </c:layout>
      <c:barChart>
        <c:barDir val="col"/>
        <c:grouping val="clustered"/>
        <c:varyColors val="0"/>
        <c:ser>
          <c:idx val="0"/>
          <c:order val="0"/>
          <c:tx>
            <c:strRef>
              <c:f>Sheet1!$B$1</c:f>
              <c:strCache>
                <c:ptCount val="1"/>
                <c:pt idx="0">
                  <c:v>The environment</c:v>
                </c:pt>
              </c:strCache>
            </c:strRef>
          </c:tx>
          <c:spPr>
            <a:solidFill>
              <a:schemeClr val="accent1"/>
            </a:solidFill>
            <a:ln>
              <a:noFill/>
            </a:ln>
            <a:effectLst/>
          </c:spPr>
          <c:invertIfNegative val="0"/>
          <c:cat>
            <c:strRef>
              <c:f>Sheet1!$A$2:$A$6</c:f>
              <c:strCache>
                <c:ptCount val="5"/>
                <c:pt idx="0">
                  <c:v>Strongly disagree</c:v>
                </c:pt>
                <c:pt idx="1">
                  <c:v>Disagree</c:v>
                </c:pt>
                <c:pt idx="2">
                  <c:v>Neutral</c:v>
                </c:pt>
                <c:pt idx="3">
                  <c:v>Agree</c:v>
                </c:pt>
                <c:pt idx="4">
                  <c:v>Strongly Agree</c:v>
                </c:pt>
              </c:strCache>
            </c:strRef>
          </c:cat>
          <c:val>
            <c:numRef>
              <c:f>Sheet1!$B$2:$B$6</c:f>
              <c:numCache>
                <c:formatCode>0.00%</c:formatCode>
                <c:ptCount val="5"/>
                <c:pt idx="0">
                  <c:v>4.3999999999999997E-2</c:v>
                </c:pt>
                <c:pt idx="1">
                  <c:v>5.0000000000000001E-3</c:v>
                </c:pt>
                <c:pt idx="2">
                  <c:v>7.8E-2</c:v>
                </c:pt>
                <c:pt idx="3">
                  <c:v>0.41699999999999998</c:v>
                </c:pt>
                <c:pt idx="4">
                  <c:v>0.45600000000000002</c:v>
                </c:pt>
              </c:numCache>
            </c:numRef>
          </c:val>
        </c:ser>
        <c:ser>
          <c:idx val="1"/>
          <c:order val="1"/>
          <c:tx>
            <c:strRef>
              <c:f>Sheet1!$C$1</c:f>
              <c:strCache>
                <c:ptCount val="1"/>
                <c:pt idx="0">
                  <c:v>The economoy</c:v>
                </c:pt>
              </c:strCache>
            </c:strRef>
          </c:tx>
          <c:spPr>
            <a:solidFill>
              <a:schemeClr val="accent2"/>
            </a:solidFill>
            <a:ln>
              <a:noFill/>
            </a:ln>
            <a:effectLst/>
          </c:spPr>
          <c:invertIfNegative val="0"/>
          <c:cat>
            <c:strRef>
              <c:f>Sheet1!$A$2:$A$6</c:f>
              <c:strCache>
                <c:ptCount val="5"/>
                <c:pt idx="0">
                  <c:v>Strongly disagree</c:v>
                </c:pt>
                <c:pt idx="1">
                  <c:v>Disagree</c:v>
                </c:pt>
                <c:pt idx="2">
                  <c:v>Neutral</c:v>
                </c:pt>
                <c:pt idx="3">
                  <c:v>Agree</c:v>
                </c:pt>
                <c:pt idx="4">
                  <c:v>Strongly Agree</c:v>
                </c:pt>
              </c:strCache>
            </c:strRef>
          </c:cat>
          <c:val>
            <c:numRef>
              <c:f>Sheet1!$C$2:$C$6</c:f>
              <c:numCache>
                <c:formatCode>0.00%</c:formatCode>
                <c:ptCount val="5"/>
                <c:pt idx="0">
                  <c:v>3.4000000000000002E-2</c:v>
                </c:pt>
                <c:pt idx="1">
                  <c:v>1.4999999999999999E-2</c:v>
                </c:pt>
                <c:pt idx="2">
                  <c:v>0.20499999999999999</c:v>
                </c:pt>
                <c:pt idx="3">
                  <c:v>0.45400000000000001</c:v>
                </c:pt>
                <c:pt idx="4">
                  <c:v>0.29299999999999998</c:v>
                </c:pt>
              </c:numCache>
            </c:numRef>
          </c:val>
        </c:ser>
        <c:ser>
          <c:idx val="2"/>
          <c:order val="2"/>
          <c:tx>
            <c:strRef>
              <c:f>Sheet1!$D$1</c:f>
              <c:strCache>
                <c:ptCount val="1"/>
                <c:pt idx="0">
                  <c:v>Myself, and other people </c:v>
                </c:pt>
              </c:strCache>
            </c:strRef>
          </c:tx>
          <c:spPr>
            <a:solidFill>
              <a:schemeClr val="accent3"/>
            </a:solidFill>
            <a:ln>
              <a:noFill/>
            </a:ln>
            <a:effectLst/>
          </c:spPr>
          <c:invertIfNegative val="0"/>
          <c:cat>
            <c:strRef>
              <c:f>Sheet1!$A$2:$A$6</c:f>
              <c:strCache>
                <c:ptCount val="5"/>
                <c:pt idx="0">
                  <c:v>Strongly disagree</c:v>
                </c:pt>
                <c:pt idx="1">
                  <c:v>Disagree</c:v>
                </c:pt>
                <c:pt idx="2">
                  <c:v>Neutral</c:v>
                </c:pt>
                <c:pt idx="3">
                  <c:v>Agree</c:v>
                </c:pt>
                <c:pt idx="4">
                  <c:v>Strongly Agree</c:v>
                </c:pt>
              </c:strCache>
            </c:strRef>
          </c:cat>
          <c:val>
            <c:numRef>
              <c:f>Sheet1!$D$2:$D$6</c:f>
              <c:numCache>
                <c:formatCode>0.00%</c:formatCode>
                <c:ptCount val="5"/>
                <c:pt idx="0">
                  <c:v>3.9E-2</c:v>
                </c:pt>
                <c:pt idx="1">
                  <c:v>5.0000000000000001E-3</c:v>
                </c:pt>
                <c:pt idx="2">
                  <c:v>2.5000000000000001E-2</c:v>
                </c:pt>
                <c:pt idx="3">
                  <c:v>0.23200000000000001</c:v>
                </c:pt>
                <c:pt idx="4" formatCode="0%">
                  <c:v>0.7</c:v>
                </c:pt>
              </c:numCache>
            </c:numRef>
          </c:val>
        </c:ser>
        <c:dLbls>
          <c:showLegendKey val="0"/>
          <c:showVal val="0"/>
          <c:showCatName val="0"/>
          <c:showSerName val="0"/>
          <c:showPercent val="0"/>
          <c:showBubbleSize val="0"/>
        </c:dLbls>
        <c:gapWidth val="219"/>
        <c:overlap val="-27"/>
        <c:axId val="297918608"/>
        <c:axId val="297919000"/>
      </c:barChart>
      <c:catAx>
        <c:axId val="29791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97919000"/>
        <c:crosses val="autoZero"/>
        <c:auto val="1"/>
        <c:lblAlgn val="ctr"/>
        <c:lblOffset val="100"/>
        <c:noMultiLvlLbl val="0"/>
      </c:catAx>
      <c:valAx>
        <c:axId val="2979190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9791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a:latin typeface="Arial" panose="020B0604020202020204" pitchFamily="34" charset="0"/>
          <a:cs typeface="Arial" panose="020B0604020202020204" pitchFamily="34" charset="0"/>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1200" dirty="0" smtClean="0"/>
              <a:t>4. I bring a reusable bag </a:t>
            </a:r>
            <a:r>
              <a:rPr lang="en-US" sz="1200" b="0" dirty="0" smtClean="0"/>
              <a:t>when shopping</a:t>
            </a:r>
            <a:r>
              <a:rPr lang="en-US" b="0" dirty="0" smtClean="0"/>
              <a:t>.</a:t>
            </a:r>
            <a:endParaRPr lang="en-US" b="0" dirty="0"/>
          </a:p>
        </c:rich>
      </c:tx>
      <c:layout/>
      <c:overlay val="0"/>
    </c:title>
    <c:autoTitleDeleted val="0"/>
    <c:plotArea>
      <c:layout/>
      <c:doughnutChart>
        <c:varyColors val="1"/>
        <c:dLbls>
          <c:showLegendKey val="0"/>
          <c:showVal val="0"/>
          <c:showCatName val="0"/>
          <c:showSerName val="0"/>
          <c:showPercent val="1"/>
          <c:showBubbleSize val="0"/>
          <c:showLeaderLines val="0"/>
        </c:dLbls>
        <c:firstSliceAng val="226"/>
        <c:holeSize val="50"/>
      </c:doughnutChart>
    </c:plotArea>
    <c:legend>
      <c:legendPos val="l"/>
      <c:layout>
        <c:manualLayout>
          <c:xMode val="edge"/>
          <c:yMode val="edge"/>
          <c:x val="0.1637831603229527"/>
          <c:y val="0.39856155484013073"/>
          <c:w val="0.14380550182092292"/>
          <c:h val="0.31934500434965435"/>
        </c:manualLayout>
      </c:layout>
      <c:overlay val="0"/>
    </c:legend>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US" sz="1200" dirty="0" smtClean="0"/>
              <a:t>5. I </a:t>
            </a:r>
            <a:r>
              <a:rPr lang="en-US" sz="1200" dirty="0"/>
              <a:t>buy locally-produced </a:t>
            </a:r>
            <a:r>
              <a:rPr lang="en-US" sz="1200" b="0" dirty="0"/>
              <a:t>or second-hand goods.</a:t>
            </a:r>
          </a:p>
        </c:rich>
      </c:tx>
      <c:layout>
        <c:manualLayout>
          <c:xMode val="edge"/>
          <c:yMode val="edge"/>
          <c:x val="0.15880285797608629"/>
          <c:y val="9.0581890576006324E-2"/>
        </c:manualLayout>
      </c:layout>
      <c:overlay val="0"/>
    </c:title>
    <c:autoTitleDeleted val="0"/>
    <c:plotArea>
      <c:layout>
        <c:manualLayout>
          <c:layoutTarget val="inner"/>
          <c:xMode val="edge"/>
          <c:yMode val="edge"/>
          <c:x val="0.15941736449610466"/>
          <c:y val="0.1952470659699469"/>
          <c:w val="0.49243594550681175"/>
          <c:h val="0.70254101817254611"/>
        </c:manualLayout>
      </c:layout>
      <c:doughnutChart>
        <c:varyColors val="1"/>
        <c:dLbls>
          <c:showLegendKey val="0"/>
          <c:showVal val="0"/>
          <c:showCatName val="0"/>
          <c:showSerName val="0"/>
          <c:showPercent val="1"/>
          <c:showBubbleSize val="0"/>
          <c:showLeaderLines val="0"/>
        </c:dLbls>
        <c:firstSliceAng val="212"/>
        <c:holeSize val="50"/>
      </c:doughnutChart>
    </c:plotArea>
    <c:legend>
      <c:legendPos val="r"/>
      <c:layout>
        <c:manualLayout>
          <c:xMode val="edge"/>
          <c:yMode val="edge"/>
          <c:x val="0.69752822563846184"/>
          <c:y val="0.30301395787288282"/>
          <c:w val="0.15009871900340815"/>
          <c:h val="0.34563839096105331"/>
        </c:manualLayout>
      </c:layout>
      <c:overlay val="0"/>
    </c:legend>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Sheet1!$B$267</c:f>
              <c:strCache>
                <c:ptCount val="1"/>
                <c:pt idx="0">
                  <c:v>…in your lifetime</c:v>
                </c:pt>
              </c:strCache>
            </c:strRef>
          </c:tx>
          <c:spPr>
            <a:solidFill>
              <a:schemeClr val="accent1"/>
            </a:solidFill>
            <a:ln>
              <a:noFill/>
            </a:ln>
            <a:effectLst/>
          </c:spPr>
          <c:invertIfNegative val="0"/>
          <c:cat>
            <c:strRef>
              <c:f>Sheet1!$A$268:$A$272</c:f>
              <c:strCache>
                <c:ptCount val="5"/>
                <c:pt idx="0">
                  <c:v>No Problem</c:v>
                </c:pt>
                <c:pt idx="2">
                  <c:v>Minor Problem</c:v>
                </c:pt>
                <c:pt idx="4">
                  <c:v>Major Problem</c:v>
                </c:pt>
              </c:strCache>
            </c:strRef>
          </c:cat>
          <c:val>
            <c:numRef>
              <c:f>Sheet1!$B$268:$B$272</c:f>
              <c:numCache>
                <c:formatCode>0.00%</c:formatCode>
                <c:ptCount val="5"/>
                <c:pt idx="0">
                  <c:v>3.9E-2</c:v>
                </c:pt>
                <c:pt idx="1">
                  <c:v>4.3999999999999997E-2</c:v>
                </c:pt>
                <c:pt idx="2">
                  <c:v>0.27300000000000002</c:v>
                </c:pt>
                <c:pt idx="3">
                  <c:v>0.47299999999999998</c:v>
                </c:pt>
                <c:pt idx="4">
                  <c:v>0.17100000000000001</c:v>
                </c:pt>
              </c:numCache>
            </c:numRef>
          </c:val>
        </c:ser>
        <c:ser>
          <c:idx val="1"/>
          <c:order val="1"/>
          <c:tx>
            <c:strRef>
              <c:f>Sheet1!$C$267</c:f>
              <c:strCache>
                <c:ptCount val="1"/>
                <c:pt idx="0">
                  <c:v>for future generations</c:v>
                </c:pt>
              </c:strCache>
            </c:strRef>
          </c:tx>
          <c:spPr>
            <a:solidFill>
              <a:schemeClr val="accent2"/>
            </a:solidFill>
            <a:ln>
              <a:noFill/>
            </a:ln>
            <a:effectLst/>
          </c:spPr>
          <c:invertIfNegative val="0"/>
          <c:cat>
            <c:strRef>
              <c:f>Sheet1!$A$268:$A$272</c:f>
              <c:strCache>
                <c:ptCount val="5"/>
                <c:pt idx="0">
                  <c:v>No Problem</c:v>
                </c:pt>
                <c:pt idx="2">
                  <c:v>Minor Problem</c:v>
                </c:pt>
                <c:pt idx="4">
                  <c:v>Major Problem</c:v>
                </c:pt>
              </c:strCache>
            </c:strRef>
          </c:cat>
          <c:val>
            <c:numRef>
              <c:f>Sheet1!$C$268:$C$272</c:f>
              <c:numCache>
                <c:formatCode>0.00%</c:formatCode>
                <c:ptCount val="5"/>
                <c:pt idx="0">
                  <c:v>3.9E-2</c:v>
                </c:pt>
                <c:pt idx="1">
                  <c:v>0.01</c:v>
                </c:pt>
                <c:pt idx="2">
                  <c:v>3.9E-2</c:v>
                </c:pt>
                <c:pt idx="3">
                  <c:v>0.17599999999999999</c:v>
                </c:pt>
                <c:pt idx="4">
                  <c:v>0.73699999999999999</c:v>
                </c:pt>
              </c:numCache>
            </c:numRef>
          </c:val>
        </c:ser>
        <c:dLbls>
          <c:showLegendKey val="0"/>
          <c:showVal val="0"/>
          <c:showCatName val="0"/>
          <c:showSerName val="0"/>
          <c:showPercent val="0"/>
          <c:showBubbleSize val="0"/>
        </c:dLbls>
        <c:gapWidth val="150"/>
        <c:axId val="299799720"/>
        <c:axId val="299800112"/>
      </c:barChart>
      <c:catAx>
        <c:axId val="299799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299800112"/>
        <c:crosses val="autoZero"/>
        <c:auto val="1"/>
        <c:lblAlgn val="ctr"/>
        <c:lblOffset val="100"/>
        <c:noMultiLvlLbl val="0"/>
      </c:catAx>
      <c:valAx>
        <c:axId val="299800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299799720"/>
        <c:crosses val="autoZero"/>
        <c:crossBetween val="between"/>
      </c:valAx>
      <c:spPr>
        <a:noFill/>
        <a:ln>
          <a:noFill/>
        </a:ln>
        <a:effectLst/>
      </c:spPr>
    </c:plotArea>
    <c:legend>
      <c:legendPos val="r"/>
      <c:layout>
        <c:manualLayout>
          <c:xMode val="edge"/>
          <c:yMode val="edge"/>
          <c:x val="0.67605614772244593"/>
          <c:y val="0.41393617518694353"/>
          <c:w val="0.26674429546152173"/>
          <c:h val="0.25323417751112198"/>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First Year CSB/SJU Student Response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Sheet1!$A$276:$A$282</c:f>
              <c:strCache>
                <c:ptCount val="7"/>
                <c:pt idx="0">
                  <c:v>investing in alternative energy</c:v>
                </c:pt>
                <c:pt idx="1">
                  <c:v>changing behaviors and habits</c:v>
                </c:pt>
                <c:pt idx="2">
                  <c:v>investing in low carbon transporation</c:v>
                </c:pt>
                <c:pt idx="3">
                  <c:v>decreasing our waste stream</c:v>
                </c:pt>
                <c:pt idx="4">
                  <c:v>expanding the recycling program</c:v>
                </c:pt>
                <c:pt idx="5">
                  <c:v>investing in efficiency</c:v>
                </c:pt>
                <c:pt idx="6">
                  <c:v>investing in green building</c:v>
                </c:pt>
              </c:strCache>
            </c:strRef>
          </c:cat>
          <c:val>
            <c:numRef>
              <c:f>Sheet1!$B$276:$B$282</c:f>
              <c:numCache>
                <c:formatCode>0.00%</c:formatCode>
                <c:ptCount val="7"/>
                <c:pt idx="0">
                  <c:v>0.60599999999999998</c:v>
                </c:pt>
                <c:pt idx="1">
                  <c:v>0.63100000000000001</c:v>
                </c:pt>
                <c:pt idx="2">
                  <c:v>0.55700000000000005</c:v>
                </c:pt>
                <c:pt idx="3">
                  <c:v>0.61099999999999999</c:v>
                </c:pt>
                <c:pt idx="4">
                  <c:v>0.71899999999999997</c:v>
                </c:pt>
                <c:pt idx="5">
                  <c:v>0.61099999999999999</c:v>
                </c:pt>
                <c:pt idx="6">
                  <c:v>0.49299999999999999</c:v>
                </c:pt>
              </c:numCache>
            </c:numRef>
          </c:val>
        </c:ser>
        <c:dLbls>
          <c:showLegendKey val="0"/>
          <c:showVal val="1"/>
          <c:showCatName val="0"/>
          <c:showSerName val="0"/>
          <c:showPercent val="0"/>
          <c:showBubbleSize val="0"/>
        </c:dLbls>
        <c:gapWidth val="150"/>
        <c:overlap val="-25"/>
        <c:axId val="299800896"/>
        <c:axId val="299801288"/>
      </c:barChart>
      <c:catAx>
        <c:axId val="299800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299801288"/>
        <c:crosses val="autoZero"/>
        <c:auto val="1"/>
        <c:lblAlgn val="ctr"/>
        <c:lblOffset val="100"/>
        <c:noMultiLvlLbl val="0"/>
      </c:catAx>
      <c:valAx>
        <c:axId val="299801288"/>
        <c:scaling>
          <c:orientation val="minMax"/>
        </c:scaling>
        <c:delete val="1"/>
        <c:axPos val="b"/>
        <c:numFmt formatCode="0.00%" sourceLinked="1"/>
        <c:majorTickMark val="none"/>
        <c:minorTickMark val="none"/>
        <c:tickLblPos val="nextTo"/>
        <c:crossAx val="299800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chemeClr val="tx1">
                    <a:lumMod val="75000"/>
                    <a:lumOff val="25000"/>
                  </a:schemeClr>
                </a:solidFill>
              </a:defRPr>
            </a:pPr>
            <a:r>
              <a:rPr lang="en-US" dirty="0">
                <a:solidFill>
                  <a:schemeClr val="tx1">
                    <a:lumMod val="75000"/>
                    <a:lumOff val="25000"/>
                  </a:schemeClr>
                </a:solidFill>
              </a:rPr>
              <a:t>SJU First Year Student</a:t>
            </a:r>
          </a:p>
        </c:rich>
      </c:tx>
      <c:layout>
        <c:manualLayout>
          <c:xMode val="edge"/>
          <c:yMode val="edge"/>
          <c:x val="0.26172222222222224"/>
          <c:y val="7.4997812773403325E-2"/>
        </c:manualLayout>
      </c:layout>
      <c:overlay val="0"/>
    </c:title>
    <c:autoTitleDeleted val="0"/>
    <c:plotArea>
      <c:layout>
        <c:manualLayout>
          <c:layoutTarget val="inner"/>
          <c:xMode val="edge"/>
          <c:yMode val="edge"/>
          <c:x val="0.34180993000874893"/>
          <c:y val="0.32496062992125985"/>
          <c:w val="0.3830470253718285"/>
          <c:h val="0.54721003624546927"/>
        </c:manualLayout>
      </c:layout>
      <c:doughnutChart>
        <c:varyColors val="1"/>
        <c:ser>
          <c:idx val="0"/>
          <c:order val="0"/>
          <c:tx>
            <c:strRef>
              <c:f>Sheet1!$B$23</c:f>
              <c:strCache>
                <c:ptCount val="1"/>
                <c:pt idx="0">
                  <c:v>SJU First Year Student</c:v>
                </c:pt>
              </c:strCache>
            </c:strRef>
          </c:tx>
          <c:dPt>
            <c:idx val="1"/>
            <c:bubble3D val="0"/>
            <c:explosion val="1"/>
          </c:dPt>
          <c:dLbls>
            <c:spPr>
              <a:noFill/>
              <a:ln>
                <a:noFill/>
              </a:ln>
              <a:effectLst/>
            </c:spPr>
            <c:txPr>
              <a:bodyPr/>
              <a:lstStyle/>
              <a:p>
                <a:pPr>
                  <a:defRPr sz="12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numRef>
              <c:f>Sheet1!$A$24:$A$25</c:f>
              <c:numCache>
                <c:formatCode>General</c:formatCode>
                <c:ptCount val="2"/>
                <c:pt idx="0">
                  <c:v>1</c:v>
                </c:pt>
                <c:pt idx="1">
                  <c:v>0</c:v>
                </c:pt>
              </c:numCache>
            </c:numRef>
          </c:cat>
          <c:val>
            <c:numRef>
              <c:f>Sheet1!$B$24:$B$25</c:f>
              <c:numCache>
                <c:formatCode>General</c:formatCode>
                <c:ptCount val="2"/>
                <c:pt idx="0">
                  <c:v>3</c:v>
                </c:pt>
                <c:pt idx="1">
                  <c:v>74</c:v>
                </c:pt>
              </c:numCache>
            </c:numRef>
          </c:val>
        </c:ser>
        <c:dLbls>
          <c:showLegendKey val="0"/>
          <c:showVal val="0"/>
          <c:showCatName val="0"/>
          <c:showSerName val="0"/>
          <c:showPercent val="1"/>
          <c:showBubbleSize val="0"/>
          <c:showLeaderLines val="1"/>
        </c:dLbls>
        <c:firstSliceAng val="0"/>
        <c:holeSize val="50"/>
      </c:doughnut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chemeClr val="tx1">
                    <a:lumMod val="75000"/>
                    <a:lumOff val="25000"/>
                  </a:schemeClr>
                </a:solidFill>
              </a:defRPr>
            </a:pPr>
            <a:r>
              <a:rPr lang="en-US" dirty="0">
                <a:solidFill>
                  <a:schemeClr val="tx1">
                    <a:lumMod val="75000"/>
                    <a:lumOff val="25000"/>
                  </a:schemeClr>
                </a:solidFill>
              </a:rPr>
              <a:t>CSB First Year Student</a:t>
            </a:r>
          </a:p>
        </c:rich>
      </c:tx>
      <c:layout/>
      <c:overlay val="0"/>
    </c:title>
    <c:autoTitleDeleted val="0"/>
    <c:plotArea>
      <c:layout/>
      <c:doughnutChart>
        <c:varyColors val="1"/>
        <c:ser>
          <c:idx val="0"/>
          <c:order val="0"/>
          <c:tx>
            <c:strRef>
              <c:f>Sheet1!$B$23</c:f>
              <c:strCache>
                <c:ptCount val="1"/>
                <c:pt idx="0">
                  <c:v>CSB First Year Student</c:v>
                </c:pt>
              </c:strCache>
            </c:strRef>
          </c:tx>
          <c:dPt>
            <c:idx val="1"/>
            <c:bubble3D val="0"/>
            <c:explosion val="1"/>
          </c:dPt>
          <c:dLbls>
            <c:spPr>
              <a:noFill/>
              <a:ln>
                <a:noFill/>
              </a:ln>
              <a:effectLst/>
            </c:spPr>
            <c:txPr>
              <a:bodyPr/>
              <a:lstStyle/>
              <a:p>
                <a:pPr>
                  <a:defRPr sz="12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numRef>
              <c:f>Sheet1!$A$24:$A$25</c:f>
              <c:numCache>
                <c:formatCode>General</c:formatCode>
                <c:ptCount val="2"/>
                <c:pt idx="0">
                  <c:v>1</c:v>
                </c:pt>
                <c:pt idx="1">
                  <c:v>0</c:v>
                </c:pt>
              </c:numCache>
            </c:numRef>
          </c:cat>
          <c:val>
            <c:numRef>
              <c:f>Sheet1!$B$24:$B$25</c:f>
              <c:numCache>
                <c:formatCode>General</c:formatCode>
                <c:ptCount val="2"/>
                <c:pt idx="0">
                  <c:v>2</c:v>
                </c:pt>
                <c:pt idx="1">
                  <c:v>98</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0.74648512685914259"/>
          <c:y val="0.32858814523184604"/>
          <c:w val="6.2585301837270346E-2"/>
          <c:h val="0.44019867308253136"/>
        </c:manualLayout>
      </c:layout>
      <c:overlay val="0"/>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0.23771241830065357"/>
          <c:y val="0.16060860389575338"/>
        </c:manualLayout>
      </c:layout>
      <c:overlay val="0"/>
      <c:txPr>
        <a:bodyPr/>
        <a:lstStyle/>
        <a:p>
          <a:pPr>
            <a:defRPr>
              <a:solidFill>
                <a:schemeClr val="tx1">
                  <a:lumMod val="75000"/>
                  <a:lumOff val="25000"/>
                </a:schemeClr>
              </a:solidFill>
            </a:defRPr>
          </a:pPr>
          <a:endParaRPr lang="en-US"/>
        </a:p>
      </c:txPr>
    </c:title>
    <c:autoTitleDeleted val="0"/>
    <c:plotArea>
      <c:layout/>
      <c:doughnutChart>
        <c:varyColors val="1"/>
        <c:ser>
          <c:idx val="0"/>
          <c:order val="0"/>
          <c:tx>
            <c:strRef>
              <c:f>Sheet1!$B$23</c:f>
              <c:strCache>
                <c:ptCount val="1"/>
                <c:pt idx="0">
                  <c:v>First Year Students</c:v>
                </c:pt>
              </c:strCache>
            </c:strRef>
          </c:tx>
          <c:dPt>
            <c:idx val="1"/>
            <c:bubble3D val="0"/>
          </c:dPt>
          <c:dLbls>
            <c:spPr>
              <a:noFill/>
              <a:ln>
                <a:noFill/>
              </a:ln>
              <a:effectLst/>
            </c:spPr>
            <c:txPr>
              <a:bodyPr/>
              <a:lstStyle/>
              <a:p>
                <a:pPr>
                  <a:defRPr sz="1200"/>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numRef>
              <c:f>Sheet1!$A$24:$A$25</c:f>
              <c:numCache>
                <c:formatCode>General</c:formatCode>
                <c:ptCount val="2"/>
                <c:pt idx="0">
                  <c:v>1</c:v>
                </c:pt>
                <c:pt idx="1">
                  <c:v>0</c:v>
                </c:pt>
              </c:numCache>
            </c:numRef>
          </c:cat>
          <c:val>
            <c:numRef>
              <c:f>Sheet1!$B$24:$B$25</c:f>
              <c:numCache>
                <c:formatCode>General</c:formatCode>
                <c:ptCount val="2"/>
                <c:pt idx="0">
                  <c:v>97.1</c:v>
                </c:pt>
                <c:pt idx="1">
                  <c:v>2.9</c:v>
                </c:pt>
              </c:numCache>
            </c:numRef>
          </c:val>
        </c:ser>
        <c:dLbls>
          <c:showLegendKey val="0"/>
          <c:showVal val="0"/>
          <c:showCatName val="0"/>
          <c:showSerName val="0"/>
          <c:showPercent val="1"/>
          <c:showBubbleSize val="0"/>
          <c:showLeaderLines val="1"/>
        </c:dLbls>
        <c:firstSliceAng val="0"/>
        <c:holeSize val="50"/>
      </c:doughnutChart>
    </c:plotArea>
    <c:legend>
      <c:legendPos val="t"/>
      <c:layout>
        <c:manualLayout>
          <c:xMode val="edge"/>
          <c:yMode val="edge"/>
          <c:x val="0.74648512685914259"/>
          <c:y val="0.32858814523184604"/>
          <c:w val="6.2585301837270346E-2"/>
          <c:h val="0.44019867308253136"/>
        </c:manualLayout>
      </c:layout>
      <c:overlay val="0"/>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37453262570453"/>
          <c:y val="6.6777512591841115E-2"/>
          <c:w val="0.60399522044180276"/>
          <c:h val="0.89638785767261953"/>
        </c:manualLayout>
      </c:layout>
      <c:doughnut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Sheet1!$A$56:$A$60</c:f>
              <c:strCache>
                <c:ptCount val="5"/>
                <c:pt idx="0">
                  <c:v>Strongly Disagree</c:v>
                </c:pt>
                <c:pt idx="1">
                  <c:v>Disagree</c:v>
                </c:pt>
                <c:pt idx="2">
                  <c:v>Neutral</c:v>
                </c:pt>
                <c:pt idx="3">
                  <c:v>Agree</c:v>
                </c:pt>
                <c:pt idx="4">
                  <c:v>Strongly Agree</c:v>
                </c:pt>
              </c:strCache>
            </c:strRef>
          </c:cat>
          <c:val>
            <c:numRef>
              <c:f>Sheet1!$B$56:$B$60</c:f>
              <c:numCache>
                <c:formatCode>0.00%</c:formatCode>
                <c:ptCount val="5"/>
                <c:pt idx="0">
                  <c:v>1.4999999999999999E-2</c:v>
                </c:pt>
                <c:pt idx="1">
                  <c:v>8.6999999999999994E-2</c:v>
                </c:pt>
                <c:pt idx="2">
                  <c:v>0.32500000000000001</c:v>
                </c:pt>
                <c:pt idx="3">
                  <c:v>0.42699999999999999</c:v>
                </c:pt>
                <c:pt idx="4">
                  <c:v>0.14599999999999999</c:v>
                </c:pt>
              </c:numCache>
            </c:numRef>
          </c:val>
        </c:ser>
        <c:dLbls>
          <c:showLegendKey val="0"/>
          <c:showVal val="0"/>
          <c:showCatName val="0"/>
          <c:showSerName val="0"/>
          <c:showPercent val="1"/>
          <c:showBubbleSize val="0"/>
          <c:showLeaderLines val="1"/>
        </c:dLbls>
        <c:firstSliceAng val="0"/>
        <c:holeSize val="74"/>
      </c:doughnut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23574831296222021"/>
          <c:y val="0.15498920414066755"/>
          <c:w val="0.578794900602559"/>
          <c:h val="0.74909443753168536"/>
        </c:manualLayout>
      </c:layout>
      <c:doughnutChart>
        <c:varyColors val="1"/>
        <c:dLbls>
          <c:showLegendKey val="0"/>
          <c:showVal val="0"/>
          <c:showCatName val="1"/>
          <c:showSerName val="0"/>
          <c:showPercent val="1"/>
          <c:showBubbleSize val="0"/>
          <c:showLeaderLines val="0"/>
        </c:dLbls>
        <c:firstSliceAng val="0"/>
        <c:holeSize val="50"/>
      </c:doughnut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5">
  <a:schemeClr val="accent2"/>
</cs:colorStyle>
</file>

<file path=ppt/charts/colors11.xml><?xml version="1.0" encoding="utf-8"?>
<cs:colorStyle xmlns:cs="http://schemas.microsoft.com/office/drawing/2012/chartStyle" xmlns:a="http://schemas.openxmlformats.org/drawingml/2006/main" meth="withinLinear" id="19">
  <a:schemeClr val="accent6"/>
</cs:colorStyle>
</file>

<file path=ppt/charts/colors1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3.xml><?xml version="1.0" encoding="utf-8"?>
<cs:colorStyle xmlns:cs="http://schemas.microsoft.com/office/drawing/2012/chartStyle" xmlns:a="http://schemas.openxmlformats.org/drawingml/2006/main" meth="withinLinearReversed" id="22">
  <a:schemeClr val="accent2"/>
</cs:colorStyle>
</file>

<file path=ppt/charts/colors14.xml><?xml version="1.0" encoding="utf-8"?>
<cs:colorStyle xmlns:cs="http://schemas.microsoft.com/office/drawing/2012/chartStyle" xmlns:a="http://schemas.openxmlformats.org/drawingml/2006/main" meth="withinLinear" id="17">
  <a:schemeClr val="accent4"/>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withinLinear" id="15">
  <a:schemeClr val="accent2"/>
</cs:colorStyle>
</file>

<file path=ppt/charts/colors18.xml><?xml version="1.0" encoding="utf-8"?>
<cs:colorStyle xmlns:cs="http://schemas.microsoft.com/office/drawing/2012/chartStyle" xmlns:a="http://schemas.openxmlformats.org/drawingml/2006/main" meth="withinLinear" id="19">
  <a:schemeClr val="accent6"/>
</cs:colorStyle>
</file>

<file path=ppt/charts/colors19.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withinLinearReversed" id="25">
  <a:schemeClr val="accent5"/>
</cs:colorStyle>
</file>

<file path=ppt/charts/colors21.xml><?xml version="1.0" encoding="utf-8"?>
<cs:colorStyle xmlns:cs="http://schemas.microsoft.com/office/drawing/2012/chartStyle" xmlns:a="http://schemas.openxmlformats.org/drawingml/2006/main" meth="withinLinearReversed" id="26">
  <a:schemeClr val="accent6"/>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7">
  <a:schemeClr val="accent4"/>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0.78958</cdr:x>
      <cdr:y>0.3941</cdr:y>
    </cdr:from>
    <cdr:to>
      <cdr:x>0.93542</cdr:x>
      <cdr:y>0.51563</cdr:y>
    </cdr:to>
    <cdr:sp macro="" textlink="">
      <cdr:nvSpPr>
        <cdr:cNvPr id="2" name="TextBox 1"/>
        <cdr:cNvSpPr txBox="1"/>
      </cdr:nvSpPr>
      <cdr:spPr>
        <a:xfrm xmlns:a="http://schemas.openxmlformats.org/drawingml/2006/main">
          <a:off x="3609975" y="1081088"/>
          <a:ext cx="666750" cy="33337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200" dirty="0"/>
            <a:t>True</a:t>
          </a:r>
        </a:p>
      </cdr:txBody>
    </cdr:sp>
  </cdr:relSizeAnchor>
  <cdr:relSizeAnchor xmlns:cdr="http://schemas.openxmlformats.org/drawingml/2006/chartDrawing">
    <cdr:from>
      <cdr:x>0.78125</cdr:x>
      <cdr:y>0.6059</cdr:y>
    </cdr:from>
    <cdr:to>
      <cdr:x>0.90417</cdr:x>
      <cdr:y>0.75174</cdr:y>
    </cdr:to>
    <cdr:sp macro="" textlink="">
      <cdr:nvSpPr>
        <cdr:cNvPr id="3" name="TextBox 2"/>
        <cdr:cNvSpPr txBox="1"/>
      </cdr:nvSpPr>
      <cdr:spPr>
        <a:xfrm xmlns:a="http://schemas.openxmlformats.org/drawingml/2006/main">
          <a:off x="3571875" y="1662113"/>
          <a:ext cx="561975" cy="40004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200"/>
            <a:t>False</a:t>
          </a:r>
        </a:p>
      </cdr:txBody>
    </cdr:sp>
  </cdr:relSizeAnchor>
</c:userShapes>
</file>

<file path=ppt/drawings/drawing10.xml><?xml version="1.0" encoding="utf-8"?>
<c:userShapes xmlns:c="http://schemas.openxmlformats.org/drawingml/2006/chart">
  <cdr:relSizeAnchor xmlns:cdr="http://schemas.openxmlformats.org/drawingml/2006/chartDrawing">
    <cdr:from>
      <cdr:x>0.37843</cdr:x>
      <cdr:y>0.4415</cdr:y>
    </cdr:from>
    <cdr:to>
      <cdr:x>0.57348</cdr:x>
      <cdr:y>0.57726</cdr:y>
    </cdr:to>
    <cdr:sp macro="" textlink="">
      <cdr:nvSpPr>
        <cdr:cNvPr id="2" name="TextBox 1"/>
        <cdr:cNvSpPr txBox="1"/>
      </cdr:nvSpPr>
      <cdr:spPr>
        <a:xfrm xmlns:a="http://schemas.openxmlformats.org/drawingml/2006/main">
          <a:off x="2197762" y="1801598"/>
          <a:ext cx="1132765"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smtClean="0"/>
            <a:t>87%</a:t>
          </a:r>
        </a:p>
        <a:p xmlns:a="http://schemas.openxmlformats.org/drawingml/2006/main">
          <a:r>
            <a:rPr lang="en-US" sz="1200" dirty="0" smtClean="0"/>
            <a:t>Always/usually</a:t>
          </a:r>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0.78958</cdr:x>
      <cdr:y>0.3941</cdr:y>
    </cdr:from>
    <cdr:to>
      <cdr:x>0.93542</cdr:x>
      <cdr:y>0.51563</cdr:y>
    </cdr:to>
    <cdr:sp macro="" textlink="">
      <cdr:nvSpPr>
        <cdr:cNvPr id="2" name="TextBox 1"/>
        <cdr:cNvSpPr txBox="1"/>
      </cdr:nvSpPr>
      <cdr:spPr>
        <a:xfrm xmlns:a="http://schemas.openxmlformats.org/drawingml/2006/main">
          <a:off x="3609975" y="1081088"/>
          <a:ext cx="666750" cy="33337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200"/>
            <a:t>True</a:t>
          </a:r>
        </a:p>
      </cdr:txBody>
    </cdr:sp>
  </cdr:relSizeAnchor>
  <cdr:relSizeAnchor xmlns:cdr="http://schemas.openxmlformats.org/drawingml/2006/chartDrawing">
    <cdr:from>
      <cdr:x>0.78125</cdr:x>
      <cdr:y>0.6059</cdr:y>
    </cdr:from>
    <cdr:to>
      <cdr:x>0.96359</cdr:x>
      <cdr:y>0.75174</cdr:y>
    </cdr:to>
    <cdr:sp macro="" textlink="">
      <cdr:nvSpPr>
        <cdr:cNvPr id="3" name="TextBox 2"/>
        <cdr:cNvSpPr txBox="1"/>
      </cdr:nvSpPr>
      <cdr:spPr>
        <a:xfrm xmlns:a="http://schemas.openxmlformats.org/drawingml/2006/main">
          <a:off x="3036094" y="1964354"/>
          <a:ext cx="708592" cy="47281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200"/>
            <a:t>False</a:t>
          </a:r>
        </a:p>
      </cdr:txBody>
    </cdr:sp>
  </cdr:relSizeAnchor>
</c:userShapes>
</file>

<file path=ppt/drawings/drawing3.xml><?xml version="1.0" encoding="utf-8"?>
<c:userShapes xmlns:c="http://schemas.openxmlformats.org/drawingml/2006/chart">
  <cdr:relSizeAnchor xmlns:cdr="http://schemas.openxmlformats.org/drawingml/2006/chartDrawing">
    <cdr:from>
      <cdr:x>0.21133</cdr:x>
      <cdr:y>0.34115</cdr:y>
    </cdr:from>
    <cdr:to>
      <cdr:x>0.43185</cdr:x>
      <cdr:y>0.62829</cdr:y>
    </cdr:to>
    <cdr:sp macro="" textlink="">
      <cdr:nvSpPr>
        <cdr:cNvPr id="2" name="TextBox 1"/>
        <cdr:cNvSpPr txBox="1"/>
      </cdr:nvSpPr>
      <cdr:spPr>
        <a:xfrm xmlns:a="http://schemas.openxmlformats.org/drawingml/2006/main">
          <a:off x="1569493" y="1637732"/>
          <a:ext cx="1637731" cy="13784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0.21868</cdr:x>
      <cdr:y>0.36105</cdr:y>
    </cdr:from>
    <cdr:to>
      <cdr:x>0.45574</cdr:x>
      <cdr:y>0.64819</cdr:y>
    </cdr:to>
    <cdr:sp macro="" textlink="">
      <cdr:nvSpPr>
        <cdr:cNvPr id="3" name="TextBox 2"/>
        <cdr:cNvSpPr txBox="1"/>
      </cdr:nvSpPr>
      <cdr:spPr>
        <a:xfrm xmlns:a="http://schemas.openxmlformats.org/drawingml/2006/main">
          <a:off x="1624084" y="1733266"/>
          <a:ext cx="1760561" cy="1378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0.16527</cdr:x>
      <cdr:y>0.24512</cdr:y>
    </cdr:from>
    <cdr:to>
      <cdr:x>0.4748</cdr:x>
      <cdr:y>0.57845</cdr:y>
    </cdr:to>
    <cdr:sp macro="" textlink="">
      <cdr:nvSpPr>
        <cdr:cNvPr id="3" name="TextBox 2"/>
        <cdr:cNvSpPr txBox="1"/>
      </cdr:nvSpPr>
      <cdr:spPr>
        <a:xfrm xmlns:a="http://schemas.openxmlformats.org/drawingml/2006/main">
          <a:off x="654866" y="944428"/>
          <a:ext cx="1226482" cy="12842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800" dirty="0" smtClean="0">
              <a:latin typeface="Cambria" pitchFamily="18" charset="0"/>
            </a:rPr>
            <a:t>92</a:t>
          </a:r>
          <a:r>
            <a:rPr lang="en-US" sz="1800" dirty="0" smtClean="0">
              <a:latin typeface="Cambria" pitchFamily="18" charset="0"/>
            </a:rPr>
            <a:t>%</a:t>
          </a:r>
          <a:r>
            <a:rPr lang="en-US" sz="1400" dirty="0" smtClean="0">
              <a:latin typeface="Cambria" pitchFamily="18" charset="0"/>
            </a:rPr>
            <a:t>  </a:t>
          </a:r>
        </a:p>
        <a:p xmlns:a="http://schemas.openxmlformats.org/drawingml/2006/main">
          <a:pPr algn="ctr"/>
          <a:r>
            <a:rPr lang="en-US" sz="1600" dirty="0" smtClean="0">
              <a:latin typeface="Cambria" pitchFamily="18" charset="0"/>
            </a:rPr>
            <a:t>important</a:t>
          </a:r>
          <a:endParaRPr lang="en-US" sz="1600" dirty="0">
            <a:latin typeface="Cambria"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cdr:x>
      <cdr:y>0.41687</cdr:y>
    </cdr:from>
    <cdr:to>
      <cdr:x>0.61863</cdr:x>
      <cdr:y>0.73945</cdr:y>
    </cdr:to>
    <cdr:sp macro="" textlink="">
      <cdr:nvSpPr>
        <cdr:cNvPr id="2" name="TextBox 1"/>
        <cdr:cNvSpPr txBox="1"/>
      </cdr:nvSpPr>
      <cdr:spPr>
        <a:xfrm xmlns:a="http://schemas.openxmlformats.org/drawingml/2006/main">
          <a:off x="1371600" y="1579724"/>
          <a:ext cx="1456777" cy="12224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dirty="0" smtClean="0">
              <a:latin typeface="Cambria" pitchFamily="18" charset="0"/>
            </a:rPr>
            <a:t>87</a:t>
          </a:r>
          <a:r>
            <a:rPr lang="en-US" sz="1800" dirty="0" smtClean="0">
              <a:latin typeface="Cambria" pitchFamily="18" charset="0"/>
            </a:rPr>
            <a:t>%</a:t>
          </a:r>
          <a:r>
            <a:rPr lang="en-US" sz="1400" dirty="0" smtClean="0">
              <a:latin typeface="Cambria" pitchFamily="18" charset="0"/>
            </a:rPr>
            <a:t>  </a:t>
          </a:r>
          <a:endParaRPr lang="en-US" sz="1400" dirty="0" smtClean="0">
            <a:latin typeface="Cambria" pitchFamily="18" charset="0"/>
          </a:endParaRPr>
        </a:p>
        <a:p xmlns:a="http://schemas.openxmlformats.org/drawingml/2006/main">
          <a:pPr algn="ctr"/>
          <a:r>
            <a:rPr lang="en-US" sz="1600" dirty="0" smtClean="0">
              <a:latin typeface="Cambria" pitchFamily="18" charset="0"/>
            </a:rPr>
            <a:t>important</a:t>
          </a:r>
          <a:endParaRPr lang="en-US" sz="1600" dirty="0">
            <a:latin typeface="Cambria" pitchFamily="18"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0.31202</cdr:x>
      <cdr:y>0.3928</cdr:y>
    </cdr:from>
    <cdr:to>
      <cdr:x>0.63131</cdr:x>
      <cdr:y>0.6666</cdr:y>
    </cdr:to>
    <cdr:sp macro="" textlink="">
      <cdr:nvSpPr>
        <cdr:cNvPr id="2" name="TextBox 1"/>
        <cdr:cNvSpPr txBox="1"/>
      </cdr:nvSpPr>
      <cdr:spPr>
        <a:xfrm xmlns:a="http://schemas.openxmlformats.org/drawingml/2006/main">
          <a:off x="1333690" y="1501253"/>
          <a:ext cx="1364776" cy="104644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4400" dirty="0" smtClean="0"/>
            <a:t>82%</a:t>
          </a:r>
        </a:p>
        <a:p xmlns:a="http://schemas.openxmlformats.org/drawingml/2006/main">
          <a:r>
            <a:rPr lang="en-US" dirty="0" smtClean="0"/>
            <a:t>Important</a:t>
          </a:r>
          <a:endParaRPr 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0.37882</cdr:x>
      <cdr:y>0.38817</cdr:y>
    </cdr:from>
    <cdr:to>
      <cdr:x>0.62118</cdr:x>
      <cdr:y>0.68045</cdr:y>
    </cdr:to>
    <cdr:sp macro="" textlink="">
      <cdr:nvSpPr>
        <cdr:cNvPr id="2" name="TextBox 1"/>
        <cdr:cNvSpPr txBox="1"/>
      </cdr:nvSpPr>
      <cdr:spPr>
        <a:xfrm xmlns:a="http://schemas.openxmlformats.org/drawingml/2006/main">
          <a:off x="1855791" y="1389743"/>
          <a:ext cx="1187355" cy="104644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4400" dirty="0" smtClean="0"/>
            <a:t>68%</a:t>
          </a:r>
        </a:p>
        <a:p xmlns:a="http://schemas.openxmlformats.org/drawingml/2006/main">
          <a:r>
            <a:rPr lang="en-US" dirty="0" smtClean="0"/>
            <a:t>Important</a:t>
          </a:r>
          <a:endParaRPr lang="en-US" dirty="0"/>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0.99133</cdr:x>
      <cdr:y>0.40769</cdr:y>
    </cdr:to>
    <cdr:sp macro="" textlink="">
      <cdr:nvSpPr>
        <cdr:cNvPr id="2" name="TextBox 1"/>
        <cdr:cNvSpPr txBox="1"/>
      </cdr:nvSpPr>
      <cdr:spPr>
        <a:xfrm xmlns:a="http://schemas.openxmlformats.org/drawingml/2006/main">
          <a:off x="-381002" y="-228600"/>
          <a:ext cx="7402837" cy="23920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smtClean="0">
              <a:solidFill>
                <a:srgbClr val="FF0000"/>
              </a:solidFill>
              <a:effectLst>
                <a:outerShdw blurRad="38100" dist="38100" dir="2700000" algn="tl">
                  <a:srgbClr val="000000">
                    <a:alpha val="43137"/>
                  </a:srgbClr>
                </a:outerShdw>
              </a:effectLst>
            </a:rPr>
            <a:t>65% </a:t>
          </a:r>
          <a:r>
            <a:rPr lang="en-US" sz="2800" dirty="0" smtClean="0">
              <a:solidFill>
                <a:srgbClr val="FF0000"/>
              </a:solidFill>
              <a:effectLst>
                <a:outerShdw blurRad="38100" dist="38100" dir="2700000" algn="tl">
                  <a:srgbClr val="000000">
                    <a:alpha val="43137"/>
                  </a:srgbClr>
                </a:outerShdw>
              </a:effectLst>
            </a:rPr>
            <a:t>of </a:t>
          </a:r>
          <a:r>
            <a:rPr lang="en-US" sz="2800" dirty="0" smtClean="0">
              <a:solidFill>
                <a:srgbClr val="FF0000"/>
              </a:solidFill>
              <a:effectLst>
                <a:outerShdw blurRad="38100" dist="38100" dir="2700000" algn="tl">
                  <a:srgbClr val="000000">
                    <a:alpha val="43137"/>
                  </a:srgbClr>
                </a:outerShdw>
              </a:effectLst>
            </a:rPr>
            <a:t>first years would be </a:t>
          </a:r>
          <a:r>
            <a:rPr lang="en-US" sz="2800" b="1" dirty="0" smtClean="0">
              <a:solidFill>
                <a:srgbClr val="FF0000"/>
              </a:solidFill>
              <a:effectLst>
                <a:outerShdw blurRad="38100" dist="38100" dir="2700000" algn="tl">
                  <a:srgbClr val="000000">
                    <a:alpha val="43137"/>
                  </a:srgbClr>
                </a:outerShdw>
              </a:effectLst>
            </a:rPr>
            <a:t>willing to pay a fee</a:t>
          </a:r>
          <a:r>
            <a:rPr lang="en-US" sz="2800" dirty="0" smtClean="0">
              <a:solidFill>
                <a:srgbClr val="FF0000"/>
              </a:solidFill>
              <a:effectLst>
                <a:outerShdw blurRad="38100" dist="38100" dir="2700000" algn="tl">
                  <a:srgbClr val="000000">
                    <a:alpha val="43137"/>
                  </a:srgbClr>
                </a:outerShdw>
              </a:effectLst>
            </a:rPr>
            <a:t> to make campus more sustainable.</a:t>
          </a:r>
          <a:endParaRPr lang="en-US" sz="2800" dirty="0">
            <a:solidFill>
              <a:srgbClr val="FF0000"/>
            </a:solidFill>
            <a:effectLst>
              <a:outerShdw blurRad="38100" dist="38100" dir="2700000" algn="tl">
                <a:srgbClr val="000000">
                  <a:alpha val="43137"/>
                </a:srgbClr>
              </a:outerShdw>
            </a:effectLst>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0.3148</cdr:x>
      <cdr:y>0.46989</cdr:y>
    </cdr:from>
    <cdr:to>
      <cdr:x>0.52945</cdr:x>
      <cdr:y>0.62335</cdr:y>
    </cdr:to>
    <cdr:sp macro="" textlink="">
      <cdr:nvSpPr>
        <cdr:cNvPr id="2" name="TextBox 1"/>
        <cdr:cNvSpPr txBox="1"/>
      </cdr:nvSpPr>
      <cdr:spPr>
        <a:xfrm xmlns:a="http://schemas.openxmlformats.org/drawingml/2006/main">
          <a:off x="1661235" y="1696207"/>
          <a:ext cx="1132765"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smtClean="0"/>
            <a:t>87%</a:t>
          </a:r>
        </a:p>
        <a:p xmlns:a="http://schemas.openxmlformats.org/drawingml/2006/main">
          <a:r>
            <a:rPr lang="en-US" sz="1200" dirty="0" smtClean="0"/>
            <a:t>Always/usually</a:t>
          </a:r>
          <a:endParaRPr 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73427-41ED-43E1-B916-B49D55E71F57}" type="datetimeFigureOut">
              <a:rPr lang="en-US" smtClean="0"/>
              <a:t>12/22/2014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9BD4-4641-4CDE-B450-5D7A3A156C8C}" type="slidenum">
              <a:rPr lang="en-US" smtClean="0"/>
              <a:t>‹#›</a:t>
            </a:fld>
            <a:endParaRPr lang="en-US"/>
          </a:p>
        </p:txBody>
      </p:sp>
    </p:spTree>
    <p:extLst>
      <p:ext uri="{BB962C8B-B14F-4D97-AF65-F5344CB8AC3E}">
        <p14:creationId xmlns:p14="http://schemas.microsoft.com/office/powerpoint/2010/main" val="29190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191482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16</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17673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18</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11017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2</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719323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3</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784702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5</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55206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8</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271100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12</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271261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Sustainability Survey</a:t>
            </a:r>
            <a:endParaRPr lang="en-US" dirty="0"/>
          </a:p>
        </p:txBody>
      </p:sp>
      <p:sp>
        <p:nvSpPr>
          <p:cNvPr id="5" name="Slide Number Placeholder 4"/>
          <p:cNvSpPr>
            <a:spLocks noGrp="1"/>
          </p:cNvSpPr>
          <p:nvPr>
            <p:ph type="sldNum" sz="quarter" idx="11"/>
          </p:nvPr>
        </p:nvSpPr>
        <p:spPr/>
        <p:txBody>
          <a:bodyPr/>
          <a:lstStyle/>
          <a:p>
            <a:fld id="{616CF2DE-A9FB-4781-908F-86EC899A97A3}" type="slidenum">
              <a:rPr lang="en-US" smtClean="0"/>
              <a:pPr/>
              <a:t>13</a:t>
            </a:fld>
            <a:endParaRPr lang="en-US" dirty="0"/>
          </a:p>
        </p:txBody>
      </p:sp>
    </p:spTree>
    <p:extLst>
      <p:ext uri="{BB962C8B-B14F-4D97-AF65-F5344CB8AC3E}">
        <p14:creationId xmlns:p14="http://schemas.microsoft.com/office/powerpoint/2010/main" val="5443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Sustainability Survey</a:t>
            </a:r>
            <a:endParaRPr lang="en-US" dirty="0"/>
          </a:p>
        </p:txBody>
      </p:sp>
      <p:sp>
        <p:nvSpPr>
          <p:cNvPr id="5" name="Slide Number Placeholder 4"/>
          <p:cNvSpPr>
            <a:spLocks noGrp="1"/>
          </p:cNvSpPr>
          <p:nvPr>
            <p:ph type="sldNum" sz="quarter" idx="11"/>
          </p:nvPr>
        </p:nvSpPr>
        <p:spPr/>
        <p:txBody>
          <a:bodyPr/>
          <a:lstStyle/>
          <a:p>
            <a:fld id="{616CF2DE-A9FB-4781-908F-86EC899A97A3}" type="slidenum">
              <a:rPr lang="en-US" smtClean="0"/>
              <a:pPr/>
              <a:t>14</a:t>
            </a:fld>
            <a:endParaRPr lang="en-US" dirty="0"/>
          </a:p>
        </p:txBody>
      </p:sp>
    </p:spTree>
    <p:extLst>
      <p:ext uri="{BB962C8B-B14F-4D97-AF65-F5344CB8AC3E}">
        <p14:creationId xmlns:p14="http://schemas.microsoft.com/office/powerpoint/2010/main" val="364148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Sustainability Survey</a:t>
            </a:r>
            <a:endParaRPr lang="en-US" dirty="0"/>
          </a:p>
        </p:txBody>
      </p:sp>
      <p:sp>
        <p:nvSpPr>
          <p:cNvPr id="5" name="Slide Number Placeholder 4"/>
          <p:cNvSpPr>
            <a:spLocks noGrp="1"/>
          </p:cNvSpPr>
          <p:nvPr>
            <p:ph type="sldNum" sz="quarter" idx="11"/>
          </p:nvPr>
        </p:nvSpPr>
        <p:spPr/>
        <p:txBody>
          <a:bodyPr/>
          <a:lstStyle/>
          <a:p>
            <a:fld id="{616CF2DE-A9FB-4781-908F-86EC899A97A3}" type="slidenum">
              <a:rPr lang="en-US" smtClean="0"/>
              <a:pPr/>
              <a:t>15</a:t>
            </a:fld>
            <a:endParaRPr lang="en-US" dirty="0"/>
          </a:p>
        </p:txBody>
      </p:sp>
    </p:spTree>
    <p:extLst>
      <p:ext uri="{BB962C8B-B14F-4D97-AF65-F5344CB8AC3E}">
        <p14:creationId xmlns:p14="http://schemas.microsoft.com/office/powerpoint/2010/main" val="1618889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795BD8-4CD7-43AE-9906-F35791BB8575}" type="datetimeFigureOut">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321444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5BD8-4CD7-43AE-9906-F35791BB8575}" type="datetimeFigureOut">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118408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5BD8-4CD7-43AE-9906-F35791BB8575}" type="datetimeFigureOut">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103207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795BD8-4CD7-43AE-9906-F35791BB8575}" type="datetimeFigureOut">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250377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95BD8-4CD7-43AE-9906-F35791BB8575}" type="datetimeFigureOut">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241361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795BD8-4CD7-43AE-9906-F35791BB8575}" type="datetimeFigureOut">
              <a:rPr lang="en-US" smtClean="0"/>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320705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795BD8-4CD7-43AE-9906-F35791BB8575}" type="datetimeFigureOut">
              <a:rPr lang="en-US" smtClean="0"/>
              <a:t>12/22/2014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18259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795BD8-4CD7-43AE-9906-F35791BB8575}" type="datetimeFigureOut">
              <a:rPr lang="en-US" smtClean="0"/>
              <a:t>12/22/2014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210039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95BD8-4CD7-43AE-9906-F35791BB8575}" type="datetimeFigureOut">
              <a:rPr lang="en-US" smtClean="0"/>
              <a:t>12/22/2014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153549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95BD8-4CD7-43AE-9906-F35791BB8575}" type="datetimeFigureOut">
              <a:rPr lang="en-US" smtClean="0"/>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341013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95BD8-4CD7-43AE-9906-F35791BB8575}" type="datetimeFigureOut">
              <a:rPr lang="en-US" smtClean="0"/>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31A92-FEE4-41D4-A22B-460787188643}" type="slidenum">
              <a:rPr lang="en-US" smtClean="0"/>
              <a:t>‹#›</a:t>
            </a:fld>
            <a:endParaRPr lang="en-US"/>
          </a:p>
        </p:txBody>
      </p:sp>
    </p:spTree>
    <p:extLst>
      <p:ext uri="{BB962C8B-B14F-4D97-AF65-F5344CB8AC3E}">
        <p14:creationId xmlns:p14="http://schemas.microsoft.com/office/powerpoint/2010/main" val="290644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95BD8-4CD7-43AE-9906-F35791BB8575}" type="datetimeFigureOut">
              <a:rPr lang="en-US" smtClean="0"/>
              <a:t>12/22/2014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31A92-FEE4-41D4-A22B-460787188643}" type="slidenum">
              <a:rPr lang="en-US" smtClean="0"/>
              <a:t>‹#›</a:t>
            </a:fld>
            <a:endParaRPr lang="en-US"/>
          </a:p>
        </p:txBody>
      </p:sp>
    </p:spTree>
    <p:extLst>
      <p:ext uri="{BB962C8B-B14F-4D97-AF65-F5344CB8AC3E}">
        <p14:creationId xmlns:p14="http://schemas.microsoft.com/office/powerpoint/2010/main" val="473811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1.xml"/><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6.xml"/><Relationship Id="rId4" Type="http://schemas.openxmlformats.org/officeDocument/2006/relationships/chart" Target="../charts/chart25.xml"/></Relationships>
</file>

<file path=ppt/slides/_rels/slide1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chart" Target="../charts/chart29.xml"/><Relationship Id="rId5" Type="http://schemas.openxmlformats.org/officeDocument/2006/relationships/chart" Target="../charts/chart28.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chart" Target="../charts/chart3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32.xml"/></Relationships>
</file>

<file path=ppt/slides/_rels/slide1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chart" Target="../charts/chart37.xml"/><Relationship Id="rId5" Type="http://schemas.openxmlformats.org/officeDocument/2006/relationships/chart" Target="../charts/chart36.xml"/><Relationship Id="rId4" Type="http://schemas.openxmlformats.org/officeDocument/2006/relationships/chart" Target="../charts/chart35.xml"/></Relationships>
</file>

<file path=ppt/slides/_rels/slide19.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41.xml"/><Relationship Id="rId4" Type="http://schemas.openxmlformats.org/officeDocument/2006/relationships/chart" Target="../charts/chart4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chart" Target="../charts/chart11.xm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TextBox 5"/>
          <p:cNvSpPr txBox="1"/>
          <p:nvPr/>
        </p:nvSpPr>
        <p:spPr>
          <a:xfrm>
            <a:off x="1143000" y="3733802"/>
            <a:ext cx="5715000" cy="1200329"/>
          </a:xfrm>
          <a:prstGeom prst="rect">
            <a:avLst/>
          </a:prstGeom>
          <a:noFill/>
        </p:spPr>
        <p:txBody>
          <a:bodyPr wrap="square" rtlCol="0">
            <a:spAutoFit/>
          </a:bodyPr>
          <a:lstStyle/>
          <a:p>
            <a:pPr algn="ctr"/>
            <a:r>
              <a:rPr lang="en-US" sz="2800" b="1" dirty="0">
                <a:latin typeface="HelveticaNeueLT Std Cn" pitchFamily="34" charset="0"/>
                <a:cs typeface="Helvetica" pitchFamily="34" charset="0"/>
              </a:rPr>
              <a:t>Sustainability Survey</a:t>
            </a:r>
          </a:p>
          <a:p>
            <a:pPr algn="ctr"/>
            <a:endParaRPr lang="en-US" sz="800" b="1" dirty="0">
              <a:latin typeface="HelveticaNeueLT Std Cn" pitchFamily="34" charset="0"/>
              <a:cs typeface="Helvetica" pitchFamily="34" charset="0"/>
            </a:endParaRPr>
          </a:p>
          <a:p>
            <a:pPr algn="ctr"/>
            <a:r>
              <a:rPr lang="en-US" b="1" i="1" dirty="0">
                <a:latin typeface="HelveticaNeueLT Std Cn" pitchFamily="34" charset="0"/>
                <a:cs typeface="Helvetica" pitchFamily="34" charset="0"/>
              </a:rPr>
              <a:t>Assessing Campus Awareness, Literacy, and Habits Regarding Sustainability Issues</a:t>
            </a:r>
          </a:p>
        </p:txBody>
      </p:sp>
      <p:sp>
        <p:nvSpPr>
          <p:cNvPr id="7" name="TextBox 6"/>
          <p:cNvSpPr txBox="1"/>
          <p:nvPr/>
        </p:nvSpPr>
        <p:spPr>
          <a:xfrm>
            <a:off x="1447800" y="6096000"/>
            <a:ext cx="5257800" cy="400110"/>
          </a:xfrm>
          <a:prstGeom prst="rect">
            <a:avLst/>
          </a:prstGeom>
          <a:noFill/>
        </p:spPr>
        <p:txBody>
          <a:bodyPr wrap="square" rtlCol="0">
            <a:spAutoFit/>
          </a:bodyPr>
          <a:lstStyle/>
          <a:p>
            <a:pPr algn="ctr"/>
            <a:r>
              <a:rPr lang="en-US" sz="2000" dirty="0">
                <a:latin typeface="HelveticaNeueLT Std Med Cn" pitchFamily="34" charset="0"/>
              </a:rPr>
              <a:t>October 2014</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847812"/>
            <a:ext cx="7315200" cy="1524099"/>
          </a:xfrm>
          <a:prstGeom prst="rect">
            <a:avLst/>
          </a:prstGeom>
        </p:spPr>
      </p:pic>
      <p:pic>
        <p:nvPicPr>
          <p:cNvPr id="8" name="Picture 3" descr="CSBcurve_transparent template.tif"/>
          <p:cNvPicPr>
            <a:picLocks noChangeAspect="1"/>
          </p:cNvPicPr>
          <p:nvPr/>
        </p:nvPicPr>
        <p:blipFill>
          <a:blip r:embed="rId4"/>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3022602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5" y="57492"/>
            <a:ext cx="7239000" cy="1892826"/>
          </a:xfrm>
          <a:prstGeom prst="rect">
            <a:avLst/>
          </a:prstGeom>
          <a:noFill/>
        </p:spPr>
        <p:txBody>
          <a:bodyPr wrap="square" rtlCol="0">
            <a:spAutoFit/>
          </a:bodyPr>
          <a:lstStyle/>
          <a:p>
            <a:pPr>
              <a:spcAft>
                <a:spcPts val="600"/>
              </a:spcAft>
            </a:pPr>
            <a:r>
              <a:rPr lang="en-US" sz="2800" b="1" dirty="0" smtClean="0">
                <a:solidFill>
                  <a:srgbClr val="FF0000"/>
                </a:solidFill>
              </a:rPr>
              <a:t>First Years act </a:t>
            </a:r>
            <a:r>
              <a:rPr lang="en-US" sz="2800" b="1" dirty="0">
                <a:solidFill>
                  <a:srgbClr val="FF0000"/>
                </a:solidFill>
              </a:rPr>
              <a:t>sustainably because it:</a:t>
            </a:r>
          </a:p>
          <a:p>
            <a:pPr marL="800100" lvl="1" indent="-342900">
              <a:buAutoNum type="arabicParenBoth"/>
            </a:pPr>
            <a:r>
              <a:rPr lang="en-US" sz="2800" dirty="0">
                <a:solidFill>
                  <a:srgbClr val="FF0000"/>
                </a:solidFill>
              </a:rPr>
              <a:t>is the right thing to do</a:t>
            </a:r>
          </a:p>
          <a:p>
            <a:pPr marL="800100" lvl="1" indent="-342900">
              <a:buAutoNum type="arabicParenBoth"/>
            </a:pPr>
            <a:r>
              <a:rPr lang="en-US" sz="2800" dirty="0">
                <a:solidFill>
                  <a:srgbClr val="FF0000"/>
                </a:solidFill>
              </a:rPr>
              <a:t>saves money</a:t>
            </a:r>
          </a:p>
          <a:p>
            <a:pPr marL="800100" lvl="1" indent="-342900">
              <a:buAutoNum type="arabicParenBoth"/>
            </a:pPr>
            <a:r>
              <a:rPr lang="en-US" sz="2800" dirty="0">
                <a:solidFill>
                  <a:srgbClr val="FF0000"/>
                </a:solidFill>
              </a:rPr>
              <a:t>p</a:t>
            </a:r>
            <a:r>
              <a:rPr lang="en-US" sz="2800" dirty="0" smtClean="0">
                <a:solidFill>
                  <a:srgbClr val="FF0000"/>
                </a:solidFill>
              </a:rPr>
              <a:t>rotects </a:t>
            </a:r>
            <a:r>
              <a:rPr lang="en-US" sz="2800" dirty="0">
                <a:solidFill>
                  <a:srgbClr val="FF0000"/>
                </a:solidFill>
              </a:rPr>
              <a:t>human health</a:t>
            </a:r>
            <a:endParaRPr lang="en-US" sz="2800" dirty="0">
              <a:solidFill>
                <a:srgbClr val="FF0000"/>
              </a:solidFill>
            </a:endParaRPr>
          </a:p>
        </p:txBody>
      </p:sp>
      <p:sp>
        <p:nvSpPr>
          <p:cNvPr id="5" name="TextBox 4"/>
          <p:cNvSpPr txBox="1"/>
          <p:nvPr/>
        </p:nvSpPr>
        <p:spPr>
          <a:xfrm>
            <a:off x="423635" y="4262506"/>
            <a:ext cx="1943100" cy="1815882"/>
          </a:xfrm>
          <a:prstGeom prst="rect">
            <a:avLst/>
          </a:prstGeom>
          <a:noFill/>
        </p:spPr>
        <p:txBody>
          <a:bodyPr wrap="square" rtlCol="0">
            <a:spAutoFit/>
          </a:bodyPr>
          <a:lstStyle/>
          <a:p>
            <a:r>
              <a:rPr lang="en-US" sz="1600" b="1" i="1" dirty="0">
                <a:solidFill>
                  <a:schemeClr val="tx1">
                    <a:lumMod val="75000"/>
                    <a:lumOff val="25000"/>
                  </a:schemeClr>
                </a:solidFill>
              </a:rPr>
              <a:t>Q:Which best explains any personal motivation on your part for becoming involved in making sustainable choices?</a:t>
            </a:r>
          </a:p>
        </p:txBody>
      </p:sp>
      <p:pic>
        <p:nvPicPr>
          <p:cNvPr id="6"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graphicFrame>
        <p:nvGraphicFramePr>
          <p:cNvPr id="8" name="Chart 7"/>
          <p:cNvGraphicFramePr>
            <a:graphicFrameLocks/>
          </p:cNvGraphicFramePr>
          <p:nvPr>
            <p:extLst>
              <p:ext uri="{D42A27DB-BD31-4B8C-83A1-F6EECF244321}">
                <p14:modId xmlns:p14="http://schemas.microsoft.com/office/powerpoint/2010/main" val="2566090533"/>
              </p:ext>
            </p:extLst>
          </p:nvPr>
        </p:nvGraphicFramePr>
        <p:xfrm>
          <a:off x="1954530" y="1950319"/>
          <a:ext cx="7280910" cy="49076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02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6158092"/>
            <a:ext cx="5715000" cy="584775"/>
          </a:xfrm>
          <a:prstGeom prst="rect">
            <a:avLst/>
          </a:prstGeom>
          <a:noFill/>
        </p:spPr>
        <p:txBody>
          <a:bodyPr wrap="square" rtlCol="0">
            <a:spAutoFit/>
          </a:bodyPr>
          <a:lstStyle/>
          <a:p>
            <a:pPr algn="ctr"/>
            <a:r>
              <a:rPr lang="en-US" sz="1600" b="1" i="1" dirty="0"/>
              <a:t>Q: If you know of the Sustainability Office, how did you become aware of it?  (Check all that apply)</a:t>
            </a:r>
          </a:p>
        </p:txBody>
      </p:sp>
      <p:pic>
        <p:nvPicPr>
          <p:cNvPr id="7"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sp>
        <p:nvSpPr>
          <p:cNvPr id="2" name="TextBox 1"/>
          <p:cNvSpPr txBox="1"/>
          <p:nvPr/>
        </p:nvSpPr>
        <p:spPr>
          <a:xfrm>
            <a:off x="346710" y="208744"/>
            <a:ext cx="6400800" cy="954107"/>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The Sustainability Office best reaches out to students by…</a:t>
            </a:r>
            <a:endParaRPr lang="en-US" sz="2800" dirty="0">
              <a:solidFill>
                <a:srgbClr val="FF0000"/>
              </a:solidFill>
              <a:effectLst>
                <a:outerShdw blurRad="38100" dist="38100" dir="2700000" algn="tl">
                  <a:srgbClr val="000000">
                    <a:alpha val="43137"/>
                  </a:srgbClr>
                </a:outerShdw>
              </a:effectLst>
            </a:endParaRPr>
          </a:p>
        </p:txBody>
      </p:sp>
      <p:graphicFrame>
        <p:nvGraphicFramePr>
          <p:cNvPr id="6" name="Chart 5"/>
          <p:cNvGraphicFramePr>
            <a:graphicFrameLocks/>
          </p:cNvGraphicFramePr>
          <p:nvPr>
            <p:extLst>
              <p:ext uri="{D42A27DB-BD31-4B8C-83A1-F6EECF244321}">
                <p14:modId xmlns:p14="http://schemas.microsoft.com/office/powerpoint/2010/main" val="2508901608"/>
              </p:ext>
            </p:extLst>
          </p:nvPr>
        </p:nvGraphicFramePr>
        <p:xfrm>
          <a:off x="108526" y="1343894"/>
          <a:ext cx="7363691" cy="4682835"/>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7232640" y="685797"/>
            <a:ext cx="1765451" cy="1738938"/>
          </a:xfrm>
          <a:prstGeom prst="rect">
            <a:avLst/>
          </a:prstGeom>
        </p:spPr>
        <p:txBody>
          <a:bodyPr wrap="square">
            <a:spAutoFit/>
          </a:bodyPr>
          <a:lstStyle/>
          <a:p>
            <a:pPr algn="ctr"/>
            <a:r>
              <a:rPr lang="en-US" sz="2200" b="1" dirty="0" smtClean="0">
                <a:solidFill>
                  <a:srgbClr val="FF0000"/>
                </a:solidFill>
              </a:rPr>
              <a:t>45% </a:t>
            </a:r>
            <a:r>
              <a:rPr lang="en-US" sz="1700" b="1" dirty="0">
                <a:solidFill>
                  <a:srgbClr val="FF0000"/>
                </a:solidFill>
              </a:rPr>
              <a:t>of </a:t>
            </a:r>
            <a:r>
              <a:rPr lang="en-US" sz="1700" b="1" dirty="0" smtClean="0">
                <a:solidFill>
                  <a:srgbClr val="FF0000"/>
                </a:solidFill>
              </a:rPr>
              <a:t>respondents </a:t>
            </a:r>
            <a:r>
              <a:rPr lang="en-US" sz="1700" b="1" dirty="0">
                <a:solidFill>
                  <a:srgbClr val="FF0000"/>
                </a:solidFill>
              </a:rPr>
              <a:t>were </a:t>
            </a:r>
            <a:r>
              <a:rPr lang="en-US" sz="1700" b="1" dirty="0" smtClean="0">
                <a:solidFill>
                  <a:srgbClr val="FF0000"/>
                </a:solidFill>
              </a:rPr>
              <a:t>aware </a:t>
            </a:r>
            <a:r>
              <a:rPr lang="en-US" sz="1700" b="1" dirty="0">
                <a:solidFill>
                  <a:srgbClr val="FF0000"/>
                </a:solidFill>
              </a:rPr>
              <a:t>of the S</a:t>
            </a:r>
            <a:r>
              <a:rPr lang="en-US" sz="1700" b="1" dirty="0" smtClean="0">
                <a:solidFill>
                  <a:srgbClr val="FF0000"/>
                </a:solidFill>
              </a:rPr>
              <a:t>ustainability </a:t>
            </a:r>
            <a:r>
              <a:rPr lang="en-US" sz="1700" b="1" dirty="0">
                <a:solidFill>
                  <a:srgbClr val="FF0000"/>
                </a:solidFill>
              </a:rPr>
              <a:t>Office </a:t>
            </a:r>
            <a:r>
              <a:rPr lang="en-US" sz="1700" b="1" dirty="0" smtClean="0">
                <a:solidFill>
                  <a:srgbClr val="FF0000"/>
                </a:solidFill>
              </a:rPr>
              <a:t>because </a:t>
            </a:r>
            <a:r>
              <a:rPr lang="en-US" sz="1700" b="1" dirty="0">
                <a:solidFill>
                  <a:srgbClr val="FF0000"/>
                </a:solidFill>
              </a:rPr>
              <a:t>of p</a:t>
            </a:r>
            <a:r>
              <a:rPr lang="en-US" sz="1700" b="1" dirty="0" smtClean="0">
                <a:solidFill>
                  <a:srgbClr val="FF0000"/>
                </a:solidFill>
              </a:rPr>
              <a:t>osters</a:t>
            </a:r>
            <a:endParaRPr lang="en-US" sz="1700" b="1" dirty="0">
              <a:solidFill>
                <a:srgbClr val="FF0000"/>
              </a:solidFill>
            </a:endParaRPr>
          </a:p>
        </p:txBody>
      </p:sp>
    </p:spTree>
    <p:extLst>
      <p:ext uri="{BB962C8B-B14F-4D97-AF65-F5344CB8AC3E}">
        <p14:creationId xmlns:p14="http://schemas.microsoft.com/office/powerpoint/2010/main" val="4232018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764281363"/>
              </p:ext>
            </p:extLst>
          </p:nvPr>
        </p:nvGraphicFramePr>
        <p:xfrm>
          <a:off x="3907810" y="2133600"/>
          <a:ext cx="4248386" cy="338919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187" y="6689"/>
            <a:ext cx="8922658" cy="1631216"/>
          </a:xfrm>
          <a:prstGeom prst="rect">
            <a:avLst/>
          </a:prstGeom>
        </p:spPr>
        <p:txBody>
          <a:bodyPr wrap="square">
            <a:spAutoFit/>
          </a:bodyPr>
          <a:lstStyle/>
          <a:p>
            <a:r>
              <a:rPr lang="en-US" sz="2500" dirty="0">
                <a:solidFill>
                  <a:srgbClr val="FF0000"/>
                </a:solidFill>
                <a:latin typeface="Cambria" pitchFamily="18" charset="0"/>
              </a:rPr>
              <a:t>First years think the most important environmental related issues at CSB/SJU are:</a:t>
            </a:r>
            <a:endParaRPr lang="en-US" sz="2500" b="1" dirty="0">
              <a:solidFill>
                <a:srgbClr val="FF0000"/>
              </a:solidFill>
              <a:latin typeface="Cambria" pitchFamily="18" charset="0"/>
            </a:endParaRPr>
          </a:p>
          <a:p>
            <a:r>
              <a:rPr lang="en-US" sz="2500" b="1" dirty="0">
                <a:solidFill>
                  <a:srgbClr val="FF0000"/>
                </a:solidFill>
                <a:latin typeface="Cambria" pitchFamily="18" charset="0"/>
              </a:rPr>
              <a:t>(1) recycling</a:t>
            </a:r>
          </a:p>
          <a:p>
            <a:r>
              <a:rPr lang="en-US" sz="2500" b="1" dirty="0">
                <a:solidFill>
                  <a:srgbClr val="FF0000"/>
                </a:solidFill>
                <a:latin typeface="Cambria" pitchFamily="18" charset="0"/>
              </a:rPr>
              <a:t>(2) waste reduction </a:t>
            </a:r>
          </a:p>
        </p:txBody>
      </p:sp>
      <p:graphicFrame>
        <p:nvGraphicFramePr>
          <p:cNvPr id="8" name="Chart 7"/>
          <p:cNvGraphicFramePr>
            <a:graphicFrameLocks/>
          </p:cNvGraphicFramePr>
          <p:nvPr>
            <p:extLst>
              <p:ext uri="{D42A27DB-BD31-4B8C-83A1-F6EECF244321}">
                <p14:modId xmlns:p14="http://schemas.microsoft.com/office/powerpoint/2010/main" val="3549375936"/>
              </p:ext>
            </p:extLst>
          </p:nvPr>
        </p:nvGraphicFramePr>
        <p:xfrm>
          <a:off x="-998220" y="881239"/>
          <a:ext cx="6089176" cy="523871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0" y="5827570"/>
            <a:ext cx="5334000" cy="584775"/>
          </a:xfrm>
          <a:prstGeom prst="rect">
            <a:avLst/>
          </a:prstGeom>
          <a:noFill/>
        </p:spPr>
        <p:txBody>
          <a:bodyPr wrap="square" rtlCol="0">
            <a:spAutoFit/>
          </a:bodyPr>
          <a:lstStyle/>
          <a:p>
            <a:pPr algn="ctr"/>
            <a:r>
              <a:rPr lang="en-US" sz="1600" b="1" i="1" dirty="0">
                <a:solidFill>
                  <a:schemeClr val="tx1">
                    <a:lumMod val="75000"/>
                    <a:lumOff val="25000"/>
                  </a:schemeClr>
                </a:solidFill>
              </a:rPr>
              <a:t>Q: How important to you are the following environmental-</a:t>
            </a:r>
          </a:p>
          <a:p>
            <a:pPr algn="ctr"/>
            <a:r>
              <a:rPr lang="en-US" sz="1600" b="1" i="1" dirty="0">
                <a:solidFill>
                  <a:schemeClr val="tx1">
                    <a:lumMod val="75000"/>
                    <a:lumOff val="25000"/>
                  </a:schemeClr>
                </a:solidFill>
              </a:rPr>
              <a:t>related issues at CSB/SJU? </a:t>
            </a:r>
          </a:p>
        </p:txBody>
      </p:sp>
      <p:graphicFrame>
        <p:nvGraphicFramePr>
          <p:cNvPr id="27" name="Chart 26"/>
          <p:cNvGraphicFramePr>
            <a:graphicFrameLocks/>
          </p:cNvGraphicFramePr>
          <p:nvPr>
            <p:extLst>
              <p:ext uri="{D42A27DB-BD31-4B8C-83A1-F6EECF244321}">
                <p14:modId xmlns:p14="http://schemas.microsoft.com/office/powerpoint/2010/main" val="100362544"/>
              </p:ext>
            </p:extLst>
          </p:nvPr>
        </p:nvGraphicFramePr>
        <p:xfrm>
          <a:off x="785652" y="2267099"/>
          <a:ext cx="3962400" cy="38528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p:cNvGraphicFramePr>
            <a:graphicFrameLocks/>
          </p:cNvGraphicFramePr>
          <p:nvPr>
            <p:extLst>
              <p:ext uri="{D42A27DB-BD31-4B8C-83A1-F6EECF244321}">
                <p14:modId xmlns:p14="http://schemas.microsoft.com/office/powerpoint/2010/main" val="3350458146"/>
              </p:ext>
            </p:extLst>
          </p:nvPr>
        </p:nvGraphicFramePr>
        <p:xfrm>
          <a:off x="3956050" y="1464639"/>
          <a:ext cx="4572000" cy="3992939"/>
        </p:xfrm>
        <a:graphic>
          <a:graphicData uri="http://schemas.openxmlformats.org/drawingml/2006/chart">
            <c:chart xmlns:c="http://schemas.openxmlformats.org/drawingml/2006/chart" xmlns:r="http://schemas.openxmlformats.org/officeDocument/2006/relationships" r:id="rId6"/>
          </a:graphicData>
        </a:graphic>
      </p:graphicFrame>
      <p:pic>
        <p:nvPicPr>
          <p:cNvPr id="7" name="Picture 3" descr="CSBcurve_transparent template.tif"/>
          <p:cNvPicPr>
            <a:picLocks noChangeAspect="1"/>
          </p:cNvPicPr>
          <p:nvPr/>
        </p:nvPicPr>
        <p:blipFill>
          <a:blip r:embed="rId7"/>
          <a:srcRect/>
          <a:stretch>
            <a:fillRect/>
          </a:stretch>
        </p:blipFill>
        <p:spPr bwMode="auto">
          <a:xfrm>
            <a:off x="6242050" y="2133600"/>
            <a:ext cx="2901950" cy="4724400"/>
          </a:xfrm>
          <a:prstGeom prst="rect">
            <a:avLst/>
          </a:prstGeom>
          <a:noFill/>
          <a:ln w="9525">
            <a:noFill/>
            <a:miter lim="800000"/>
            <a:headEnd/>
            <a:tailEnd/>
          </a:ln>
        </p:spPr>
      </p:pic>
      <p:sp>
        <p:nvSpPr>
          <p:cNvPr id="3" name="TextBox 2"/>
          <p:cNvSpPr txBox="1"/>
          <p:nvPr/>
        </p:nvSpPr>
        <p:spPr>
          <a:xfrm>
            <a:off x="4753970" y="1551125"/>
            <a:ext cx="2939055" cy="923330"/>
          </a:xfrm>
          <a:prstGeom prst="rect">
            <a:avLst/>
          </a:prstGeom>
          <a:noFill/>
        </p:spPr>
        <p:txBody>
          <a:bodyPr wrap="square" rtlCol="0">
            <a:spAutoFit/>
          </a:bodyPr>
          <a:lstStyle/>
          <a:p>
            <a:r>
              <a:rPr lang="en-US" b="1" dirty="0">
                <a:solidFill>
                  <a:schemeClr val="tx1">
                    <a:lumMod val="75000"/>
                    <a:lumOff val="25000"/>
                  </a:schemeClr>
                </a:solidFill>
              </a:rPr>
              <a:t>Reducing the amount of waste generated</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337851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158948"/>
            <a:ext cx="7543800" cy="1246495"/>
          </a:xfrm>
          <a:prstGeom prst="rect">
            <a:avLst/>
          </a:prstGeom>
        </p:spPr>
        <p:txBody>
          <a:bodyPr wrap="square">
            <a:spAutoFit/>
          </a:bodyPr>
          <a:lstStyle/>
          <a:p>
            <a:r>
              <a:rPr lang="en-US" sz="2500" dirty="0">
                <a:solidFill>
                  <a:srgbClr val="FF0000"/>
                </a:solidFill>
                <a:latin typeface="Cambria" pitchFamily="18" charset="0"/>
              </a:rPr>
              <a:t>Followed by:</a:t>
            </a:r>
          </a:p>
          <a:p>
            <a:r>
              <a:rPr lang="en-US" sz="2500" b="1" dirty="0">
                <a:solidFill>
                  <a:srgbClr val="FF0000"/>
                </a:solidFill>
                <a:latin typeface="Cambria" pitchFamily="18" charset="0"/>
              </a:rPr>
              <a:t>(3) </a:t>
            </a:r>
            <a:r>
              <a:rPr lang="en-US" sz="2500" b="1" dirty="0" smtClean="0">
                <a:solidFill>
                  <a:srgbClr val="FF0000"/>
                </a:solidFill>
                <a:latin typeface="Cambria" pitchFamily="18" charset="0"/>
              </a:rPr>
              <a:t>Environmental effects on health</a:t>
            </a:r>
            <a:endParaRPr lang="en-US" sz="2500" b="1" dirty="0">
              <a:solidFill>
                <a:srgbClr val="FF0000"/>
              </a:solidFill>
              <a:latin typeface="Cambria" pitchFamily="18" charset="0"/>
            </a:endParaRPr>
          </a:p>
          <a:p>
            <a:r>
              <a:rPr lang="en-US" sz="2500" b="1" dirty="0">
                <a:solidFill>
                  <a:srgbClr val="FF0000"/>
                </a:solidFill>
                <a:latin typeface="Cambria" pitchFamily="18" charset="0"/>
              </a:rPr>
              <a:t>(4) Reduce energy consumption</a:t>
            </a:r>
          </a:p>
        </p:txBody>
      </p:sp>
      <p:sp>
        <p:nvSpPr>
          <p:cNvPr id="11" name="TextBox 10"/>
          <p:cNvSpPr txBox="1"/>
          <p:nvPr/>
        </p:nvSpPr>
        <p:spPr>
          <a:xfrm>
            <a:off x="89444" y="6117644"/>
            <a:ext cx="5334000" cy="584775"/>
          </a:xfrm>
          <a:prstGeom prst="rect">
            <a:avLst/>
          </a:prstGeom>
          <a:noFill/>
        </p:spPr>
        <p:txBody>
          <a:bodyPr wrap="square" rtlCol="0">
            <a:spAutoFit/>
          </a:bodyPr>
          <a:lstStyle/>
          <a:p>
            <a:pPr algn="ctr"/>
            <a:r>
              <a:rPr lang="en-US" sz="1600" b="1" i="1" dirty="0">
                <a:solidFill>
                  <a:schemeClr val="tx1">
                    <a:lumMod val="75000"/>
                    <a:lumOff val="25000"/>
                  </a:schemeClr>
                </a:solidFill>
              </a:rPr>
              <a:t>Q: How important to you are the following environmental-</a:t>
            </a:r>
          </a:p>
          <a:p>
            <a:pPr algn="ctr"/>
            <a:r>
              <a:rPr lang="en-US" sz="1600" b="1" i="1" dirty="0">
                <a:solidFill>
                  <a:schemeClr val="tx1">
                    <a:lumMod val="75000"/>
                    <a:lumOff val="25000"/>
                  </a:schemeClr>
                </a:solidFill>
              </a:rPr>
              <a:t>related issues at CSB/SJU? </a:t>
            </a:r>
          </a:p>
        </p:txBody>
      </p:sp>
      <p:pic>
        <p:nvPicPr>
          <p:cNvPr id="7" name="Picture 3" descr="CSBcurve_transparent template.tif"/>
          <p:cNvPicPr>
            <a:picLocks noChangeAspect="1"/>
          </p:cNvPicPr>
          <p:nvPr/>
        </p:nvPicPr>
        <p:blipFill>
          <a:blip r:embed="rId3"/>
          <a:srcRect/>
          <a:stretch>
            <a:fillRect/>
          </a:stretch>
        </p:blipFill>
        <p:spPr bwMode="auto">
          <a:xfrm>
            <a:off x="6242050" y="2133600"/>
            <a:ext cx="2901950" cy="4724400"/>
          </a:xfrm>
          <a:prstGeom prst="rect">
            <a:avLst/>
          </a:prstGeom>
          <a:noFill/>
          <a:ln w="9525">
            <a:noFill/>
            <a:miter lim="800000"/>
            <a:headEnd/>
            <a:tailEnd/>
          </a:ln>
        </p:spPr>
      </p:pic>
      <p:graphicFrame>
        <p:nvGraphicFramePr>
          <p:cNvPr id="12" name="Chart 11"/>
          <p:cNvGraphicFramePr>
            <a:graphicFrameLocks/>
          </p:cNvGraphicFramePr>
          <p:nvPr>
            <p:extLst>
              <p:ext uri="{D42A27DB-BD31-4B8C-83A1-F6EECF244321}">
                <p14:modId xmlns:p14="http://schemas.microsoft.com/office/powerpoint/2010/main" val="630602934"/>
              </p:ext>
            </p:extLst>
          </p:nvPr>
        </p:nvGraphicFramePr>
        <p:xfrm>
          <a:off x="228600" y="1774209"/>
          <a:ext cx="4359999" cy="38851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3926495484"/>
              </p:ext>
            </p:extLst>
          </p:nvPr>
        </p:nvGraphicFramePr>
        <p:xfrm>
          <a:off x="4371833" y="1787858"/>
          <a:ext cx="4274379" cy="3821941"/>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566365" y="3266250"/>
            <a:ext cx="1364776" cy="1046440"/>
          </a:xfrm>
          <a:prstGeom prst="rect">
            <a:avLst/>
          </a:prstGeom>
          <a:noFill/>
        </p:spPr>
        <p:txBody>
          <a:bodyPr wrap="square" rtlCol="0">
            <a:spAutoFit/>
          </a:bodyPr>
          <a:lstStyle/>
          <a:p>
            <a:pPr algn="ctr"/>
            <a:r>
              <a:rPr lang="en-US" sz="4400" dirty="0"/>
              <a:t>87%</a:t>
            </a:r>
          </a:p>
          <a:p>
            <a:r>
              <a:rPr lang="en-US" dirty="0"/>
              <a:t>Important</a:t>
            </a:r>
            <a:endParaRPr lang="en-US" dirty="0"/>
          </a:p>
        </p:txBody>
      </p:sp>
    </p:spTree>
    <p:extLst>
      <p:ext uri="{BB962C8B-B14F-4D97-AF65-F5344CB8AC3E}">
        <p14:creationId xmlns:p14="http://schemas.microsoft.com/office/powerpoint/2010/main" val="574678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158948"/>
            <a:ext cx="7543800" cy="1246495"/>
          </a:xfrm>
          <a:prstGeom prst="rect">
            <a:avLst/>
          </a:prstGeom>
        </p:spPr>
        <p:txBody>
          <a:bodyPr wrap="square">
            <a:spAutoFit/>
          </a:bodyPr>
          <a:lstStyle/>
          <a:p>
            <a:r>
              <a:rPr lang="en-US" sz="2500" dirty="0">
                <a:solidFill>
                  <a:srgbClr val="FF0000"/>
                </a:solidFill>
                <a:latin typeface="Cambria" pitchFamily="18" charset="0"/>
              </a:rPr>
              <a:t>Followed by:</a:t>
            </a:r>
          </a:p>
          <a:p>
            <a:r>
              <a:rPr lang="en-US" sz="2500" b="1" dirty="0">
                <a:solidFill>
                  <a:srgbClr val="FF0000"/>
                </a:solidFill>
                <a:latin typeface="Cambria" pitchFamily="18" charset="0"/>
              </a:rPr>
              <a:t>(5)Water Conservation </a:t>
            </a:r>
          </a:p>
          <a:p>
            <a:r>
              <a:rPr lang="en-US" sz="2500" b="1" dirty="0">
                <a:solidFill>
                  <a:srgbClr val="FF0000"/>
                </a:solidFill>
                <a:latin typeface="Cambria" pitchFamily="18" charset="0"/>
              </a:rPr>
              <a:t>(6) Alternative Transportation</a:t>
            </a:r>
          </a:p>
        </p:txBody>
      </p:sp>
      <p:sp>
        <p:nvSpPr>
          <p:cNvPr id="11" name="TextBox 10"/>
          <p:cNvSpPr txBox="1"/>
          <p:nvPr/>
        </p:nvSpPr>
        <p:spPr>
          <a:xfrm>
            <a:off x="228600" y="5850317"/>
            <a:ext cx="5334000" cy="584775"/>
          </a:xfrm>
          <a:prstGeom prst="rect">
            <a:avLst/>
          </a:prstGeom>
          <a:noFill/>
        </p:spPr>
        <p:txBody>
          <a:bodyPr wrap="square" rtlCol="0">
            <a:spAutoFit/>
          </a:bodyPr>
          <a:lstStyle/>
          <a:p>
            <a:pPr algn="ctr"/>
            <a:r>
              <a:rPr lang="en-US" sz="1600" b="1" i="1" dirty="0"/>
              <a:t>Q: How important to you are the following environmental-</a:t>
            </a:r>
          </a:p>
          <a:p>
            <a:pPr algn="ctr"/>
            <a:r>
              <a:rPr lang="en-US" sz="1600" b="1" i="1" dirty="0"/>
              <a:t>related issues at CSB/SJU? </a:t>
            </a:r>
          </a:p>
        </p:txBody>
      </p:sp>
      <p:graphicFrame>
        <p:nvGraphicFramePr>
          <p:cNvPr id="12" name="Chart 11"/>
          <p:cNvGraphicFramePr>
            <a:graphicFrameLocks/>
          </p:cNvGraphicFramePr>
          <p:nvPr>
            <p:extLst/>
          </p:nvPr>
        </p:nvGraphicFramePr>
        <p:xfrm>
          <a:off x="-304075" y="1981200"/>
          <a:ext cx="5638800" cy="381000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3" descr="CSBcurve_transparent template.tif"/>
          <p:cNvPicPr>
            <a:picLocks noChangeAspect="1"/>
          </p:cNvPicPr>
          <p:nvPr/>
        </p:nvPicPr>
        <p:blipFill>
          <a:blip r:embed="rId4"/>
          <a:srcRect/>
          <a:stretch>
            <a:fillRect/>
          </a:stretch>
        </p:blipFill>
        <p:spPr bwMode="auto">
          <a:xfrm>
            <a:off x="6242050" y="2133600"/>
            <a:ext cx="2901950" cy="4724400"/>
          </a:xfrm>
          <a:prstGeom prst="rect">
            <a:avLst/>
          </a:prstGeom>
          <a:noFill/>
          <a:ln w="9525">
            <a:noFill/>
            <a:miter lim="800000"/>
            <a:headEnd/>
            <a:tailEnd/>
          </a:ln>
        </p:spPr>
      </p:pic>
      <p:graphicFrame>
        <p:nvGraphicFramePr>
          <p:cNvPr id="10" name="Chart 9"/>
          <p:cNvGraphicFramePr>
            <a:graphicFrameLocks/>
          </p:cNvGraphicFramePr>
          <p:nvPr>
            <p:extLst>
              <p:ext uri="{D42A27DB-BD31-4B8C-83A1-F6EECF244321}">
                <p14:modId xmlns:p14="http://schemas.microsoft.com/office/powerpoint/2010/main" val="2178603526"/>
              </p:ext>
            </p:extLst>
          </p:nvPr>
        </p:nvGraphicFramePr>
        <p:xfrm>
          <a:off x="3792582" y="1635416"/>
          <a:ext cx="4898937" cy="35802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p:cNvGraphicFramePr>
          <p:nvPr>
            <p:extLst>
              <p:ext uri="{D42A27DB-BD31-4B8C-83A1-F6EECF244321}">
                <p14:modId xmlns:p14="http://schemas.microsoft.com/office/powerpoint/2010/main" val="2704373600"/>
              </p:ext>
            </p:extLst>
          </p:nvPr>
        </p:nvGraphicFramePr>
        <p:xfrm>
          <a:off x="0" y="1646262"/>
          <a:ext cx="4599722" cy="3638195"/>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1573702" y="3028802"/>
            <a:ext cx="1187355" cy="1046440"/>
          </a:xfrm>
          <a:prstGeom prst="rect">
            <a:avLst/>
          </a:prstGeom>
          <a:noFill/>
        </p:spPr>
        <p:txBody>
          <a:bodyPr wrap="square" rtlCol="0">
            <a:spAutoFit/>
          </a:bodyPr>
          <a:lstStyle/>
          <a:p>
            <a:r>
              <a:rPr lang="en-US" sz="4400" dirty="0"/>
              <a:t>79%</a:t>
            </a:r>
          </a:p>
          <a:p>
            <a:r>
              <a:rPr lang="en-US" dirty="0"/>
              <a:t>Important</a:t>
            </a:r>
            <a:endParaRPr lang="en-US" dirty="0"/>
          </a:p>
        </p:txBody>
      </p:sp>
    </p:spTree>
    <p:extLst>
      <p:ext uri="{BB962C8B-B14F-4D97-AF65-F5344CB8AC3E}">
        <p14:creationId xmlns:p14="http://schemas.microsoft.com/office/powerpoint/2010/main" val="3570524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1682334710"/>
              </p:ext>
            </p:extLst>
          </p:nvPr>
        </p:nvGraphicFramePr>
        <p:xfrm>
          <a:off x="960120" y="1211580"/>
          <a:ext cx="6915150" cy="475488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228600" y="158948"/>
            <a:ext cx="7543800" cy="1138773"/>
          </a:xfrm>
          <a:prstGeom prst="rect">
            <a:avLst/>
          </a:prstGeom>
        </p:spPr>
        <p:txBody>
          <a:bodyPr wrap="square">
            <a:spAutoFit/>
          </a:bodyPr>
          <a:lstStyle/>
          <a:p>
            <a:r>
              <a:rPr lang="en-US" sz="2500" dirty="0">
                <a:solidFill>
                  <a:srgbClr val="FF0000"/>
                </a:solidFill>
                <a:latin typeface="Cambria" pitchFamily="18" charset="0"/>
              </a:rPr>
              <a:t>Followed by:</a:t>
            </a:r>
          </a:p>
          <a:p>
            <a:r>
              <a:rPr lang="en-US" sz="2500" b="1" dirty="0">
                <a:solidFill>
                  <a:srgbClr val="FF0000"/>
                </a:solidFill>
                <a:latin typeface="Cambria" pitchFamily="18" charset="0"/>
              </a:rPr>
              <a:t>(7)Use of fertilizers and pesticides </a:t>
            </a:r>
          </a:p>
          <a:p>
            <a:endParaRPr lang="en-US" dirty="0">
              <a:latin typeface="Cambria" pitchFamily="18" charset="0"/>
            </a:endParaRPr>
          </a:p>
        </p:txBody>
      </p:sp>
      <p:sp>
        <p:nvSpPr>
          <p:cNvPr id="11" name="TextBox 10"/>
          <p:cNvSpPr txBox="1"/>
          <p:nvPr/>
        </p:nvSpPr>
        <p:spPr>
          <a:xfrm>
            <a:off x="0" y="6113207"/>
            <a:ext cx="5334000" cy="584775"/>
          </a:xfrm>
          <a:prstGeom prst="rect">
            <a:avLst/>
          </a:prstGeom>
          <a:noFill/>
        </p:spPr>
        <p:txBody>
          <a:bodyPr wrap="square" rtlCol="0">
            <a:spAutoFit/>
          </a:bodyPr>
          <a:lstStyle/>
          <a:p>
            <a:pPr algn="ctr"/>
            <a:r>
              <a:rPr lang="en-US" sz="1600" b="1" i="1" dirty="0">
                <a:solidFill>
                  <a:schemeClr val="tx1">
                    <a:lumMod val="75000"/>
                    <a:lumOff val="25000"/>
                  </a:schemeClr>
                </a:solidFill>
              </a:rPr>
              <a:t>Q: How important to you are the following environmental-</a:t>
            </a:r>
          </a:p>
          <a:p>
            <a:pPr algn="ctr"/>
            <a:r>
              <a:rPr lang="en-US" sz="1600" b="1" i="1" dirty="0">
                <a:solidFill>
                  <a:schemeClr val="tx1">
                    <a:lumMod val="75000"/>
                    <a:lumOff val="25000"/>
                  </a:schemeClr>
                </a:solidFill>
              </a:rPr>
              <a:t>related issues at CSB/SJU? </a:t>
            </a:r>
          </a:p>
        </p:txBody>
      </p:sp>
      <p:graphicFrame>
        <p:nvGraphicFramePr>
          <p:cNvPr id="7" name="Chart 6"/>
          <p:cNvGraphicFramePr>
            <a:graphicFrameLocks/>
          </p:cNvGraphicFramePr>
          <p:nvPr>
            <p:extLst/>
          </p:nvPr>
        </p:nvGraphicFramePr>
        <p:xfrm>
          <a:off x="1524002" y="1295400"/>
          <a:ext cx="5805487"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656642" y="3238322"/>
            <a:ext cx="1852618" cy="1384995"/>
          </a:xfrm>
          <a:prstGeom prst="rect">
            <a:avLst/>
          </a:prstGeom>
          <a:noFill/>
        </p:spPr>
        <p:txBody>
          <a:bodyPr wrap="square" rtlCol="0">
            <a:spAutoFit/>
          </a:bodyPr>
          <a:lstStyle/>
          <a:p>
            <a:r>
              <a:rPr lang="en-US" sz="2800" dirty="0">
                <a:latin typeface="Cambria" panose="02040503050406030204" pitchFamily="18" charset="0"/>
              </a:rPr>
              <a:t>49%</a:t>
            </a:r>
            <a:endParaRPr lang="en-US" sz="2800" dirty="0">
              <a:latin typeface="Cambria" panose="02040503050406030204" pitchFamily="18" charset="0"/>
            </a:endParaRPr>
          </a:p>
          <a:p>
            <a:r>
              <a:rPr lang="en-US" sz="2800" dirty="0">
                <a:latin typeface="Cambria" panose="02040503050406030204" pitchFamily="18" charset="0"/>
              </a:rPr>
              <a:t>important</a:t>
            </a:r>
          </a:p>
          <a:p>
            <a:endParaRPr lang="en-US" sz="2800" dirty="0">
              <a:latin typeface="Cambria" panose="02040503050406030204" pitchFamily="18" charset="0"/>
            </a:endParaRPr>
          </a:p>
        </p:txBody>
      </p:sp>
      <p:pic>
        <p:nvPicPr>
          <p:cNvPr id="9" name="Picture 3" descr="CSBcurve_transparent template.tif"/>
          <p:cNvPicPr>
            <a:picLocks noChangeAspect="1"/>
          </p:cNvPicPr>
          <p:nvPr/>
        </p:nvPicPr>
        <p:blipFill>
          <a:blip r:embed="rId5"/>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2204074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096002"/>
            <a:ext cx="7086600" cy="584775"/>
          </a:xfrm>
          <a:prstGeom prst="rect">
            <a:avLst/>
          </a:prstGeom>
          <a:noFill/>
        </p:spPr>
        <p:txBody>
          <a:bodyPr wrap="square" rtlCol="0">
            <a:spAutoFit/>
          </a:bodyPr>
          <a:lstStyle/>
          <a:p>
            <a:pPr algn="ctr"/>
            <a:r>
              <a:rPr lang="en-US" sz="1600" b="1" i="1" dirty="0">
                <a:solidFill>
                  <a:schemeClr val="tx1">
                    <a:lumMod val="75000"/>
                    <a:lumOff val="25000"/>
                  </a:schemeClr>
                </a:solidFill>
              </a:rPr>
              <a:t>Q: What comes to mind when you hear the term “sustainability?” </a:t>
            </a:r>
          </a:p>
          <a:p>
            <a:pPr algn="ctr"/>
            <a:r>
              <a:rPr lang="en-US" sz="1600" b="1" i="1" dirty="0">
                <a:solidFill>
                  <a:schemeClr val="tx1">
                    <a:lumMod val="75000"/>
                    <a:lumOff val="25000"/>
                  </a:schemeClr>
                </a:solidFill>
              </a:rPr>
              <a:t>(Check all that apply)</a:t>
            </a:r>
          </a:p>
        </p:txBody>
      </p:sp>
      <p:pic>
        <p:nvPicPr>
          <p:cNvPr id="9" name="Picture 3" descr="CSBcurve_transparent template.tif"/>
          <p:cNvPicPr>
            <a:picLocks noChangeAspect="1"/>
          </p:cNvPicPr>
          <p:nvPr/>
        </p:nvPicPr>
        <p:blipFill>
          <a:blip r:embed="rId3"/>
          <a:srcRect/>
          <a:stretch>
            <a:fillRect/>
          </a:stretch>
        </p:blipFill>
        <p:spPr bwMode="auto">
          <a:xfrm>
            <a:off x="6242050" y="2133600"/>
            <a:ext cx="2901950" cy="4724400"/>
          </a:xfrm>
          <a:prstGeom prst="rect">
            <a:avLst/>
          </a:prstGeom>
          <a:noFill/>
          <a:ln w="9525">
            <a:noFill/>
            <a:miter lim="800000"/>
            <a:headEnd/>
            <a:tailEnd/>
          </a:ln>
        </p:spPr>
      </p:pic>
      <p:sp>
        <p:nvSpPr>
          <p:cNvPr id="6" name="TextBox 5"/>
          <p:cNvSpPr txBox="1"/>
          <p:nvPr/>
        </p:nvSpPr>
        <p:spPr>
          <a:xfrm>
            <a:off x="247650" y="0"/>
            <a:ext cx="7658100" cy="769441"/>
          </a:xfrm>
          <a:prstGeom prst="rect">
            <a:avLst/>
          </a:prstGeom>
          <a:noFill/>
        </p:spPr>
        <p:txBody>
          <a:bodyPr wrap="square" rtlCol="0">
            <a:spAutoFit/>
          </a:bodyPr>
          <a:lstStyle/>
          <a:p>
            <a:r>
              <a:rPr lang="en-US" sz="2200" b="1" dirty="0" smtClean="0">
                <a:solidFill>
                  <a:srgbClr val="FF0000"/>
                </a:solidFill>
                <a:effectLst>
                  <a:outerShdw blurRad="38100" dist="38100" dir="2700000" algn="tl">
                    <a:srgbClr val="000000">
                      <a:alpha val="43137"/>
                    </a:srgbClr>
                  </a:outerShdw>
                </a:effectLst>
              </a:rPr>
              <a:t>About </a:t>
            </a:r>
            <a:r>
              <a:rPr lang="en-US" sz="2200" b="1" dirty="0" smtClean="0">
                <a:solidFill>
                  <a:srgbClr val="FF0000"/>
                </a:solidFill>
                <a:effectLst>
                  <a:outerShdw blurRad="38100" dist="38100" dir="2700000" algn="tl">
                    <a:srgbClr val="000000">
                      <a:alpha val="43137"/>
                    </a:srgbClr>
                  </a:outerShdw>
                </a:effectLst>
              </a:rPr>
              <a:t>80</a:t>
            </a:r>
            <a:r>
              <a:rPr lang="en-US" sz="2200" b="1" dirty="0" smtClean="0">
                <a:solidFill>
                  <a:srgbClr val="FF0000"/>
                </a:solidFill>
                <a:effectLst>
                  <a:outerShdw blurRad="38100" dist="38100" dir="2700000" algn="tl">
                    <a:srgbClr val="000000">
                      <a:alpha val="43137"/>
                    </a:srgbClr>
                  </a:outerShdw>
                </a:effectLst>
              </a:rPr>
              <a:t>% </a:t>
            </a:r>
            <a:r>
              <a:rPr lang="en-US" sz="2200" dirty="0" smtClean="0">
                <a:solidFill>
                  <a:srgbClr val="FF0000"/>
                </a:solidFill>
                <a:effectLst>
                  <a:outerShdw blurRad="38100" dist="38100" dir="2700000" algn="tl">
                    <a:srgbClr val="000000">
                      <a:alpha val="43137"/>
                    </a:srgbClr>
                  </a:outerShdw>
                </a:effectLst>
              </a:rPr>
              <a:t>of </a:t>
            </a:r>
            <a:r>
              <a:rPr lang="en-US" sz="2200" dirty="0" smtClean="0">
                <a:solidFill>
                  <a:srgbClr val="FF0000"/>
                </a:solidFill>
                <a:effectLst>
                  <a:outerShdw blurRad="38100" dist="38100" dir="2700000" algn="tl">
                    <a:srgbClr val="000000">
                      <a:alpha val="43137"/>
                    </a:srgbClr>
                  </a:outerShdw>
                </a:effectLst>
              </a:rPr>
              <a:t>First-Years</a:t>
            </a:r>
            <a:r>
              <a:rPr lang="en-US" sz="2200" dirty="0" smtClean="0">
                <a:solidFill>
                  <a:srgbClr val="FF0000"/>
                </a:solidFill>
                <a:effectLst>
                  <a:outerShdw blurRad="38100" dist="38100" dir="2700000" algn="tl">
                    <a:srgbClr val="000000">
                      <a:alpha val="43137"/>
                    </a:srgbClr>
                  </a:outerShdw>
                </a:effectLst>
              </a:rPr>
              <a:t> </a:t>
            </a:r>
            <a:r>
              <a:rPr lang="en-US" sz="2200" dirty="0" smtClean="0">
                <a:solidFill>
                  <a:srgbClr val="FF0000"/>
                </a:solidFill>
                <a:effectLst>
                  <a:outerShdw blurRad="38100" dist="38100" dir="2700000" algn="tl">
                    <a:srgbClr val="000000">
                      <a:alpha val="43137"/>
                    </a:srgbClr>
                  </a:outerShdw>
                </a:effectLst>
              </a:rPr>
              <a:t>define </a:t>
            </a:r>
            <a:r>
              <a:rPr lang="en-US" sz="2200" b="1" i="1" dirty="0" smtClean="0">
                <a:solidFill>
                  <a:srgbClr val="FF0000"/>
                </a:solidFill>
                <a:effectLst>
                  <a:outerShdw blurRad="38100" dist="38100" dir="2700000" algn="tl">
                    <a:srgbClr val="000000">
                      <a:alpha val="43137"/>
                    </a:srgbClr>
                  </a:outerShdw>
                </a:effectLst>
              </a:rPr>
              <a:t>Sustainability</a:t>
            </a:r>
            <a:r>
              <a:rPr lang="en-US" sz="2200" i="1" dirty="0" smtClean="0">
                <a:solidFill>
                  <a:srgbClr val="FF0000"/>
                </a:solidFill>
                <a:effectLst>
                  <a:outerShdw blurRad="38100" dist="38100" dir="2700000" algn="tl">
                    <a:srgbClr val="000000">
                      <a:alpha val="43137"/>
                    </a:srgbClr>
                  </a:outerShdw>
                </a:effectLst>
              </a:rPr>
              <a:t> </a:t>
            </a:r>
            <a:r>
              <a:rPr lang="en-US" sz="2200" dirty="0" smtClean="0">
                <a:solidFill>
                  <a:srgbClr val="FF0000"/>
                </a:solidFill>
                <a:effectLst>
                  <a:outerShdw blurRad="38100" dist="38100" dir="2700000" algn="tl">
                    <a:srgbClr val="000000">
                      <a:alpha val="43137"/>
                    </a:srgbClr>
                  </a:outerShdw>
                </a:effectLst>
              </a:rPr>
              <a:t>as </a:t>
            </a:r>
            <a:r>
              <a:rPr lang="en-US" sz="2200" b="1" dirty="0" smtClean="0">
                <a:solidFill>
                  <a:srgbClr val="FF0000"/>
                </a:solidFill>
                <a:effectLst>
                  <a:outerShdw blurRad="38100" dist="38100" dir="2700000" algn="tl">
                    <a:srgbClr val="000000">
                      <a:alpha val="43137"/>
                    </a:srgbClr>
                  </a:outerShdw>
                </a:effectLst>
              </a:rPr>
              <a:t>‘Being Green</a:t>
            </a:r>
            <a:r>
              <a:rPr lang="en-US" sz="2200" b="1" dirty="0" smtClean="0">
                <a:solidFill>
                  <a:srgbClr val="FF0000"/>
                </a:solidFill>
              </a:rPr>
              <a:t>’, </a:t>
            </a:r>
            <a:r>
              <a:rPr lang="en-US" sz="2200" b="1" dirty="0" smtClean="0">
                <a:solidFill>
                  <a:srgbClr val="FF0000"/>
                </a:solidFill>
                <a:effectLst>
                  <a:outerShdw blurRad="50800" dist="38100" dir="2700000" algn="tl" rotWithShape="0">
                    <a:prstClr val="black">
                      <a:alpha val="40000"/>
                    </a:prstClr>
                  </a:outerShdw>
                </a:effectLst>
              </a:rPr>
              <a:t>‘Conserving/Recycling’, </a:t>
            </a:r>
            <a:r>
              <a:rPr lang="en-US" sz="2200" dirty="0" smtClean="0">
                <a:solidFill>
                  <a:srgbClr val="FF0000"/>
                </a:solidFill>
                <a:effectLst>
                  <a:outerShdw blurRad="50800" dist="38100" dir="2700000" algn="tl" rotWithShape="0">
                    <a:prstClr val="black">
                      <a:alpha val="40000"/>
                    </a:prstClr>
                  </a:outerShdw>
                </a:effectLst>
              </a:rPr>
              <a:t>and </a:t>
            </a:r>
            <a:r>
              <a:rPr lang="en-US" sz="2200" b="1" dirty="0" smtClean="0">
                <a:solidFill>
                  <a:srgbClr val="FF0000"/>
                </a:solidFill>
                <a:effectLst>
                  <a:outerShdw blurRad="50800" dist="38100" dir="2700000" algn="tl" rotWithShape="0">
                    <a:prstClr val="black">
                      <a:alpha val="40000"/>
                    </a:prstClr>
                  </a:outerShdw>
                </a:effectLst>
              </a:rPr>
              <a:t>‘Environment/Natural Resources’</a:t>
            </a:r>
            <a:endParaRPr lang="en-US" sz="2200" b="1" dirty="0">
              <a:solidFill>
                <a:srgbClr val="FF0000"/>
              </a:solidFill>
              <a:effectLst>
                <a:outerShdw blurRad="50800" dist="38100" dir="2700000" algn="tl" rotWithShape="0">
                  <a:prstClr val="black">
                    <a:alpha val="40000"/>
                  </a:prstClr>
                </a:outerShdw>
              </a:effectLst>
            </a:endParaRPr>
          </a:p>
        </p:txBody>
      </p:sp>
      <p:graphicFrame>
        <p:nvGraphicFramePr>
          <p:cNvPr id="7" name="Chart 6"/>
          <p:cNvGraphicFramePr>
            <a:graphicFrameLocks/>
          </p:cNvGraphicFramePr>
          <p:nvPr>
            <p:extLst>
              <p:ext uri="{D42A27DB-BD31-4B8C-83A1-F6EECF244321}">
                <p14:modId xmlns:p14="http://schemas.microsoft.com/office/powerpoint/2010/main" val="680693929"/>
              </p:ext>
            </p:extLst>
          </p:nvPr>
        </p:nvGraphicFramePr>
        <p:xfrm>
          <a:off x="240665" y="1040130"/>
          <a:ext cx="7806055" cy="50558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715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668011270"/>
              </p:ext>
            </p:extLst>
          </p:nvPr>
        </p:nvGraphicFramePr>
        <p:xfrm>
          <a:off x="-466648" y="95534"/>
          <a:ext cx="9233060" cy="61824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627743253"/>
              </p:ext>
            </p:extLst>
          </p:nvPr>
        </p:nvGraphicFramePr>
        <p:xfrm>
          <a:off x="381002" y="228600"/>
          <a:ext cx="7467599"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324922" y="6096000"/>
            <a:ext cx="3485078" cy="584775"/>
          </a:xfrm>
          <a:prstGeom prst="rect">
            <a:avLst/>
          </a:prstGeom>
        </p:spPr>
        <p:txBody>
          <a:bodyPr wrap="square">
            <a:spAutoFit/>
          </a:bodyPr>
          <a:lstStyle/>
          <a:p>
            <a:r>
              <a:rPr lang="en-US" sz="1600" b="1" i="1" dirty="0"/>
              <a:t>Q I would be willing to pay a fee of … </a:t>
            </a:r>
          </a:p>
          <a:p>
            <a:r>
              <a:rPr lang="en-US" sz="1600" b="1" i="1" dirty="0"/>
              <a:t>to make campus more sustainable.</a:t>
            </a:r>
          </a:p>
        </p:txBody>
      </p:sp>
      <p:pic>
        <p:nvPicPr>
          <p:cNvPr id="5" name="Picture 3" descr="CSBcurve_transparent template.tif"/>
          <p:cNvPicPr>
            <a:picLocks noChangeAspect="1"/>
          </p:cNvPicPr>
          <p:nvPr/>
        </p:nvPicPr>
        <p:blipFill>
          <a:blip r:embed="rId4"/>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2343788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212" y="310791"/>
            <a:ext cx="4419600" cy="1692771"/>
          </a:xfrm>
          <a:prstGeom prst="rect">
            <a:avLst/>
          </a:prstGeom>
          <a:noFill/>
        </p:spPr>
        <p:txBody>
          <a:bodyPr wrap="square" rtlCol="0">
            <a:spAutoFit/>
          </a:bodyPr>
          <a:lstStyle/>
          <a:p>
            <a:r>
              <a:rPr lang="en-US" sz="2600" dirty="0">
                <a:solidFill>
                  <a:srgbClr val="FF0000"/>
                </a:solidFill>
                <a:effectLst>
                  <a:outerShdw blurRad="38100" dist="38100" dir="2700000" algn="tl">
                    <a:srgbClr val="000000">
                      <a:alpha val="43137"/>
                    </a:srgbClr>
                  </a:outerShdw>
                </a:effectLst>
              </a:rPr>
              <a:t>First years most often: </a:t>
            </a:r>
          </a:p>
          <a:p>
            <a:pPr marL="342900" indent="-342900">
              <a:buAutoNum type="arabicParenBoth"/>
            </a:pPr>
            <a:r>
              <a:rPr lang="en-US" sz="2600" b="1" dirty="0">
                <a:solidFill>
                  <a:srgbClr val="FF0000"/>
                </a:solidFill>
                <a:effectLst>
                  <a:outerShdw blurRad="38100" dist="38100" dir="2700000" algn="tl">
                    <a:srgbClr val="000000">
                      <a:alpha val="43137"/>
                    </a:srgbClr>
                  </a:outerShdw>
                </a:effectLst>
              </a:rPr>
              <a:t>recycle </a:t>
            </a:r>
          </a:p>
          <a:p>
            <a:pPr marL="342900" indent="-342900">
              <a:buAutoNum type="arabicParenBoth"/>
            </a:pPr>
            <a:r>
              <a:rPr lang="en-US" sz="2600" b="1" dirty="0">
                <a:solidFill>
                  <a:srgbClr val="FF0000"/>
                </a:solidFill>
                <a:effectLst>
                  <a:outerShdw blurRad="38100" dist="38100" dir="2700000" algn="tl">
                    <a:srgbClr val="000000">
                      <a:alpha val="43137"/>
                    </a:srgbClr>
                  </a:outerShdw>
                </a:effectLst>
              </a:rPr>
              <a:t>turn off lights</a:t>
            </a:r>
          </a:p>
          <a:p>
            <a:pPr marL="342900" indent="-342900">
              <a:buAutoNum type="arabicParenBoth"/>
            </a:pPr>
            <a:r>
              <a:rPr lang="en-US" sz="2600" b="1" dirty="0">
                <a:solidFill>
                  <a:srgbClr val="FF0000"/>
                </a:solidFill>
                <a:effectLst>
                  <a:outerShdw blurRad="38100" dist="38100" dir="2700000" algn="tl">
                    <a:srgbClr val="000000">
                      <a:alpha val="43137"/>
                    </a:srgbClr>
                  </a:outerShdw>
                </a:effectLst>
              </a:rPr>
              <a:t>Make healthy food choices</a:t>
            </a:r>
          </a:p>
        </p:txBody>
      </p:sp>
      <p:sp>
        <p:nvSpPr>
          <p:cNvPr id="10" name="Rectangle 9"/>
          <p:cNvSpPr/>
          <p:nvPr/>
        </p:nvSpPr>
        <p:spPr>
          <a:xfrm rot="10800000" flipV="1">
            <a:off x="170214" y="6065223"/>
            <a:ext cx="2496787" cy="584775"/>
          </a:xfrm>
          <a:prstGeom prst="rect">
            <a:avLst/>
          </a:prstGeom>
        </p:spPr>
        <p:txBody>
          <a:bodyPr wrap="square">
            <a:spAutoFit/>
          </a:bodyPr>
          <a:lstStyle/>
          <a:p>
            <a:r>
              <a:rPr lang="en-US" sz="1600" b="1" i="1" dirty="0"/>
              <a:t>Q: How often do you do the following things?</a:t>
            </a:r>
          </a:p>
        </p:txBody>
      </p:sp>
      <p:pic>
        <p:nvPicPr>
          <p:cNvPr id="11" name="Picture 3" descr="CSBcurve_transparent template.tif"/>
          <p:cNvPicPr>
            <a:picLocks noChangeAspect="1"/>
          </p:cNvPicPr>
          <p:nvPr/>
        </p:nvPicPr>
        <p:blipFill>
          <a:blip r:embed="rId3"/>
          <a:srcRect/>
          <a:stretch>
            <a:fillRect/>
          </a:stretch>
        </p:blipFill>
        <p:spPr bwMode="auto">
          <a:xfrm>
            <a:off x="6242050" y="2133600"/>
            <a:ext cx="2901950" cy="4724400"/>
          </a:xfrm>
          <a:prstGeom prst="rect">
            <a:avLst/>
          </a:prstGeom>
          <a:noFill/>
          <a:ln w="9525">
            <a:noFill/>
            <a:miter lim="800000"/>
            <a:headEnd/>
            <a:tailEnd/>
          </a:ln>
        </p:spPr>
      </p:pic>
      <p:graphicFrame>
        <p:nvGraphicFramePr>
          <p:cNvPr id="15" name="Chart 14"/>
          <p:cNvGraphicFramePr>
            <a:graphicFrameLocks/>
          </p:cNvGraphicFramePr>
          <p:nvPr>
            <p:extLst>
              <p:ext uri="{D42A27DB-BD31-4B8C-83A1-F6EECF244321}">
                <p14:modId xmlns:p14="http://schemas.microsoft.com/office/powerpoint/2010/main" val="3284748502"/>
              </p:ext>
            </p:extLst>
          </p:nvPr>
        </p:nvGraphicFramePr>
        <p:xfrm>
          <a:off x="3866866" y="0"/>
          <a:ext cx="5277134" cy="36098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4227694868"/>
              </p:ext>
            </p:extLst>
          </p:nvPr>
        </p:nvGraphicFramePr>
        <p:xfrm>
          <a:off x="3239070" y="3371053"/>
          <a:ext cx="5807596" cy="40806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260583827"/>
              </p:ext>
            </p:extLst>
          </p:nvPr>
        </p:nvGraphicFramePr>
        <p:xfrm>
          <a:off x="-540850" y="2417491"/>
          <a:ext cx="5360159" cy="3592301"/>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1128613" y="4039738"/>
            <a:ext cx="1132765" cy="553998"/>
          </a:xfrm>
          <a:prstGeom prst="rect">
            <a:avLst/>
          </a:prstGeom>
          <a:noFill/>
        </p:spPr>
        <p:txBody>
          <a:bodyPr wrap="square" rtlCol="0">
            <a:spAutoFit/>
          </a:bodyPr>
          <a:lstStyle/>
          <a:p>
            <a:pPr algn="ctr"/>
            <a:r>
              <a:rPr lang="en-US" dirty="0"/>
              <a:t>86%</a:t>
            </a:r>
          </a:p>
          <a:p>
            <a:r>
              <a:rPr lang="en-US" sz="1200" dirty="0"/>
              <a:t>Always/usually</a:t>
            </a:r>
            <a:endParaRPr lang="en-US" sz="1200" dirty="0"/>
          </a:p>
        </p:txBody>
      </p:sp>
    </p:spTree>
    <p:extLst>
      <p:ext uri="{BB962C8B-B14F-4D97-AF65-F5344CB8AC3E}">
        <p14:creationId xmlns:p14="http://schemas.microsoft.com/office/powerpoint/2010/main" val="4005542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3516578326"/>
              </p:ext>
            </p:extLst>
          </p:nvPr>
        </p:nvGraphicFramePr>
        <p:xfrm>
          <a:off x="-121313" y="1780439"/>
          <a:ext cx="5454558" cy="43155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3758337997"/>
              </p:ext>
            </p:extLst>
          </p:nvPr>
        </p:nvGraphicFramePr>
        <p:xfrm>
          <a:off x="4087278" y="1356721"/>
          <a:ext cx="5168047" cy="409799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70214" y="64059"/>
            <a:ext cx="5693376" cy="1292662"/>
          </a:xfrm>
          <a:prstGeom prst="rect">
            <a:avLst/>
          </a:prstGeom>
          <a:noFill/>
        </p:spPr>
        <p:txBody>
          <a:bodyPr wrap="square" rtlCol="0">
            <a:spAutoFit/>
          </a:bodyPr>
          <a:lstStyle/>
          <a:p>
            <a:r>
              <a:rPr lang="en-US" sz="2600" dirty="0">
                <a:solidFill>
                  <a:srgbClr val="FF0000"/>
                </a:solidFill>
              </a:rPr>
              <a:t>Less Often First Years:</a:t>
            </a:r>
          </a:p>
          <a:p>
            <a:r>
              <a:rPr lang="en-US" sz="2600" b="1" dirty="0">
                <a:solidFill>
                  <a:srgbClr val="FF0000"/>
                </a:solidFill>
              </a:rPr>
              <a:t>(4) Bring a reusable Bag</a:t>
            </a:r>
          </a:p>
          <a:p>
            <a:r>
              <a:rPr lang="en-US" sz="2600" b="1" dirty="0">
                <a:solidFill>
                  <a:srgbClr val="FF0000"/>
                </a:solidFill>
              </a:rPr>
              <a:t>(5) Buy local/second-hand goods</a:t>
            </a:r>
          </a:p>
        </p:txBody>
      </p:sp>
      <p:sp>
        <p:nvSpPr>
          <p:cNvPr id="4" name="Rectangle 3"/>
          <p:cNvSpPr/>
          <p:nvPr/>
        </p:nvSpPr>
        <p:spPr>
          <a:xfrm rot="10800000" flipV="1">
            <a:off x="170214" y="6065223"/>
            <a:ext cx="2496787" cy="584775"/>
          </a:xfrm>
          <a:prstGeom prst="rect">
            <a:avLst/>
          </a:prstGeom>
        </p:spPr>
        <p:txBody>
          <a:bodyPr wrap="square">
            <a:spAutoFit/>
          </a:bodyPr>
          <a:lstStyle/>
          <a:p>
            <a:r>
              <a:rPr lang="en-US" sz="1600" b="1" i="1" dirty="0"/>
              <a:t>Q: How often do you do the following things?</a:t>
            </a:r>
          </a:p>
        </p:txBody>
      </p:sp>
      <p:graphicFrame>
        <p:nvGraphicFramePr>
          <p:cNvPr id="7" name="Chart 6"/>
          <p:cNvGraphicFramePr>
            <a:graphicFrameLocks/>
          </p:cNvGraphicFramePr>
          <p:nvPr>
            <p:extLst/>
          </p:nvPr>
        </p:nvGraphicFramePr>
        <p:xfrm>
          <a:off x="-457200" y="2051705"/>
          <a:ext cx="5505450" cy="359568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095501" y="3640498"/>
            <a:ext cx="1143000" cy="492443"/>
          </a:xfrm>
          <a:prstGeom prst="rect">
            <a:avLst/>
          </a:prstGeom>
          <a:noFill/>
        </p:spPr>
        <p:txBody>
          <a:bodyPr wrap="square" rtlCol="0">
            <a:spAutoFit/>
          </a:bodyPr>
          <a:lstStyle/>
          <a:p>
            <a:pPr algn="ctr"/>
            <a:r>
              <a:rPr lang="en-US" sz="1600" dirty="0">
                <a:latin typeface="Cambria" panose="02040503050406030204" pitchFamily="18" charset="0"/>
              </a:rPr>
              <a:t>27%</a:t>
            </a:r>
            <a:endParaRPr lang="en-US" sz="1600" dirty="0">
              <a:latin typeface="Cambria" panose="02040503050406030204" pitchFamily="18" charset="0"/>
            </a:endParaRPr>
          </a:p>
          <a:p>
            <a:pPr algn="ctr"/>
            <a:r>
              <a:rPr lang="en-US" sz="1000" dirty="0">
                <a:latin typeface="Cambria" panose="02040503050406030204" pitchFamily="18" charset="0"/>
              </a:rPr>
              <a:t>Always/Usually</a:t>
            </a:r>
          </a:p>
        </p:txBody>
      </p:sp>
      <p:graphicFrame>
        <p:nvGraphicFramePr>
          <p:cNvPr id="9" name="Chart 8"/>
          <p:cNvGraphicFramePr>
            <a:graphicFrameLocks/>
          </p:cNvGraphicFramePr>
          <p:nvPr>
            <p:extLst/>
          </p:nvPr>
        </p:nvGraphicFramePr>
        <p:xfrm>
          <a:off x="3810000" y="2133601"/>
          <a:ext cx="4800600" cy="3364911"/>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5710296" y="3110886"/>
            <a:ext cx="1066800" cy="492443"/>
          </a:xfrm>
          <a:prstGeom prst="rect">
            <a:avLst/>
          </a:prstGeom>
          <a:noFill/>
        </p:spPr>
        <p:txBody>
          <a:bodyPr wrap="square" rtlCol="0">
            <a:spAutoFit/>
          </a:bodyPr>
          <a:lstStyle/>
          <a:p>
            <a:pPr algn="ctr"/>
            <a:r>
              <a:rPr lang="en-US" sz="1600" dirty="0">
                <a:latin typeface="Cambria" panose="02040503050406030204" pitchFamily="18" charset="0"/>
              </a:rPr>
              <a:t>29%</a:t>
            </a:r>
            <a:endParaRPr lang="en-US" sz="1600" dirty="0">
              <a:latin typeface="Cambria" panose="02040503050406030204" pitchFamily="18" charset="0"/>
            </a:endParaRPr>
          </a:p>
          <a:p>
            <a:pPr algn="ctr"/>
            <a:r>
              <a:rPr lang="en-US" sz="1000" dirty="0">
                <a:latin typeface="Cambria" panose="02040503050406030204" pitchFamily="18" charset="0"/>
              </a:rPr>
              <a:t>Always/Usually</a:t>
            </a:r>
          </a:p>
        </p:txBody>
      </p:sp>
      <p:pic>
        <p:nvPicPr>
          <p:cNvPr id="11" name="Picture 3" descr="CSBcurve_transparent template.tif"/>
          <p:cNvPicPr>
            <a:picLocks noChangeAspect="1"/>
          </p:cNvPicPr>
          <p:nvPr/>
        </p:nvPicPr>
        <p:blipFill>
          <a:blip r:embed="rId6"/>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420325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228600" y="762000"/>
            <a:ext cx="8686800" cy="5867400"/>
          </a:xfrm>
          <a:prstGeom prst="rect">
            <a:avLst/>
          </a:prstGeom>
        </p:spPr>
        <p:txBody>
          <a:bodyPr numCol="2">
            <a:normAutofit/>
          </a:bodyPr>
          <a:lstStyle/>
          <a:p>
            <a:pPr marL="342900" indent="3175">
              <a:spcBef>
                <a:spcPct val="20000"/>
              </a:spcBef>
            </a:pPr>
            <a:r>
              <a:rPr lang="en-US" sz="1400" b="1" dirty="0">
                <a:latin typeface="Adobe Garamond Pro" pitchFamily="18" charset="0"/>
              </a:rPr>
              <a:t>Survey Project Description  </a:t>
            </a:r>
          </a:p>
          <a:p>
            <a:pPr marL="342900" indent="3175">
              <a:spcBef>
                <a:spcPct val="20000"/>
              </a:spcBef>
            </a:pPr>
            <a:r>
              <a:rPr lang="en-US" sz="1400" dirty="0">
                <a:latin typeface="Adobe Garamond Pro" pitchFamily="18" charset="0"/>
              </a:rPr>
              <a:t>The CSB Office of Sustainability is interested in collecting data to help shape future campus sustainability programs and gauge the  opinions of the first year students on Sustainability.  This survey measures the current awareness, literacy, and habits of CSB/SJU students once when they are freshmen and again as a senior. The survey was conducted on </a:t>
            </a:r>
            <a:r>
              <a:rPr lang="en-US" sz="1400" dirty="0">
                <a:latin typeface="Adobe Garamond Pro" pitchFamily="18" charset="0"/>
              </a:rPr>
              <a:t>Nov. 3-Dec. 1, 2014. </a:t>
            </a:r>
            <a:endParaRPr lang="en-US" sz="1400" dirty="0">
              <a:latin typeface="Adobe Garamond Pro" pitchFamily="18" charset="0"/>
            </a:endParaRPr>
          </a:p>
          <a:p>
            <a:pPr marL="342900" indent="3175">
              <a:spcBef>
                <a:spcPct val="20000"/>
              </a:spcBef>
            </a:pPr>
            <a:endParaRPr lang="en-US" sz="1400" b="1" dirty="0">
              <a:latin typeface="Adobe Garamond Pro" pitchFamily="18" charset="0"/>
            </a:endParaRPr>
          </a:p>
          <a:p>
            <a:pPr marL="342900" indent="3175">
              <a:spcBef>
                <a:spcPct val="20000"/>
              </a:spcBef>
            </a:pPr>
            <a:r>
              <a:rPr lang="en-US" sz="1400" b="1" dirty="0">
                <a:latin typeface="Adobe Garamond Pro" pitchFamily="18" charset="0"/>
              </a:rPr>
              <a:t>Survey Methods </a:t>
            </a:r>
          </a:p>
          <a:p>
            <a:pPr marL="342900" indent="3175">
              <a:spcBef>
                <a:spcPct val="20000"/>
              </a:spcBef>
              <a:defRPr/>
            </a:pPr>
            <a:r>
              <a:rPr lang="en-US" sz="1400" dirty="0">
                <a:latin typeface="Adobe Garamond Pro" pitchFamily="18" charset="0"/>
              </a:rPr>
              <a:t>An on-line survey was sent to 985 first year students at the College of Saint Benedict and Saint John’s University.</a:t>
            </a:r>
          </a:p>
          <a:p>
            <a:pPr marL="342900" indent="3175" defTabSz="457200">
              <a:spcBef>
                <a:spcPct val="20000"/>
              </a:spcBef>
              <a:defRPr/>
            </a:pPr>
            <a:endParaRPr lang="en-US" sz="800" b="1" dirty="0">
              <a:latin typeface="Adobe Garamond Pro" pitchFamily="18" charset="0"/>
            </a:endParaRPr>
          </a:p>
          <a:p>
            <a:pPr marL="342900" indent="3175" defTabSz="457200">
              <a:spcBef>
                <a:spcPct val="20000"/>
              </a:spcBef>
              <a:defRPr/>
            </a:pPr>
            <a:r>
              <a:rPr lang="en-US" sz="1400" b="1" dirty="0">
                <a:latin typeface="Adobe Garamond Pro" pitchFamily="18" charset="0"/>
              </a:rPr>
              <a:t>Survey Response Rate</a:t>
            </a:r>
          </a:p>
          <a:p>
            <a:pPr marL="342900" indent="3175" defTabSz="457200">
              <a:spcBef>
                <a:spcPct val="20000"/>
              </a:spcBef>
              <a:defRPr/>
            </a:pPr>
            <a:r>
              <a:rPr lang="en-US" sz="1400" dirty="0">
                <a:latin typeface="Adobe Garamond Pro" pitchFamily="18" charset="0"/>
              </a:rPr>
              <a:t>207 first year students completed the survey; thus, the survey had a 21.02% response rate. </a:t>
            </a:r>
            <a:endParaRPr lang="en-US" sz="800" b="1" dirty="0">
              <a:latin typeface="Adobe Garamond Pro" pitchFamily="18" charset="0"/>
            </a:endParaRPr>
          </a:p>
          <a:p>
            <a:pPr marL="342900" indent="3175" defTabSz="457200">
              <a:spcBef>
                <a:spcPct val="20000"/>
              </a:spcBef>
              <a:defRPr/>
            </a:pPr>
            <a:endParaRPr lang="en-US" sz="1400" b="1" dirty="0">
              <a:latin typeface="Adobe Garamond Pro" pitchFamily="18" charset="0"/>
            </a:endParaRPr>
          </a:p>
          <a:p>
            <a:pPr marL="342900" indent="3175" defTabSz="457200">
              <a:spcBef>
                <a:spcPct val="20000"/>
              </a:spcBef>
              <a:defRPr/>
            </a:pPr>
            <a:r>
              <a:rPr lang="en-US" sz="1400" b="1" dirty="0">
                <a:latin typeface="Adobe Garamond Pro" pitchFamily="18" charset="0"/>
              </a:rPr>
              <a:t>Limitations </a:t>
            </a:r>
          </a:p>
          <a:p>
            <a:pPr marL="342900" indent="3175" defTabSz="457200">
              <a:spcBef>
                <a:spcPct val="20000"/>
              </a:spcBef>
              <a:defRPr/>
            </a:pPr>
            <a:r>
              <a:rPr lang="en-US" sz="1400" dirty="0">
                <a:latin typeface="Adobe Garamond Pro" pitchFamily="18" charset="0"/>
              </a:rPr>
              <a:t>The survey is subject to self-selection bias (e.g., respondents with an interest in sustainability were more likely to notice the call for participation). As such, the survey results may not be representative of the entire student population.</a:t>
            </a:r>
          </a:p>
          <a:p>
            <a:pPr marL="342900" indent="3175" defTabSz="457200">
              <a:spcBef>
                <a:spcPct val="20000"/>
              </a:spcBef>
              <a:defRPr/>
            </a:pPr>
            <a:endParaRPr lang="en-US" sz="800" dirty="0">
              <a:latin typeface="Adobe Garamond Pro" pitchFamily="18" charset="0"/>
            </a:endParaRPr>
          </a:p>
          <a:p>
            <a:pPr marL="342900" indent="3175">
              <a:spcBef>
                <a:spcPct val="20000"/>
              </a:spcBef>
            </a:pPr>
            <a:r>
              <a:rPr lang="en-US" sz="1400" b="1" dirty="0">
                <a:latin typeface="Adobe Garamond Pro" pitchFamily="18" charset="0"/>
              </a:rPr>
              <a:t>Project Leadership</a:t>
            </a:r>
          </a:p>
          <a:p>
            <a:pPr marL="342900" indent="3175">
              <a:spcBef>
                <a:spcPct val="20000"/>
              </a:spcBef>
            </a:pPr>
            <a:r>
              <a:rPr lang="en-US" sz="1400" dirty="0">
                <a:latin typeface="Adobe Garamond Pro" pitchFamily="18" charset="0"/>
              </a:rPr>
              <a:t>Alex Chocholousek, CSB Sustainability Coordinator; Haleigh Linn, CSB Sustainability Student Intern;  Judy Purman, CSB Director of Sustainability; </a:t>
            </a:r>
            <a:r>
              <a:rPr lang="en-US" sz="1400" dirty="0" err="1">
                <a:latin typeface="Adobe Garamond Pro" pitchFamily="18" charset="0"/>
              </a:rPr>
              <a:t>Madi</a:t>
            </a:r>
            <a:r>
              <a:rPr lang="en-US" sz="1400" dirty="0">
                <a:latin typeface="Adobe Garamond Pro" pitchFamily="18" charset="0"/>
              </a:rPr>
              <a:t> Sundlof CSB Sustainability Program Coordinator</a:t>
            </a:r>
          </a:p>
          <a:p>
            <a:pPr marL="628650" indent="-285750">
              <a:spcBef>
                <a:spcPct val="20000"/>
              </a:spcBef>
              <a:buFont typeface="Arial" pitchFamily="34" charset="0"/>
              <a:buChar char="•"/>
            </a:pPr>
            <a:r>
              <a:rPr lang="en-US" sz="1400" dirty="0">
                <a:latin typeface="Adobe Garamond Pro" pitchFamily="18" charset="0"/>
              </a:rPr>
              <a:t>Administered and report written by Alex Chocholousek CSB Sustainability Coordinator</a:t>
            </a:r>
          </a:p>
          <a:p>
            <a:pPr marL="342900" indent="3175">
              <a:spcBef>
                <a:spcPct val="20000"/>
              </a:spcBef>
            </a:pPr>
            <a:endParaRPr lang="en-US" sz="800" b="1" dirty="0">
              <a:latin typeface="Adobe Garamond Pro" pitchFamily="18" charset="0"/>
            </a:endParaRPr>
          </a:p>
          <a:p>
            <a:pPr marL="223838" indent="3175" defTabSz="457200">
              <a:spcBef>
                <a:spcPct val="20000"/>
              </a:spcBef>
              <a:defRPr/>
            </a:pPr>
            <a:r>
              <a:rPr lang="en-US" sz="1400" dirty="0">
                <a:latin typeface="Adobe Garamond Pro" pitchFamily="18" charset="0"/>
              </a:rPr>
              <a:t>    </a:t>
            </a:r>
            <a:r>
              <a:rPr lang="en-US" sz="1400" b="1" dirty="0">
                <a:latin typeface="Adobe Garamond Pro" pitchFamily="18" charset="0"/>
              </a:rPr>
              <a:t>Key Survey Findings </a:t>
            </a:r>
          </a:p>
          <a:p>
            <a:pPr marL="574675" indent="-111125">
              <a:spcBef>
                <a:spcPct val="20000"/>
              </a:spcBef>
              <a:buFont typeface="Arial" pitchFamily="34" charset="0"/>
              <a:buChar char="•"/>
              <a:defRPr/>
            </a:pPr>
            <a:r>
              <a:rPr lang="en-US" sz="1400" dirty="0">
                <a:latin typeface="Adobe Garamond Pro" pitchFamily="18" charset="0"/>
              </a:rPr>
              <a:t>81.5% of respondents find it important that CSB/SJU become a leader in sustainability and the environment</a:t>
            </a:r>
          </a:p>
          <a:p>
            <a:pPr marL="574675" indent="-111125">
              <a:spcBef>
                <a:spcPct val="20000"/>
              </a:spcBef>
              <a:buFont typeface="Arial" pitchFamily="34" charset="0"/>
              <a:buChar char="•"/>
              <a:defRPr/>
            </a:pPr>
            <a:r>
              <a:rPr lang="en-US" sz="1400" dirty="0">
                <a:latin typeface="Adobe Garamond Pro" pitchFamily="18" charset="0"/>
              </a:rPr>
              <a:t>85.9% of respondents said that CSB/SJU should consider renewable energy sources for its energy needs.</a:t>
            </a:r>
          </a:p>
          <a:p>
            <a:pPr marL="574675" indent="-111125">
              <a:spcBef>
                <a:spcPct val="20000"/>
              </a:spcBef>
              <a:buFont typeface="Arial" pitchFamily="34" charset="0"/>
              <a:buChar char="•"/>
              <a:defRPr/>
            </a:pPr>
            <a:r>
              <a:rPr lang="en-US" sz="1400" dirty="0">
                <a:latin typeface="Adobe Garamond Pro" pitchFamily="18" charset="0"/>
              </a:rPr>
              <a:t>73.2% of student respondents said that practicing sustainability will improve their life</a:t>
            </a:r>
          </a:p>
          <a:p>
            <a:pPr marL="574675" indent="-111125">
              <a:spcBef>
                <a:spcPct val="20000"/>
              </a:spcBef>
              <a:buFont typeface="Arial" pitchFamily="34" charset="0"/>
              <a:buChar char="•"/>
              <a:defRPr/>
            </a:pPr>
            <a:r>
              <a:rPr lang="en-US" sz="1400" dirty="0">
                <a:latin typeface="Adobe Garamond Pro" pitchFamily="18" charset="0"/>
              </a:rPr>
              <a:t>98.0% of  respondents use the Link as their </a:t>
            </a:r>
          </a:p>
          <a:p>
            <a:pPr marL="463550">
              <a:spcBef>
                <a:spcPct val="20000"/>
              </a:spcBef>
              <a:defRPr/>
            </a:pPr>
            <a:r>
              <a:rPr lang="en-US" sz="1400" dirty="0">
                <a:latin typeface="Adobe Garamond Pro" pitchFamily="18" charset="0"/>
              </a:rPr>
              <a:t>primary of mode of transport between campuses.</a:t>
            </a:r>
          </a:p>
          <a:p>
            <a:pPr marL="574675" indent="-111125" defTabSz="457200">
              <a:spcBef>
                <a:spcPct val="20000"/>
              </a:spcBef>
              <a:buFont typeface="Arial" pitchFamily="34" charset="0"/>
              <a:buChar char="•"/>
              <a:defRPr/>
            </a:pPr>
            <a:r>
              <a:rPr lang="en-US" sz="1400" dirty="0">
                <a:latin typeface="Adobe Garamond Pro" pitchFamily="18" charset="0"/>
              </a:rPr>
              <a:t>57.3% of respondents learned </a:t>
            </a:r>
            <a:br>
              <a:rPr lang="en-US" sz="1400" dirty="0">
                <a:latin typeface="Adobe Garamond Pro" pitchFamily="18" charset="0"/>
              </a:rPr>
            </a:br>
            <a:r>
              <a:rPr lang="en-US" sz="1400" dirty="0">
                <a:latin typeface="Adobe Garamond Pro" pitchFamily="18" charset="0"/>
              </a:rPr>
              <a:t>more about sustainability </a:t>
            </a:r>
          </a:p>
          <a:p>
            <a:pPr marL="463550" defTabSz="457200">
              <a:spcBef>
                <a:spcPct val="20000"/>
              </a:spcBef>
              <a:defRPr/>
            </a:pPr>
            <a:r>
              <a:rPr lang="en-US" sz="1400" dirty="0">
                <a:latin typeface="Adobe Garamond Pro" pitchFamily="18" charset="0"/>
              </a:rPr>
              <a:t>while at CSB/SJU.</a:t>
            </a:r>
          </a:p>
          <a:p>
            <a:pPr marL="574675" indent="-111125" defTabSz="457200">
              <a:spcBef>
                <a:spcPct val="20000"/>
              </a:spcBef>
              <a:buFont typeface="Arial" pitchFamily="34" charset="0"/>
              <a:buChar char="•"/>
              <a:defRPr/>
            </a:pPr>
            <a:endParaRPr lang="en-US" sz="1400" dirty="0">
              <a:latin typeface="Adobe Garamond Pro" pitchFamily="18" charset="0"/>
            </a:endParaRPr>
          </a:p>
          <a:p>
            <a:pPr marL="574675" indent="-111125" defTabSz="457200">
              <a:spcBef>
                <a:spcPct val="20000"/>
              </a:spcBef>
              <a:buFont typeface="Arial" pitchFamily="34" charset="0"/>
              <a:buChar char="•"/>
              <a:defRPr/>
            </a:pPr>
            <a:endParaRPr lang="en-US" sz="1400" dirty="0"/>
          </a:p>
        </p:txBody>
      </p:sp>
      <p:sp>
        <p:nvSpPr>
          <p:cNvPr id="5" name="TextBox 4"/>
          <p:cNvSpPr txBox="1"/>
          <p:nvPr/>
        </p:nvSpPr>
        <p:spPr>
          <a:xfrm>
            <a:off x="914400" y="240270"/>
            <a:ext cx="6400800" cy="461665"/>
          </a:xfrm>
          <a:prstGeom prst="rect">
            <a:avLst/>
          </a:prstGeom>
          <a:noFill/>
        </p:spPr>
        <p:txBody>
          <a:bodyPr wrap="square" rtlCol="0">
            <a:spAutoFit/>
          </a:bodyPr>
          <a:lstStyle/>
          <a:p>
            <a:pPr algn="ctr"/>
            <a:r>
              <a:rPr lang="en-US" sz="2400" b="1" dirty="0">
                <a:solidFill>
                  <a:srgbClr val="C00000"/>
                </a:solidFill>
                <a:latin typeface="Helvetica" pitchFamily="34" charset="0"/>
                <a:cs typeface="Helvetica" pitchFamily="34" charset="0"/>
              </a:rPr>
              <a:t>Sustainability Survey Introduction</a:t>
            </a:r>
          </a:p>
        </p:txBody>
      </p:sp>
      <p:cxnSp>
        <p:nvCxnSpPr>
          <p:cNvPr id="7" name="Straight Connector 6"/>
          <p:cNvCxnSpPr/>
          <p:nvPr/>
        </p:nvCxnSpPr>
        <p:spPr>
          <a:xfrm rot="5400000">
            <a:off x="1672771" y="3657600"/>
            <a:ext cx="53340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6" name="Picture 3" descr="CSBcurve_transparent template.tif"/>
          <p:cNvPicPr>
            <a:picLocks noChangeAspect="1"/>
          </p:cNvPicPr>
          <p:nvPr/>
        </p:nvPicPr>
        <p:blipFill>
          <a:blip r:embed="rId3"/>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2572430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sp>
        <p:nvSpPr>
          <p:cNvPr id="4" name="Rectangle 3"/>
          <p:cNvSpPr/>
          <p:nvPr/>
        </p:nvSpPr>
        <p:spPr>
          <a:xfrm>
            <a:off x="134587" y="6172202"/>
            <a:ext cx="4572000" cy="584775"/>
          </a:xfrm>
          <a:prstGeom prst="rect">
            <a:avLst/>
          </a:prstGeom>
        </p:spPr>
        <p:txBody>
          <a:bodyPr>
            <a:spAutoFit/>
          </a:bodyPr>
          <a:lstStyle/>
          <a:p>
            <a:r>
              <a:rPr lang="en-US" sz="1600" b="1" i="1" dirty="0"/>
              <a:t>Q: How much of a problem will global climate change be...</a:t>
            </a:r>
          </a:p>
        </p:txBody>
      </p:sp>
      <p:sp>
        <p:nvSpPr>
          <p:cNvPr id="6" name="TextBox 5"/>
          <p:cNvSpPr txBox="1"/>
          <p:nvPr/>
        </p:nvSpPr>
        <p:spPr>
          <a:xfrm>
            <a:off x="5851445" y="1651008"/>
            <a:ext cx="2667000" cy="2616101"/>
          </a:xfrm>
          <a:prstGeom prst="rect">
            <a:avLst/>
          </a:prstGeom>
          <a:noFill/>
        </p:spPr>
        <p:txBody>
          <a:bodyPr wrap="square" rtlCol="0">
            <a:spAutoFit/>
          </a:bodyPr>
          <a:lstStyle/>
          <a:p>
            <a:pPr algn="ctr"/>
            <a:r>
              <a:rPr lang="en-US" sz="2800" b="1" dirty="0" smtClean="0">
                <a:solidFill>
                  <a:srgbClr val="FF0000"/>
                </a:solidFill>
                <a:effectLst>
                  <a:outerShdw blurRad="38100" dist="38100" dir="2700000" algn="tl">
                    <a:srgbClr val="000000">
                      <a:alpha val="43137"/>
                    </a:srgbClr>
                  </a:outerShdw>
                </a:effectLst>
              </a:rPr>
              <a:t>Additionally, 93.7</a:t>
            </a:r>
            <a:r>
              <a:rPr lang="en-US" b="1" dirty="0">
                <a:solidFill>
                  <a:srgbClr val="FF0000"/>
                </a:solidFill>
                <a:effectLst>
                  <a:outerShdw blurRad="38100" dist="38100" dir="2700000" algn="tl">
                    <a:srgbClr val="000000">
                      <a:alpha val="43137"/>
                    </a:srgbClr>
                  </a:outerShdw>
                </a:effectLst>
              </a:rPr>
              <a:t>% </a:t>
            </a:r>
            <a:r>
              <a:rPr lang="en-US" dirty="0">
                <a:solidFill>
                  <a:srgbClr val="FF0000"/>
                </a:solidFill>
                <a:effectLst>
                  <a:outerShdw blurRad="38100" dist="38100" dir="2700000" algn="tl">
                    <a:srgbClr val="000000">
                      <a:alpha val="43137"/>
                    </a:srgbClr>
                  </a:outerShdw>
                </a:effectLst>
              </a:rPr>
              <a:t>of the first years who answered the survey said</a:t>
            </a:r>
            <a:r>
              <a:rPr lang="en-US" b="1" dirty="0">
                <a:solidFill>
                  <a:srgbClr val="FF0000"/>
                </a:solidFill>
                <a:effectLst>
                  <a:outerShdw blurRad="38100" dist="38100" dir="2700000" algn="tl">
                    <a:srgbClr val="000000">
                      <a:alpha val="43137"/>
                    </a:srgbClr>
                  </a:outerShdw>
                </a:effectLst>
              </a:rPr>
              <a:t> that when energy is conserved, fewer greenhouse gas emissions are released into the atmosphere</a:t>
            </a:r>
            <a:r>
              <a:rPr lang="en-US" b="1" dirty="0">
                <a:solidFill>
                  <a:srgbClr val="FF0000"/>
                </a:solidFill>
                <a:effectLst>
                  <a:outerShdw blurRad="38100" dist="38100" dir="2700000" algn="tl">
                    <a:srgbClr val="000000">
                      <a:alpha val="43137"/>
                    </a:srgbClr>
                  </a:outerShdw>
                </a:effectLst>
                <a:latin typeface="Cambria" pitchFamily="18" charset="0"/>
              </a:rPr>
              <a:t>.</a:t>
            </a:r>
          </a:p>
        </p:txBody>
      </p:sp>
      <p:sp>
        <p:nvSpPr>
          <p:cNvPr id="7" name="TextBox 1"/>
          <p:cNvSpPr txBox="1"/>
          <p:nvPr/>
        </p:nvSpPr>
        <p:spPr>
          <a:xfrm>
            <a:off x="1981200" y="3086100"/>
            <a:ext cx="5181600" cy="685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8" name="Rectangle 7"/>
          <p:cNvSpPr/>
          <p:nvPr/>
        </p:nvSpPr>
        <p:spPr>
          <a:xfrm>
            <a:off x="6127750" y="4267109"/>
            <a:ext cx="2286703" cy="646331"/>
          </a:xfrm>
          <a:prstGeom prst="rect">
            <a:avLst/>
          </a:prstGeom>
        </p:spPr>
        <p:txBody>
          <a:bodyPr wrap="square">
            <a:spAutoFit/>
          </a:bodyPr>
          <a:lstStyle/>
          <a:p>
            <a:r>
              <a:rPr lang="en-US" sz="1200" b="1" i="1" dirty="0"/>
              <a:t>Q: When I conserve energy, I contribute fewer greenhouse gases to the atmosphere.</a:t>
            </a:r>
          </a:p>
        </p:txBody>
      </p:sp>
      <p:sp>
        <p:nvSpPr>
          <p:cNvPr id="10" name="TextBox 9"/>
          <p:cNvSpPr txBox="1"/>
          <p:nvPr/>
        </p:nvSpPr>
        <p:spPr>
          <a:xfrm>
            <a:off x="297180" y="251340"/>
            <a:ext cx="7840968" cy="830997"/>
          </a:xfrm>
          <a:prstGeom prst="rect">
            <a:avLst/>
          </a:prstGeom>
          <a:noFill/>
        </p:spPr>
        <p:txBody>
          <a:bodyPr wrap="square" rtlCol="0">
            <a:spAutoFit/>
          </a:bodyPr>
          <a:lstStyle/>
          <a:p>
            <a:r>
              <a:rPr lang="en-US" sz="2400" b="1" dirty="0">
                <a:solidFill>
                  <a:srgbClr val="FF0000"/>
                </a:solidFill>
                <a:effectLst>
                  <a:outerShdw blurRad="38100" dist="38100" dir="2700000" algn="tl">
                    <a:srgbClr val="000000">
                      <a:alpha val="43137"/>
                    </a:srgbClr>
                  </a:outerShdw>
                </a:effectLst>
              </a:rPr>
              <a:t>74% </a:t>
            </a:r>
            <a:r>
              <a:rPr lang="en-US" sz="2400" b="1" dirty="0">
                <a:solidFill>
                  <a:srgbClr val="FF0000"/>
                </a:solidFill>
                <a:effectLst>
                  <a:outerShdw blurRad="38100" dist="38100" dir="2700000" algn="tl">
                    <a:srgbClr val="000000">
                      <a:alpha val="43137"/>
                    </a:srgbClr>
                  </a:outerShdw>
                </a:effectLst>
              </a:rPr>
              <a:t>of first year student respondents </a:t>
            </a:r>
            <a:r>
              <a:rPr lang="en-US" sz="2400" dirty="0">
                <a:solidFill>
                  <a:srgbClr val="FF0000"/>
                </a:solidFill>
                <a:effectLst>
                  <a:outerShdw blurRad="38100" dist="38100" dir="2700000" algn="tl">
                    <a:srgbClr val="000000">
                      <a:alpha val="43137"/>
                    </a:srgbClr>
                  </a:outerShdw>
                </a:effectLst>
              </a:rPr>
              <a:t>said that global climate change will be a problem for future generations</a:t>
            </a:r>
            <a:endParaRPr lang="en-US" sz="2400" b="1" dirty="0">
              <a:solidFill>
                <a:srgbClr val="FF0000"/>
              </a:solidFill>
              <a:effectLst>
                <a:outerShdw blurRad="38100" dist="38100" dir="2700000" algn="tl">
                  <a:srgbClr val="000000">
                    <a:alpha val="43137"/>
                  </a:srgbClr>
                </a:outerShdw>
              </a:effectLst>
            </a:endParaRPr>
          </a:p>
        </p:txBody>
      </p:sp>
      <p:graphicFrame>
        <p:nvGraphicFramePr>
          <p:cNvPr id="12" name="Chart 11"/>
          <p:cNvGraphicFramePr>
            <a:graphicFrameLocks/>
          </p:cNvGraphicFramePr>
          <p:nvPr>
            <p:extLst>
              <p:ext uri="{D42A27DB-BD31-4B8C-83A1-F6EECF244321}">
                <p14:modId xmlns:p14="http://schemas.microsoft.com/office/powerpoint/2010/main" val="1438151977"/>
              </p:ext>
            </p:extLst>
          </p:nvPr>
        </p:nvGraphicFramePr>
        <p:xfrm>
          <a:off x="265776" y="1403502"/>
          <a:ext cx="5772772" cy="43843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5122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117664"/>
            <a:ext cx="7505700" cy="2015936"/>
          </a:xfrm>
          <a:prstGeom prst="rect">
            <a:avLst/>
          </a:prstGeom>
        </p:spPr>
        <p:txBody>
          <a:bodyPr wrap="square">
            <a:spAutoFit/>
          </a:bodyPr>
          <a:lstStyle/>
          <a:p>
            <a:r>
              <a:rPr lang="en-US" sz="2500" dirty="0">
                <a:solidFill>
                  <a:srgbClr val="FF0000"/>
                </a:solidFill>
                <a:effectLst>
                  <a:outerShdw blurRad="38100" dist="38100" dir="2700000" algn="tl">
                    <a:srgbClr val="000000">
                      <a:alpha val="43137"/>
                    </a:srgbClr>
                  </a:outerShdw>
                </a:effectLst>
              </a:rPr>
              <a:t>First years think CSB/SJU should become more sustainable by</a:t>
            </a:r>
            <a:r>
              <a:rPr lang="en-US" sz="2500" dirty="0" smtClean="0">
                <a:solidFill>
                  <a:srgbClr val="FF0000"/>
                </a:solidFill>
              </a:rPr>
              <a:t>:</a:t>
            </a:r>
            <a:endParaRPr lang="en-US" sz="2500" dirty="0"/>
          </a:p>
          <a:p>
            <a:pPr marL="457200" indent="-457200">
              <a:buAutoNum type="arabicParenBoth"/>
            </a:pPr>
            <a:r>
              <a:rPr lang="en-US" sz="2500" b="1" dirty="0">
                <a:solidFill>
                  <a:srgbClr val="FF0000"/>
                </a:solidFill>
                <a:effectLst>
                  <a:outerShdw blurRad="38100" dist="38100" dir="2700000" algn="tl">
                    <a:srgbClr val="000000">
                      <a:alpha val="43137"/>
                    </a:srgbClr>
                  </a:outerShdw>
                </a:effectLst>
              </a:rPr>
              <a:t>Expanding the recycling program,</a:t>
            </a:r>
            <a:endParaRPr lang="en-US" sz="2500" b="1" dirty="0">
              <a:solidFill>
                <a:srgbClr val="FF0000"/>
              </a:solidFill>
              <a:effectLst>
                <a:outerShdw blurRad="38100" dist="38100" dir="2700000" algn="tl">
                  <a:srgbClr val="000000">
                    <a:alpha val="43137"/>
                  </a:srgbClr>
                </a:outerShdw>
              </a:effectLst>
            </a:endParaRPr>
          </a:p>
          <a:p>
            <a:pPr marL="457200" indent="-457200">
              <a:buAutoNum type="arabicParenBoth"/>
            </a:pPr>
            <a:r>
              <a:rPr lang="en-US" sz="2500" b="1" dirty="0">
                <a:solidFill>
                  <a:srgbClr val="FF0000"/>
                </a:solidFill>
                <a:effectLst>
                  <a:outerShdw blurRad="38100" dist="38100" dir="2700000" algn="tl">
                    <a:srgbClr val="000000">
                      <a:alpha val="43137"/>
                    </a:srgbClr>
                  </a:outerShdw>
                </a:effectLst>
              </a:rPr>
              <a:t>Changing behavior and habits</a:t>
            </a:r>
            <a:endParaRPr lang="en-US" sz="2500" b="1" dirty="0">
              <a:solidFill>
                <a:srgbClr val="FF0000"/>
              </a:solidFill>
              <a:effectLst>
                <a:outerShdw blurRad="38100" dist="38100" dir="2700000" algn="tl">
                  <a:srgbClr val="000000">
                    <a:alpha val="43137"/>
                  </a:srgbClr>
                </a:outerShdw>
              </a:effectLst>
            </a:endParaRPr>
          </a:p>
          <a:p>
            <a:pPr marL="457200" indent="-457200">
              <a:buAutoNum type="arabicParenBoth"/>
            </a:pPr>
            <a:r>
              <a:rPr lang="en-US" sz="2500" b="1" dirty="0">
                <a:solidFill>
                  <a:srgbClr val="FF0000"/>
                </a:solidFill>
                <a:effectLst>
                  <a:outerShdw blurRad="38100" dist="38100" dir="2700000" algn="tl">
                    <a:srgbClr val="000000">
                      <a:alpha val="43137"/>
                    </a:srgbClr>
                  </a:outerShdw>
                </a:effectLst>
              </a:rPr>
              <a:t>Decreasing our waste strea</a:t>
            </a:r>
            <a:r>
              <a:rPr lang="en-US" sz="2500" b="1" dirty="0">
                <a:solidFill>
                  <a:srgbClr val="FF0000"/>
                </a:solidFill>
                <a:effectLst>
                  <a:outerShdw blurRad="38100" dist="38100" dir="2700000" algn="tl">
                    <a:srgbClr val="000000">
                      <a:alpha val="43137"/>
                    </a:srgbClr>
                  </a:outerShdw>
                </a:effectLst>
              </a:rPr>
              <a:t>m</a:t>
            </a:r>
          </a:p>
        </p:txBody>
      </p:sp>
      <p:sp>
        <p:nvSpPr>
          <p:cNvPr id="6" name="Rectangle 5"/>
          <p:cNvSpPr/>
          <p:nvPr/>
        </p:nvSpPr>
        <p:spPr>
          <a:xfrm>
            <a:off x="0" y="6333055"/>
            <a:ext cx="5707744" cy="584775"/>
          </a:xfrm>
          <a:prstGeom prst="rect">
            <a:avLst/>
          </a:prstGeom>
        </p:spPr>
        <p:txBody>
          <a:bodyPr wrap="square">
            <a:spAutoFit/>
          </a:bodyPr>
          <a:lstStyle/>
          <a:p>
            <a:r>
              <a:rPr lang="en-US" sz="1600" b="1" i="1" dirty="0"/>
              <a:t>Q: CSB/SJU should become more sustainable by: (Check all that apply)</a:t>
            </a:r>
          </a:p>
        </p:txBody>
      </p:sp>
      <p:pic>
        <p:nvPicPr>
          <p:cNvPr id="8"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graphicFrame>
        <p:nvGraphicFramePr>
          <p:cNvPr id="9" name="Chart 8"/>
          <p:cNvGraphicFramePr>
            <a:graphicFrameLocks/>
          </p:cNvGraphicFramePr>
          <p:nvPr>
            <p:extLst>
              <p:ext uri="{D42A27DB-BD31-4B8C-83A1-F6EECF244321}">
                <p14:modId xmlns:p14="http://schemas.microsoft.com/office/powerpoint/2010/main" val="172386165"/>
              </p:ext>
            </p:extLst>
          </p:nvPr>
        </p:nvGraphicFramePr>
        <p:xfrm>
          <a:off x="0" y="2343151"/>
          <a:ext cx="8046720" cy="3759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5055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66914" y="930535"/>
            <a:ext cx="3185886" cy="2765959"/>
          </a:xfrm>
          <a:prstGeom prst="rect">
            <a:avLst/>
          </a:prstGeom>
        </p:spPr>
        <p:txBody>
          <a:bodyPr>
            <a:normAutofit/>
          </a:bodyPr>
          <a:lstStyle/>
          <a:p>
            <a:pPr marL="285750" indent="-285750" defTabSz="457200">
              <a:lnSpc>
                <a:spcPct val="150000"/>
              </a:lnSpc>
              <a:spcBef>
                <a:spcPct val="20000"/>
              </a:spcBef>
              <a:buFont typeface="Arial" pitchFamily="34" charset="0"/>
              <a:buChar char="•"/>
              <a:defRPr/>
            </a:pPr>
            <a:r>
              <a:rPr lang="en-US" b="1" dirty="0">
                <a:latin typeface="Adobe Garamond Pro" pitchFamily="18" charset="0"/>
              </a:rPr>
              <a:t>Number of First Year Females </a:t>
            </a:r>
          </a:p>
          <a:p>
            <a:pPr marL="285750" indent="-285750" defTabSz="457200">
              <a:lnSpc>
                <a:spcPct val="150000"/>
              </a:lnSpc>
              <a:spcBef>
                <a:spcPct val="20000"/>
              </a:spcBef>
              <a:buFont typeface="Arial" pitchFamily="34" charset="0"/>
              <a:buChar char="•"/>
              <a:defRPr/>
            </a:pPr>
            <a:r>
              <a:rPr lang="en-US" b="1" dirty="0">
                <a:latin typeface="Adobe Garamond Pro" pitchFamily="18" charset="0"/>
              </a:rPr>
              <a:t>Number of First Year Males</a:t>
            </a:r>
          </a:p>
          <a:p>
            <a:pPr marL="285750" indent="-285750" defTabSz="457200">
              <a:lnSpc>
                <a:spcPct val="150000"/>
              </a:lnSpc>
              <a:spcBef>
                <a:spcPct val="20000"/>
              </a:spcBef>
              <a:buFont typeface="Arial" pitchFamily="34" charset="0"/>
              <a:buChar char="•"/>
              <a:defRPr/>
            </a:pPr>
            <a:r>
              <a:rPr lang="en-US" b="1" dirty="0">
                <a:latin typeface="Adobe Garamond Pro" pitchFamily="18" charset="0"/>
              </a:rPr>
              <a:t>Total Number of Responses</a:t>
            </a:r>
          </a:p>
          <a:p>
            <a:pPr marL="285750" indent="-285750" defTabSz="457200">
              <a:lnSpc>
                <a:spcPct val="150000"/>
              </a:lnSpc>
              <a:spcBef>
                <a:spcPct val="20000"/>
              </a:spcBef>
              <a:buFont typeface="Arial" pitchFamily="34" charset="0"/>
              <a:buChar char="•"/>
              <a:defRPr/>
            </a:pPr>
            <a:r>
              <a:rPr lang="en-US" b="1" dirty="0">
                <a:latin typeface="Adobe Garamond Pro" pitchFamily="18" charset="0"/>
              </a:rPr>
              <a:t>Survey Period</a:t>
            </a:r>
          </a:p>
          <a:p>
            <a:pPr marL="171450" indent="-171450" defTabSz="457200">
              <a:spcBef>
                <a:spcPct val="20000"/>
              </a:spcBef>
              <a:defRPr/>
            </a:pPr>
            <a:r>
              <a:rPr lang="en-US" sz="1400" b="1" dirty="0">
                <a:latin typeface="Adobe Garamond Pro" pitchFamily="18" charset="0"/>
              </a:rPr>
              <a:t>	</a:t>
            </a:r>
            <a:endParaRPr lang="en-US" sz="1400" dirty="0">
              <a:latin typeface="Adobe Garamond Pro" pitchFamily="18" charset="0"/>
            </a:endParaRPr>
          </a:p>
        </p:txBody>
      </p:sp>
      <p:sp>
        <p:nvSpPr>
          <p:cNvPr id="10" name="TextBox 9"/>
          <p:cNvSpPr txBox="1"/>
          <p:nvPr/>
        </p:nvSpPr>
        <p:spPr>
          <a:xfrm>
            <a:off x="762000" y="191869"/>
            <a:ext cx="4572000" cy="738664"/>
          </a:xfrm>
          <a:prstGeom prst="rect">
            <a:avLst/>
          </a:prstGeom>
          <a:noFill/>
        </p:spPr>
        <p:txBody>
          <a:bodyPr wrap="square" rtlCol="0">
            <a:spAutoFit/>
          </a:bodyPr>
          <a:lstStyle/>
          <a:p>
            <a:pPr lvl="0"/>
            <a:r>
              <a:rPr lang="en-US" sz="2400" b="1" dirty="0">
                <a:solidFill>
                  <a:srgbClr val="FF0000"/>
                </a:solidFill>
                <a:effectLst>
                  <a:outerShdw blurRad="38100" dist="38100" dir="2700000" algn="tl">
                    <a:srgbClr val="000000">
                      <a:alpha val="43137"/>
                    </a:srgbClr>
                  </a:outerShdw>
                </a:effectLst>
                <a:latin typeface="Helvetica" pitchFamily="34" charset="0"/>
              </a:rPr>
              <a:t>Who Completed the Survey?</a:t>
            </a:r>
          </a:p>
          <a:p>
            <a:endParaRPr lang="en-US" dirty="0"/>
          </a:p>
        </p:txBody>
      </p:sp>
      <p:sp>
        <p:nvSpPr>
          <p:cNvPr id="2" name="TextBox 1"/>
          <p:cNvSpPr txBox="1"/>
          <p:nvPr/>
        </p:nvSpPr>
        <p:spPr>
          <a:xfrm>
            <a:off x="3352802" y="930535"/>
            <a:ext cx="2648857" cy="3582519"/>
          </a:xfrm>
          <a:prstGeom prst="rect">
            <a:avLst/>
          </a:prstGeom>
          <a:noFill/>
        </p:spPr>
        <p:txBody>
          <a:bodyPr wrap="square" rtlCol="0">
            <a:spAutoFit/>
          </a:bodyPr>
          <a:lstStyle/>
          <a:p>
            <a:pPr marL="171450" indent="-171450">
              <a:lnSpc>
                <a:spcPct val="150000"/>
              </a:lnSpc>
              <a:spcBef>
                <a:spcPct val="20000"/>
              </a:spcBef>
              <a:defRPr/>
            </a:pPr>
            <a:r>
              <a:rPr lang="en-US" dirty="0">
                <a:latin typeface="Adobe Garamond Pro" pitchFamily="18" charset="0"/>
              </a:rPr>
              <a:t>129</a:t>
            </a:r>
          </a:p>
          <a:p>
            <a:pPr marL="171450" indent="-171450">
              <a:lnSpc>
                <a:spcPct val="150000"/>
              </a:lnSpc>
              <a:spcBef>
                <a:spcPct val="20000"/>
              </a:spcBef>
              <a:defRPr/>
            </a:pPr>
            <a:r>
              <a:rPr lang="en-US" dirty="0">
                <a:latin typeface="Adobe Garamond Pro" pitchFamily="18" charset="0"/>
              </a:rPr>
              <a:t>78</a:t>
            </a:r>
          </a:p>
          <a:p>
            <a:pPr marL="171450" indent="-171450">
              <a:lnSpc>
                <a:spcPct val="150000"/>
              </a:lnSpc>
              <a:spcBef>
                <a:spcPct val="20000"/>
              </a:spcBef>
              <a:defRPr/>
            </a:pPr>
            <a:r>
              <a:rPr lang="en-US" dirty="0">
                <a:latin typeface="Adobe Garamond Pro" pitchFamily="18" charset="0"/>
              </a:rPr>
              <a:t>207 (21.02% of class)  </a:t>
            </a:r>
          </a:p>
          <a:p>
            <a:pPr marL="171450" indent="-171450">
              <a:lnSpc>
                <a:spcPct val="150000"/>
              </a:lnSpc>
              <a:spcBef>
                <a:spcPct val="20000"/>
              </a:spcBef>
              <a:defRPr/>
            </a:pPr>
            <a:r>
              <a:rPr lang="en-US" dirty="0">
                <a:latin typeface="Adobe Garamond Pro" pitchFamily="18" charset="0"/>
              </a:rPr>
              <a:t>Nov. 3–Dec. 1, 2014 </a:t>
            </a:r>
            <a:endParaRPr lang="en-US" dirty="0">
              <a:latin typeface="Adobe Garamond Pro" pitchFamily="18" charset="0"/>
            </a:endParaRPr>
          </a:p>
          <a:p>
            <a:pPr marL="171450" indent="-171450">
              <a:spcBef>
                <a:spcPct val="20000"/>
              </a:spcBef>
              <a:defRPr/>
            </a:pPr>
            <a:endParaRPr lang="en-US" dirty="0">
              <a:latin typeface="Adobe Garamond Pro" pitchFamily="18" charset="0"/>
            </a:endParaRPr>
          </a:p>
          <a:p>
            <a:pPr marL="171450" indent="-171450">
              <a:spcBef>
                <a:spcPct val="20000"/>
              </a:spcBef>
              <a:defRPr/>
            </a:pPr>
            <a:endParaRPr lang="en-US" dirty="0">
              <a:latin typeface="Adobe Garamond Pro" pitchFamily="18" charset="0"/>
            </a:endParaRPr>
          </a:p>
          <a:p>
            <a:pPr marL="171450" indent="-171450">
              <a:spcBef>
                <a:spcPct val="20000"/>
              </a:spcBef>
              <a:defRPr/>
            </a:pPr>
            <a:endParaRPr lang="en-US" b="1" dirty="0">
              <a:latin typeface="Adobe Garamond Pro" pitchFamily="18" charset="0"/>
            </a:endParaRPr>
          </a:p>
          <a:p>
            <a:pPr marL="171450" indent="-171450">
              <a:spcBef>
                <a:spcPct val="20000"/>
              </a:spcBef>
              <a:defRPr/>
            </a:pPr>
            <a:endParaRPr lang="en-US" dirty="0">
              <a:latin typeface="Adobe Garamond Pro" pitchFamily="18" charset="0"/>
            </a:endParaRPr>
          </a:p>
          <a:p>
            <a:pPr marL="171450" indent="-171450">
              <a:spcBef>
                <a:spcPct val="20000"/>
              </a:spcBef>
              <a:defRPr/>
            </a:pPr>
            <a:endParaRPr lang="en-US" dirty="0">
              <a:latin typeface="Adobe Garamond Pro" pitchFamily="18" charset="0"/>
            </a:endParaRPr>
          </a:p>
        </p:txBody>
      </p:sp>
      <p:graphicFrame>
        <p:nvGraphicFramePr>
          <p:cNvPr id="13" name="Chart 12"/>
          <p:cNvGraphicFramePr>
            <a:graphicFrameLocks/>
          </p:cNvGraphicFramePr>
          <p:nvPr>
            <p:extLst/>
          </p:nvPr>
        </p:nvGraphicFramePr>
        <p:xfrm>
          <a:off x="341088" y="3352800"/>
          <a:ext cx="3984171" cy="31779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nvPr>
        </p:nvGraphicFramePr>
        <p:xfrm>
          <a:off x="3530600" y="3555327"/>
          <a:ext cx="4368800" cy="2971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4206907532"/>
              </p:ext>
            </p:extLst>
          </p:nvPr>
        </p:nvGraphicFramePr>
        <p:xfrm>
          <a:off x="5370286" y="-151417"/>
          <a:ext cx="3566886" cy="2873209"/>
        </p:xfrm>
        <a:graphic>
          <a:graphicData uri="http://schemas.openxmlformats.org/drawingml/2006/chart">
            <c:chart xmlns:c="http://schemas.openxmlformats.org/drawingml/2006/chart" xmlns:r="http://schemas.openxmlformats.org/officeDocument/2006/relationships" r:id="rId5"/>
          </a:graphicData>
        </a:graphic>
      </p:graphicFrame>
      <p:cxnSp>
        <p:nvCxnSpPr>
          <p:cNvPr id="5" name="Straight Connector 4"/>
          <p:cNvCxnSpPr/>
          <p:nvPr/>
        </p:nvCxnSpPr>
        <p:spPr>
          <a:xfrm>
            <a:off x="497116" y="3191798"/>
            <a:ext cx="583474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1" name="Picture 3" descr="CSBcurve_transparent template.tif"/>
          <p:cNvPicPr>
            <a:picLocks noChangeAspect="1"/>
          </p:cNvPicPr>
          <p:nvPr/>
        </p:nvPicPr>
        <p:blipFill>
          <a:blip r:embed="rId6"/>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586345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5703" y="1200329"/>
            <a:ext cx="5943738" cy="646331"/>
          </a:xfrm>
          <a:prstGeom prst="rect">
            <a:avLst/>
          </a:prstGeom>
          <a:noFill/>
        </p:spPr>
        <p:txBody>
          <a:bodyPr wrap="square" rtlCol="0">
            <a:spAutoFit/>
          </a:bodyPr>
          <a:lstStyle/>
          <a:p>
            <a:pPr algn="ctr"/>
            <a:r>
              <a:rPr lang="en-US" b="1" i="1" dirty="0">
                <a:solidFill>
                  <a:schemeClr val="tx1">
                    <a:lumMod val="75000"/>
                    <a:lumOff val="25000"/>
                  </a:schemeClr>
                </a:solidFill>
              </a:rPr>
              <a:t>Q: </a:t>
            </a:r>
            <a:r>
              <a:rPr lang="en-US" b="1" i="1" dirty="0">
                <a:solidFill>
                  <a:schemeClr val="tx1">
                    <a:lumMod val="75000"/>
                    <a:lumOff val="25000"/>
                  </a:schemeClr>
                </a:solidFill>
              </a:rPr>
              <a:t>It is important to understand the overall effects of my choices on…</a:t>
            </a:r>
            <a:endParaRPr lang="en-US" b="1" i="1" dirty="0">
              <a:solidFill>
                <a:schemeClr val="tx1">
                  <a:lumMod val="75000"/>
                  <a:lumOff val="25000"/>
                </a:schemeClr>
              </a:solidFill>
            </a:endParaRPr>
          </a:p>
        </p:txBody>
      </p:sp>
      <p:pic>
        <p:nvPicPr>
          <p:cNvPr id="5"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graphicFrame>
        <p:nvGraphicFramePr>
          <p:cNvPr id="7" name="Chart 6"/>
          <p:cNvGraphicFramePr>
            <a:graphicFrameLocks/>
          </p:cNvGraphicFramePr>
          <p:nvPr>
            <p:extLst>
              <p:ext uri="{D42A27DB-BD31-4B8C-83A1-F6EECF244321}">
                <p14:modId xmlns:p14="http://schemas.microsoft.com/office/powerpoint/2010/main" val="1800223014"/>
              </p:ext>
            </p:extLst>
          </p:nvPr>
        </p:nvGraphicFramePr>
        <p:xfrm>
          <a:off x="0" y="1803500"/>
          <a:ext cx="7464742" cy="468085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00050" y="153889"/>
            <a:ext cx="7692390" cy="1046440"/>
          </a:xfrm>
          <a:prstGeom prst="rect">
            <a:avLst/>
          </a:prstGeom>
          <a:noFill/>
        </p:spPr>
        <p:txBody>
          <a:bodyPr wrap="square" rtlCol="0">
            <a:spAutoFit/>
          </a:bodyPr>
          <a:lstStyle/>
          <a:p>
            <a:r>
              <a:rPr lang="en-US" sz="2200" b="1" dirty="0">
                <a:solidFill>
                  <a:srgbClr val="FF0000"/>
                </a:solidFill>
                <a:effectLst>
                  <a:outerShdw blurRad="38100" dist="38100" dir="2700000" algn="tl">
                    <a:srgbClr val="000000">
                      <a:alpha val="43137"/>
                    </a:srgbClr>
                  </a:outerShdw>
                </a:effectLst>
              </a:rPr>
              <a:t>CSB/SJU Students understand that their choices have an impact on the environment, the economy, and society.</a:t>
            </a:r>
          </a:p>
          <a:p>
            <a:pPr algn="ctr"/>
            <a:endParaRPr lang="en-US" dirty="0"/>
          </a:p>
        </p:txBody>
      </p:sp>
    </p:spTree>
    <p:extLst>
      <p:ext uri="{BB962C8B-B14F-4D97-AF65-F5344CB8AC3E}">
        <p14:creationId xmlns:p14="http://schemas.microsoft.com/office/powerpoint/2010/main" val="1376099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9664" y="1981201"/>
            <a:ext cx="3114675" cy="1200329"/>
          </a:xfrm>
          <a:prstGeom prst="rect">
            <a:avLst/>
          </a:prstGeom>
          <a:noFill/>
        </p:spPr>
        <p:txBody>
          <a:bodyPr wrap="square" rtlCol="0">
            <a:spAutoFit/>
          </a:bodyPr>
          <a:lstStyle/>
          <a:p>
            <a:pPr algn="ctr"/>
            <a:r>
              <a:rPr lang="en-US" b="1" i="1" dirty="0">
                <a:solidFill>
                  <a:schemeClr val="tx1">
                    <a:lumMod val="75000"/>
                    <a:lumOff val="25000"/>
                  </a:schemeClr>
                </a:solidFill>
              </a:rPr>
              <a:t>Q: Sustainability means being economically viable and socially just as well as environmentally sound.</a:t>
            </a:r>
          </a:p>
        </p:txBody>
      </p:sp>
      <p:sp>
        <p:nvSpPr>
          <p:cNvPr id="3" name="TextBox 2"/>
          <p:cNvSpPr txBox="1"/>
          <p:nvPr/>
        </p:nvSpPr>
        <p:spPr>
          <a:xfrm>
            <a:off x="3429000" y="163832"/>
            <a:ext cx="5715000" cy="1015663"/>
          </a:xfrm>
          <a:prstGeom prst="rect">
            <a:avLst/>
          </a:prstGeom>
          <a:noFill/>
        </p:spPr>
        <p:txBody>
          <a:bodyPr wrap="square" rtlCol="0">
            <a:spAutoFit/>
          </a:bodyPr>
          <a:lstStyle/>
          <a:p>
            <a:pPr algn="ctr"/>
            <a:r>
              <a:rPr lang="en-US" sz="2000" b="1" dirty="0" smtClean="0">
                <a:solidFill>
                  <a:srgbClr val="FF0000"/>
                </a:solidFill>
                <a:effectLst>
                  <a:outerShdw blurRad="38100" dist="38100" dir="2700000" algn="tl">
                    <a:srgbClr val="000000">
                      <a:alpha val="43137"/>
                    </a:srgbClr>
                  </a:outerShdw>
                </a:effectLst>
              </a:rPr>
              <a:t>97.1% </a:t>
            </a:r>
            <a:r>
              <a:rPr lang="en-US" sz="2000" b="1" dirty="0">
                <a:solidFill>
                  <a:srgbClr val="FF0000"/>
                </a:solidFill>
                <a:effectLst>
                  <a:outerShdw blurRad="38100" dist="38100" dir="2700000" algn="tl">
                    <a:srgbClr val="000000">
                      <a:alpha val="43137"/>
                    </a:srgbClr>
                  </a:outerShdw>
                </a:effectLst>
              </a:rPr>
              <a:t>of </a:t>
            </a:r>
            <a:r>
              <a:rPr lang="en-US" sz="2000" b="1" dirty="0" smtClean="0">
                <a:solidFill>
                  <a:srgbClr val="FF0000"/>
                </a:solidFill>
                <a:effectLst>
                  <a:outerShdw blurRad="38100" dist="38100" dir="2700000" algn="tl">
                    <a:srgbClr val="000000">
                      <a:alpha val="43137"/>
                    </a:srgbClr>
                  </a:outerShdw>
                </a:effectLst>
              </a:rPr>
              <a:t>respondents </a:t>
            </a:r>
            <a:r>
              <a:rPr lang="en-US" sz="2000" dirty="0">
                <a:solidFill>
                  <a:srgbClr val="FF0000"/>
                </a:solidFill>
              </a:rPr>
              <a:t>believe that </a:t>
            </a:r>
            <a:r>
              <a:rPr lang="en-US" sz="2000" dirty="0" smtClean="0">
                <a:solidFill>
                  <a:srgbClr val="FF0000"/>
                </a:solidFill>
              </a:rPr>
              <a:t>sustainability </a:t>
            </a:r>
            <a:r>
              <a:rPr lang="en-US" sz="2000" dirty="0">
                <a:solidFill>
                  <a:srgbClr val="FF0000"/>
                </a:solidFill>
              </a:rPr>
              <a:t>m</a:t>
            </a:r>
            <a:r>
              <a:rPr lang="en-US" sz="2000" dirty="0" smtClean="0">
                <a:solidFill>
                  <a:srgbClr val="FF0000"/>
                </a:solidFill>
              </a:rPr>
              <a:t>eans more </a:t>
            </a:r>
            <a:r>
              <a:rPr lang="en-US" sz="2000" dirty="0">
                <a:solidFill>
                  <a:srgbClr val="FF0000"/>
                </a:solidFill>
              </a:rPr>
              <a:t>t</a:t>
            </a:r>
            <a:r>
              <a:rPr lang="en-US" sz="2000" dirty="0" smtClean="0">
                <a:solidFill>
                  <a:srgbClr val="FF0000"/>
                </a:solidFill>
              </a:rPr>
              <a:t>han </a:t>
            </a:r>
            <a:r>
              <a:rPr lang="en-US" sz="2000" dirty="0">
                <a:solidFill>
                  <a:srgbClr val="FF0000"/>
                </a:solidFill>
              </a:rPr>
              <a:t>m</a:t>
            </a:r>
            <a:r>
              <a:rPr lang="en-US" sz="2000" dirty="0" smtClean="0">
                <a:solidFill>
                  <a:srgbClr val="FF0000"/>
                </a:solidFill>
              </a:rPr>
              <a:t>erely </a:t>
            </a:r>
            <a:r>
              <a:rPr lang="en-US" sz="2000" dirty="0">
                <a:solidFill>
                  <a:srgbClr val="FF0000"/>
                </a:solidFill>
              </a:rPr>
              <a:t>b</a:t>
            </a:r>
            <a:r>
              <a:rPr lang="en-US" sz="2000" dirty="0" smtClean="0">
                <a:solidFill>
                  <a:srgbClr val="FF0000"/>
                </a:solidFill>
              </a:rPr>
              <a:t>eing environmentally </a:t>
            </a:r>
            <a:r>
              <a:rPr lang="en-US" sz="2000" dirty="0">
                <a:solidFill>
                  <a:srgbClr val="FF0000"/>
                </a:solidFill>
              </a:rPr>
              <a:t>s</a:t>
            </a:r>
            <a:r>
              <a:rPr lang="en-US" sz="2000" dirty="0" smtClean="0">
                <a:solidFill>
                  <a:srgbClr val="FF0000"/>
                </a:solidFill>
              </a:rPr>
              <a:t>ound</a:t>
            </a:r>
            <a:r>
              <a:rPr lang="en-US" sz="2000" dirty="0">
                <a:solidFill>
                  <a:srgbClr val="FF0000"/>
                </a:solidFill>
              </a:rPr>
              <a:t>. </a:t>
            </a:r>
          </a:p>
        </p:txBody>
      </p:sp>
      <p:graphicFrame>
        <p:nvGraphicFramePr>
          <p:cNvPr id="8" name="Chart 7"/>
          <p:cNvGraphicFramePr>
            <a:graphicFrameLocks/>
          </p:cNvGraphicFramePr>
          <p:nvPr>
            <p:extLst>
              <p:ext uri="{D42A27DB-BD31-4B8C-83A1-F6EECF244321}">
                <p14:modId xmlns:p14="http://schemas.microsoft.com/office/powerpoint/2010/main" val="3104768491"/>
              </p:ext>
            </p:extLst>
          </p:nvPr>
        </p:nvGraphicFramePr>
        <p:xfrm>
          <a:off x="2857500" y="3657600"/>
          <a:ext cx="45720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45596103"/>
              </p:ext>
            </p:extLst>
          </p:nvPr>
        </p:nvGraphicFramePr>
        <p:xfrm>
          <a:off x="3629" y="3810002"/>
          <a:ext cx="4070350" cy="29033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1654774910"/>
              </p:ext>
            </p:extLst>
          </p:nvPr>
        </p:nvGraphicFramePr>
        <p:xfrm>
          <a:off x="329293" y="287289"/>
          <a:ext cx="3886200" cy="3242043"/>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3" descr="CSBcurve_transparent template.tif"/>
          <p:cNvPicPr>
            <a:picLocks noChangeAspect="1"/>
          </p:cNvPicPr>
          <p:nvPr/>
        </p:nvPicPr>
        <p:blipFill>
          <a:blip r:embed="rId6"/>
          <a:srcRect/>
          <a:stretch>
            <a:fillRect/>
          </a:stretch>
        </p:blipFill>
        <p:spPr bwMode="auto">
          <a:xfrm>
            <a:off x="6242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1606162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14800" y="76202"/>
            <a:ext cx="4932818" cy="646331"/>
          </a:xfrm>
          <a:prstGeom prst="rect">
            <a:avLst/>
          </a:prstGeom>
          <a:noFill/>
        </p:spPr>
        <p:txBody>
          <a:bodyPr wrap="square" rtlCol="0">
            <a:spAutoFit/>
          </a:bodyPr>
          <a:lstStyle/>
          <a:p>
            <a:pPr algn="ctr"/>
            <a:r>
              <a:rPr lang="en-US" b="1" i="1" dirty="0">
                <a:solidFill>
                  <a:schemeClr val="tx1">
                    <a:lumMod val="75000"/>
                    <a:lumOff val="25000"/>
                  </a:schemeClr>
                </a:solidFill>
              </a:rPr>
              <a:t>Q: I learned more about sustainability during my time at CSB/SJU</a:t>
            </a:r>
          </a:p>
        </p:txBody>
      </p:sp>
      <p:pic>
        <p:nvPicPr>
          <p:cNvPr id="5" name="Picture 3" descr="CSBcurve_transparent template.tif"/>
          <p:cNvPicPr>
            <a:picLocks noChangeAspect="1"/>
          </p:cNvPicPr>
          <p:nvPr/>
        </p:nvPicPr>
        <p:blipFill>
          <a:blip r:embed="rId2"/>
          <a:srcRect/>
          <a:stretch>
            <a:fillRect/>
          </a:stretch>
        </p:blipFill>
        <p:spPr bwMode="auto">
          <a:xfrm>
            <a:off x="6242050" y="2133600"/>
            <a:ext cx="2901950" cy="4724400"/>
          </a:xfrm>
          <a:prstGeom prst="rect">
            <a:avLst/>
          </a:prstGeom>
          <a:noFill/>
          <a:ln w="9525">
            <a:noFill/>
            <a:miter lim="800000"/>
            <a:headEnd/>
            <a:tailEnd/>
          </a:ln>
        </p:spPr>
      </p:pic>
      <p:graphicFrame>
        <p:nvGraphicFramePr>
          <p:cNvPr id="7" name="Chart 6"/>
          <p:cNvGraphicFramePr>
            <a:graphicFrameLocks/>
          </p:cNvGraphicFramePr>
          <p:nvPr>
            <p:extLst>
              <p:ext uri="{D42A27DB-BD31-4B8C-83A1-F6EECF244321}">
                <p14:modId xmlns:p14="http://schemas.microsoft.com/office/powerpoint/2010/main" val="3107714250"/>
              </p:ext>
            </p:extLst>
          </p:nvPr>
        </p:nvGraphicFramePr>
        <p:xfrm>
          <a:off x="-594360" y="445770"/>
          <a:ext cx="8812530" cy="593797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645920" y="1996440"/>
            <a:ext cx="2766060" cy="3170099"/>
          </a:xfrm>
          <a:prstGeom prst="rect">
            <a:avLst/>
          </a:prstGeom>
        </p:spPr>
        <p:txBody>
          <a:bodyPr wrap="square">
            <a:spAutoFit/>
          </a:bodyPr>
          <a:lstStyle/>
          <a:p>
            <a:pPr algn="ctr"/>
            <a:r>
              <a:rPr lang="en-US" sz="4000" b="1" dirty="0">
                <a:solidFill>
                  <a:srgbClr val="FF0000"/>
                </a:solidFill>
                <a:effectLst>
                  <a:outerShdw blurRad="38100" dist="38100" dir="2700000" algn="tl">
                    <a:srgbClr val="000000">
                      <a:alpha val="43137"/>
                    </a:srgbClr>
                  </a:outerShdw>
                </a:effectLst>
              </a:rPr>
              <a:t>Over </a:t>
            </a:r>
            <a:r>
              <a:rPr lang="en-US" sz="4000" b="1" dirty="0" smtClean="0">
                <a:solidFill>
                  <a:srgbClr val="FF0000"/>
                </a:solidFill>
                <a:effectLst>
                  <a:outerShdw blurRad="38100" dist="38100" dir="2700000" algn="tl">
                    <a:srgbClr val="000000">
                      <a:alpha val="43137"/>
                    </a:srgbClr>
                  </a:outerShdw>
                </a:effectLst>
              </a:rPr>
              <a:t>57%</a:t>
            </a:r>
            <a:r>
              <a:rPr lang="en-US" sz="40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of </a:t>
            </a:r>
            <a:r>
              <a:rPr lang="en-US" sz="3200" dirty="0" smtClean="0">
                <a:solidFill>
                  <a:srgbClr val="FF0000"/>
                </a:solidFill>
                <a:effectLst>
                  <a:outerShdw blurRad="38100" dist="38100" dir="2700000" algn="tl">
                    <a:srgbClr val="000000">
                      <a:alpha val="43137"/>
                    </a:srgbClr>
                  </a:outerShdw>
                </a:effectLst>
              </a:rPr>
              <a:t>first-years </a:t>
            </a:r>
            <a:r>
              <a:rPr lang="en-US" sz="3200" dirty="0">
                <a:solidFill>
                  <a:srgbClr val="FF0000"/>
                </a:solidFill>
                <a:effectLst>
                  <a:outerShdw blurRad="38100" dist="38100" dir="2700000" algn="tl">
                    <a:srgbClr val="000000">
                      <a:alpha val="43137"/>
                    </a:srgbClr>
                  </a:outerShdw>
                </a:effectLst>
              </a:rPr>
              <a:t>say they learned more about sustainability at CSB/SJU</a:t>
            </a:r>
            <a:endParaRPr lang="en-US"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7409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4340" y="310039"/>
            <a:ext cx="4932818" cy="646331"/>
          </a:xfrm>
          <a:prstGeom prst="rect">
            <a:avLst/>
          </a:prstGeom>
          <a:noFill/>
        </p:spPr>
        <p:txBody>
          <a:bodyPr wrap="square" rtlCol="0">
            <a:spAutoFit/>
          </a:bodyPr>
          <a:lstStyle/>
          <a:p>
            <a:pPr algn="ctr"/>
            <a:r>
              <a:rPr lang="en-US" b="1" i="1" dirty="0"/>
              <a:t>Q: How important is it to you that CSB/SJU be a leader in Sustainability and the Environment?</a:t>
            </a:r>
          </a:p>
        </p:txBody>
      </p:sp>
      <p:graphicFrame>
        <p:nvGraphicFramePr>
          <p:cNvPr id="5" name="Chart 4"/>
          <p:cNvGraphicFramePr>
            <a:graphicFrameLocks/>
          </p:cNvGraphicFramePr>
          <p:nvPr>
            <p:extLst/>
          </p:nvPr>
        </p:nvGraphicFramePr>
        <p:xfrm>
          <a:off x="-304800" y="889636"/>
          <a:ext cx="7239000" cy="5434964"/>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3" descr="CSBcurve_transparent template.tif"/>
          <p:cNvPicPr>
            <a:picLocks noChangeAspect="1"/>
          </p:cNvPicPr>
          <p:nvPr/>
        </p:nvPicPr>
        <p:blipFill>
          <a:blip r:embed="rId3"/>
          <a:srcRect/>
          <a:stretch>
            <a:fillRect/>
          </a:stretch>
        </p:blipFill>
        <p:spPr bwMode="auto">
          <a:xfrm>
            <a:off x="6242050" y="2133600"/>
            <a:ext cx="2901950" cy="4724400"/>
          </a:xfrm>
          <a:prstGeom prst="rect">
            <a:avLst/>
          </a:prstGeom>
          <a:noFill/>
          <a:ln w="9525">
            <a:noFill/>
            <a:miter lim="800000"/>
            <a:headEnd/>
            <a:tailEnd/>
          </a:ln>
        </p:spPr>
      </p:pic>
      <p:graphicFrame>
        <p:nvGraphicFramePr>
          <p:cNvPr id="8" name="Chart 7"/>
          <p:cNvGraphicFramePr>
            <a:graphicFrameLocks/>
          </p:cNvGraphicFramePr>
          <p:nvPr>
            <p:extLst>
              <p:ext uri="{D42A27DB-BD31-4B8C-83A1-F6EECF244321}">
                <p14:modId xmlns:p14="http://schemas.microsoft.com/office/powerpoint/2010/main" val="909809366"/>
              </p:ext>
            </p:extLst>
          </p:nvPr>
        </p:nvGraphicFramePr>
        <p:xfrm>
          <a:off x="-560068" y="1554480"/>
          <a:ext cx="7262813"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5890260" y="956370"/>
            <a:ext cx="2514600" cy="3539430"/>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76% of </a:t>
            </a:r>
            <a:r>
              <a:rPr lang="en-US" sz="3200" b="1" dirty="0" smtClean="0">
                <a:solidFill>
                  <a:srgbClr val="FF0000"/>
                </a:solidFill>
                <a:effectLst>
                  <a:outerShdw blurRad="38100" dist="38100" dir="2700000" algn="tl">
                    <a:srgbClr val="000000">
                      <a:alpha val="43137"/>
                    </a:srgbClr>
                  </a:outerShdw>
                </a:effectLst>
              </a:rPr>
              <a:t>our </a:t>
            </a:r>
            <a:r>
              <a:rPr lang="en-US" sz="3200" b="1" dirty="0" smtClean="0">
                <a:solidFill>
                  <a:srgbClr val="FF0000"/>
                </a:solidFill>
                <a:effectLst>
                  <a:outerShdw blurRad="38100" dist="38100" dir="2700000" algn="tl">
                    <a:srgbClr val="000000">
                      <a:alpha val="43137"/>
                    </a:srgbClr>
                  </a:outerShdw>
                </a:effectLst>
              </a:rPr>
              <a:t>first-years </a:t>
            </a:r>
            <a:r>
              <a:rPr lang="en-US" sz="3200" dirty="0" smtClean="0">
                <a:solidFill>
                  <a:srgbClr val="FF0000"/>
                </a:solidFill>
                <a:effectLst>
                  <a:outerShdw blurRad="38100" dist="38100" dir="2700000" algn="tl">
                    <a:srgbClr val="000000">
                      <a:alpha val="43137"/>
                    </a:srgbClr>
                  </a:outerShdw>
                </a:effectLst>
              </a:rPr>
              <a:t>believe CSB/SJU should be a leader in sustainability. </a:t>
            </a:r>
            <a:endParaRPr lang="en-US"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884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593801246"/>
              </p:ext>
            </p:extLst>
          </p:nvPr>
        </p:nvGraphicFramePr>
        <p:xfrm>
          <a:off x="494665" y="1764268"/>
          <a:ext cx="8112125" cy="337275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85850" y="331470"/>
            <a:ext cx="7058691" cy="954107"/>
          </a:xfrm>
          <a:prstGeom prst="rect">
            <a:avLst/>
          </a:prstGeom>
          <a:noFill/>
        </p:spPr>
        <p:txBody>
          <a:bodyPr wrap="square" rtlCol="0">
            <a:spAutoFit/>
          </a:bodyPr>
          <a:lstStyle/>
          <a:p>
            <a:pPr algn="ctr"/>
            <a:r>
              <a:rPr lang="en-US" sz="3000" b="1" dirty="0">
                <a:solidFill>
                  <a:srgbClr val="FF0000"/>
                </a:solidFill>
                <a:effectLst>
                  <a:outerShdw blurRad="38100" dist="38100" dir="2700000" algn="tl">
                    <a:srgbClr val="000000">
                      <a:alpha val="43137"/>
                    </a:srgbClr>
                  </a:outerShdw>
                </a:effectLst>
              </a:rPr>
              <a:t>Over </a:t>
            </a:r>
            <a:r>
              <a:rPr lang="en-US" sz="3000" b="1" dirty="0" smtClean="0">
                <a:solidFill>
                  <a:srgbClr val="FF0000"/>
                </a:solidFill>
                <a:effectLst>
                  <a:outerShdw blurRad="38100" dist="38100" dir="2700000" algn="tl">
                    <a:srgbClr val="000000">
                      <a:alpha val="43137"/>
                    </a:srgbClr>
                  </a:outerShdw>
                </a:effectLst>
              </a:rPr>
              <a:t>85% </a:t>
            </a:r>
            <a:r>
              <a:rPr lang="en-US" sz="2600" dirty="0">
                <a:solidFill>
                  <a:srgbClr val="FF0000"/>
                </a:solidFill>
                <a:effectLst>
                  <a:outerShdw blurRad="38100" dist="38100" dir="2700000" algn="tl">
                    <a:srgbClr val="000000">
                      <a:alpha val="43137"/>
                    </a:srgbClr>
                  </a:outerShdw>
                </a:effectLst>
              </a:rPr>
              <a:t>of </a:t>
            </a:r>
            <a:r>
              <a:rPr lang="en-US" sz="2600" dirty="0" smtClean="0">
                <a:solidFill>
                  <a:srgbClr val="FF0000"/>
                </a:solidFill>
                <a:effectLst>
                  <a:outerShdw blurRad="38100" dist="38100" dir="2700000" algn="tl">
                    <a:srgbClr val="000000">
                      <a:alpha val="43137"/>
                    </a:srgbClr>
                  </a:outerShdw>
                </a:effectLst>
              </a:rPr>
              <a:t>respondents </a:t>
            </a:r>
            <a:r>
              <a:rPr lang="en-US" sz="2600" dirty="0">
                <a:solidFill>
                  <a:srgbClr val="FF0000"/>
                </a:solidFill>
                <a:effectLst>
                  <a:outerShdw blurRad="38100" dist="38100" dir="2700000" algn="tl">
                    <a:srgbClr val="000000">
                      <a:alpha val="43137"/>
                    </a:srgbClr>
                  </a:outerShdw>
                </a:effectLst>
              </a:rPr>
              <a:t>f</a:t>
            </a:r>
            <a:r>
              <a:rPr lang="en-US" sz="2600" dirty="0" smtClean="0">
                <a:solidFill>
                  <a:srgbClr val="FF0000"/>
                </a:solidFill>
                <a:effectLst>
                  <a:outerShdw blurRad="38100" dist="38100" dir="2700000" algn="tl">
                    <a:srgbClr val="000000">
                      <a:alpha val="43137"/>
                    </a:srgbClr>
                  </a:outerShdw>
                </a:effectLst>
              </a:rPr>
              <a:t>ind </a:t>
            </a:r>
            <a:r>
              <a:rPr lang="en-US" sz="2600" dirty="0">
                <a:solidFill>
                  <a:srgbClr val="FF0000"/>
                </a:solidFill>
                <a:effectLst>
                  <a:outerShdw blurRad="38100" dist="38100" dir="2700000" algn="tl">
                    <a:srgbClr val="000000">
                      <a:alpha val="43137"/>
                    </a:srgbClr>
                  </a:outerShdw>
                </a:effectLst>
              </a:rPr>
              <a:t>it </a:t>
            </a:r>
            <a:r>
              <a:rPr lang="en-US" sz="2600" dirty="0" smtClean="0">
                <a:solidFill>
                  <a:srgbClr val="FF0000"/>
                </a:solidFill>
                <a:effectLst>
                  <a:outerShdw blurRad="38100" dist="38100" dir="2700000" algn="tl">
                    <a:srgbClr val="000000">
                      <a:alpha val="43137"/>
                    </a:srgbClr>
                  </a:outerShdw>
                </a:effectLst>
              </a:rPr>
              <a:t>important </a:t>
            </a:r>
            <a:r>
              <a:rPr lang="en-US" sz="2600" dirty="0">
                <a:solidFill>
                  <a:srgbClr val="FF0000"/>
                </a:solidFill>
                <a:effectLst>
                  <a:outerShdw blurRad="38100" dist="38100" dir="2700000" algn="tl">
                    <a:srgbClr val="000000">
                      <a:alpha val="43137"/>
                    </a:srgbClr>
                  </a:outerShdw>
                </a:effectLst>
              </a:rPr>
              <a:t>that CSB/SJU </a:t>
            </a:r>
            <a:r>
              <a:rPr lang="en-US" sz="2600" dirty="0" smtClean="0">
                <a:solidFill>
                  <a:srgbClr val="FF0000"/>
                </a:solidFill>
                <a:effectLst>
                  <a:outerShdw blurRad="38100" dist="38100" dir="2700000" algn="tl">
                    <a:srgbClr val="000000">
                      <a:alpha val="43137"/>
                    </a:srgbClr>
                  </a:outerShdw>
                </a:effectLst>
              </a:rPr>
              <a:t>consider </a:t>
            </a:r>
            <a:r>
              <a:rPr lang="en-US" sz="2600" dirty="0">
                <a:solidFill>
                  <a:srgbClr val="FF0000"/>
                </a:solidFill>
                <a:effectLst>
                  <a:outerShdw blurRad="38100" dist="38100" dir="2700000" algn="tl">
                    <a:srgbClr val="000000">
                      <a:alpha val="43137"/>
                    </a:srgbClr>
                  </a:outerShdw>
                </a:effectLst>
              </a:rPr>
              <a:t>u</a:t>
            </a:r>
            <a:r>
              <a:rPr lang="en-US" sz="2600" dirty="0" smtClean="0">
                <a:solidFill>
                  <a:srgbClr val="FF0000"/>
                </a:solidFill>
                <a:effectLst>
                  <a:outerShdw blurRad="38100" dist="38100" dir="2700000" algn="tl">
                    <a:srgbClr val="000000">
                      <a:alpha val="43137"/>
                    </a:srgbClr>
                  </a:outerShdw>
                </a:effectLst>
              </a:rPr>
              <a:t>sing </a:t>
            </a:r>
            <a:r>
              <a:rPr lang="en-US" sz="2600" dirty="0">
                <a:solidFill>
                  <a:srgbClr val="FF0000"/>
                </a:solidFill>
                <a:effectLst>
                  <a:outerShdw blurRad="38100" dist="38100" dir="2700000" algn="tl">
                    <a:srgbClr val="000000">
                      <a:alpha val="43137"/>
                    </a:srgbClr>
                  </a:outerShdw>
                </a:effectLst>
              </a:rPr>
              <a:t>r</a:t>
            </a:r>
            <a:r>
              <a:rPr lang="en-US" sz="2600" dirty="0" smtClean="0">
                <a:solidFill>
                  <a:srgbClr val="FF0000"/>
                </a:solidFill>
                <a:effectLst>
                  <a:outerShdw blurRad="38100" dist="38100" dir="2700000" algn="tl">
                    <a:srgbClr val="000000">
                      <a:alpha val="43137"/>
                    </a:srgbClr>
                  </a:outerShdw>
                </a:effectLst>
              </a:rPr>
              <a:t>enewable </a:t>
            </a:r>
            <a:r>
              <a:rPr lang="en-US" sz="2600" dirty="0">
                <a:solidFill>
                  <a:srgbClr val="FF0000"/>
                </a:solidFill>
                <a:effectLst>
                  <a:outerShdw blurRad="38100" dist="38100" dir="2700000" algn="tl">
                    <a:srgbClr val="000000">
                      <a:alpha val="43137"/>
                    </a:srgbClr>
                  </a:outerShdw>
                </a:effectLst>
              </a:rPr>
              <a:t>e</a:t>
            </a:r>
            <a:r>
              <a:rPr lang="en-US" sz="2600" dirty="0" smtClean="0">
                <a:solidFill>
                  <a:srgbClr val="FF0000"/>
                </a:solidFill>
                <a:effectLst>
                  <a:outerShdw blurRad="38100" dist="38100" dir="2700000" algn="tl">
                    <a:srgbClr val="000000">
                      <a:alpha val="43137"/>
                    </a:srgbClr>
                  </a:outerShdw>
                </a:effectLst>
              </a:rPr>
              <a:t>nergy</a:t>
            </a:r>
            <a:endParaRPr lang="en-US" sz="2600" dirty="0">
              <a:solidFill>
                <a:srgbClr val="FF0000"/>
              </a:solidFill>
              <a:effectLst>
                <a:outerShdw blurRad="38100" dist="38100" dir="2700000" algn="tl">
                  <a:srgbClr val="000000">
                    <a:alpha val="43137"/>
                  </a:srgbClr>
                </a:outerShdw>
              </a:effectLst>
            </a:endParaRPr>
          </a:p>
        </p:txBody>
      </p:sp>
      <p:graphicFrame>
        <p:nvGraphicFramePr>
          <p:cNvPr id="7" name="Chart 6"/>
          <p:cNvGraphicFramePr>
            <a:graphicFrameLocks/>
          </p:cNvGraphicFramePr>
          <p:nvPr>
            <p:extLst>
              <p:ext uri="{D42A27DB-BD31-4B8C-83A1-F6EECF244321}">
                <p14:modId xmlns:p14="http://schemas.microsoft.com/office/powerpoint/2010/main" val="332006734"/>
              </p:ext>
            </p:extLst>
          </p:nvPr>
        </p:nvGraphicFramePr>
        <p:xfrm>
          <a:off x="-304800" y="1590675"/>
          <a:ext cx="8382000" cy="35909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126651618"/>
              </p:ext>
            </p:extLst>
          </p:nvPr>
        </p:nvGraphicFramePr>
        <p:xfrm>
          <a:off x="2217420" y="1359574"/>
          <a:ext cx="3764280" cy="39071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2194081237"/>
              </p:ext>
            </p:extLst>
          </p:nvPr>
        </p:nvGraphicFramePr>
        <p:xfrm>
          <a:off x="5200650" y="1223010"/>
          <a:ext cx="3590925" cy="3652919"/>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104775" y="5715000"/>
            <a:ext cx="7010400" cy="861774"/>
          </a:xfrm>
          <a:prstGeom prst="rect">
            <a:avLst/>
          </a:prstGeom>
          <a:noFill/>
        </p:spPr>
        <p:txBody>
          <a:bodyPr wrap="square" rtlCol="0">
            <a:spAutoFit/>
          </a:bodyPr>
          <a:lstStyle/>
          <a:p>
            <a:pPr algn="ctr"/>
            <a:r>
              <a:rPr lang="en-US" sz="1600" b="1" i="1" dirty="0">
                <a:solidFill>
                  <a:schemeClr val="tx1">
                    <a:lumMod val="75000"/>
                    <a:lumOff val="25000"/>
                  </a:schemeClr>
                </a:solidFill>
              </a:rPr>
              <a:t>Q: How important is it to you that CSB/SJU consider renewable energy  </a:t>
            </a:r>
          </a:p>
          <a:p>
            <a:pPr algn="ctr"/>
            <a:r>
              <a:rPr lang="en-US" sz="1600" b="1" i="1" dirty="0">
                <a:solidFill>
                  <a:schemeClr val="tx1">
                    <a:lumMod val="75000"/>
                    <a:lumOff val="25000"/>
                  </a:schemeClr>
                </a:solidFill>
              </a:rPr>
              <a:t>sources for its energy needs? </a:t>
            </a:r>
          </a:p>
          <a:p>
            <a:pPr algn="ctr"/>
            <a:r>
              <a:rPr lang="en-US" b="1" dirty="0">
                <a:solidFill>
                  <a:schemeClr val="tx1">
                    <a:lumMod val="75000"/>
                    <a:lumOff val="25000"/>
                  </a:schemeClr>
                </a:solidFill>
              </a:rPr>
              <a:t>  </a:t>
            </a:r>
          </a:p>
        </p:txBody>
      </p:sp>
      <p:pic>
        <p:nvPicPr>
          <p:cNvPr id="10" name="Picture 3" descr="CSBcurve_transparent template.tif"/>
          <p:cNvPicPr>
            <a:picLocks noChangeAspect="1"/>
          </p:cNvPicPr>
          <p:nvPr/>
        </p:nvPicPr>
        <p:blipFill>
          <a:blip r:embed="rId7"/>
          <a:srcRect/>
          <a:stretch>
            <a:fillRect/>
          </a:stretch>
        </p:blipFill>
        <p:spPr bwMode="auto">
          <a:xfrm>
            <a:off x="6242050" y="2133600"/>
            <a:ext cx="2901950" cy="4724400"/>
          </a:xfrm>
          <a:prstGeom prst="rect">
            <a:avLst/>
          </a:prstGeom>
          <a:noFill/>
          <a:ln w="9525">
            <a:noFill/>
            <a:miter lim="800000"/>
            <a:headEnd/>
            <a:tailEnd/>
          </a:ln>
        </p:spPr>
      </p:pic>
      <p:sp>
        <p:nvSpPr>
          <p:cNvPr id="5" name="Rectangle 4"/>
          <p:cNvSpPr/>
          <p:nvPr/>
        </p:nvSpPr>
        <p:spPr>
          <a:xfrm>
            <a:off x="872249" y="1764268"/>
            <a:ext cx="2045817" cy="369332"/>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en-US" dirty="0">
                <a:solidFill>
                  <a:schemeClr val="tx1">
                    <a:lumMod val="75000"/>
                    <a:lumOff val="25000"/>
                  </a:schemeClr>
                </a:solidFill>
              </a:rPr>
              <a:t>First </a:t>
            </a:r>
            <a:r>
              <a:rPr lang="en-US" dirty="0" smtClean="0">
                <a:solidFill>
                  <a:schemeClr val="tx1">
                    <a:lumMod val="75000"/>
                    <a:lumOff val="25000"/>
                  </a:schemeClr>
                </a:solidFill>
              </a:rPr>
              <a:t>Years Students</a:t>
            </a:r>
            <a:endParaRPr lang="en-US" dirty="0">
              <a:solidFill>
                <a:schemeClr val="tx1">
                  <a:lumMod val="75000"/>
                  <a:lumOff val="25000"/>
                </a:schemeClr>
              </a:solidFill>
            </a:endParaRPr>
          </a:p>
        </p:txBody>
      </p:sp>
      <p:graphicFrame>
        <p:nvGraphicFramePr>
          <p:cNvPr id="12" name="Chart 11"/>
          <p:cNvGraphicFramePr>
            <a:graphicFrameLocks/>
          </p:cNvGraphicFramePr>
          <p:nvPr>
            <p:extLst>
              <p:ext uri="{D42A27DB-BD31-4B8C-83A1-F6EECF244321}">
                <p14:modId xmlns:p14="http://schemas.microsoft.com/office/powerpoint/2010/main" val="2882476542"/>
              </p:ext>
            </p:extLst>
          </p:nvPr>
        </p:nvGraphicFramePr>
        <p:xfrm>
          <a:off x="-313659" y="5235654"/>
          <a:ext cx="8458200" cy="403859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778726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909910775"/>
              </p:ext>
            </p:extLst>
          </p:nvPr>
        </p:nvGraphicFramePr>
        <p:xfrm>
          <a:off x="533400" y="1082278"/>
          <a:ext cx="6896100" cy="46327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171770621"/>
              </p:ext>
            </p:extLst>
          </p:nvPr>
        </p:nvGraphicFramePr>
        <p:xfrm>
          <a:off x="323850" y="1380557"/>
          <a:ext cx="6911340" cy="5113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028867105"/>
              </p:ext>
            </p:extLst>
          </p:nvPr>
        </p:nvGraphicFramePr>
        <p:xfrm>
          <a:off x="205740" y="708660"/>
          <a:ext cx="7591965" cy="5676227"/>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3261360" y="3348990"/>
            <a:ext cx="1973580" cy="923330"/>
          </a:xfrm>
          <a:prstGeom prst="rect">
            <a:avLst/>
          </a:prstGeom>
          <a:noFill/>
        </p:spPr>
        <p:txBody>
          <a:bodyPr wrap="square" rtlCol="0">
            <a:spAutoFit/>
          </a:bodyPr>
          <a:lstStyle/>
          <a:p>
            <a:r>
              <a:rPr lang="en-US" b="1" i="1" dirty="0">
                <a:solidFill>
                  <a:schemeClr val="tx1">
                    <a:lumMod val="75000"/>
                    <a:lumOff val="25000"/>
                  </a:schemeClr>
                </a:solidFill>
              </a:rPr>
              <a:t>Q: Practicing sustainability will...</a:t>
            </a:r>
          </a:p>
        </p:txBody>
      </p:sp>
      <p:pic>
        <p:nvPicPr>
          <p:cNvPr id="7" name="Picture 3" descr="CSBcurve_transparent template.tif"/>
          <p:cNvPicPr>
            <a:picLocks noChangeAspect="1"/>
          </p:cNvPicPr>
          <p:nvPr/>
        </p:nvPicPr>
        <p:blipFill>
          <a:blip r:embed="rId5"/>
          <a:srcRect/>
          <a:stretch>
            <a:fillRect/>
          </a:stretch>
        </p:blipFill>
        <p:spPr bwMode="auto">
          <a:xfrm>
            <a:off x="6242050" y="2133600"/>
            <a:ext cx="2901950" cy="4724400"/>
          </a:xfrm>
          <a:prstGeom prst="rect">
            <a:avLst/>
          </a:prstGeom>
          <a:noFill/>
          <a:ln w="9525">
            <a:noFill/>
            <a:miter lim="800000"/>
            <a:headEnd/>
            <a:tailEnd/>
          </a:ln>
        </p:spPr>
      </p:pic>
      <p:sp>
        <p:nvSpPr>
          <p:cNvPr id="10" name="Rectangle 9"/>
          <p:cNvSpPr/>
          <p:nvPr/>
        </p:nvSpPr>
        <p:spPr>
          <a:xfrm>
            <a:off x="323850" y="114300"/>
            <a:ext cx="7848600" cy="954107"/>
          </a:xfrm>
          <a:prstGeom prst="rect">
            <a:avLst/>
          </a:prstGeom>
        </p:spPr>
        <p:txBody>
          <a:bodyPr wrap="square">
            <a:spAutoFit/>
          </a:bodyPr>
          <a:lstStyle/>
          <a:p>
            <a:r>
              <a:rPr lang="en-US" sz="2800" b="1" dirty="0" smtClean="0">
                <a:solidFill>
                  <a:srgbClr val="FF0000"/>
                </a:solidFill>
                <a:effectLst>
                  <a:outerShdw blurRad="38100" dist="38100" dir="2700000" algn="tl">
                    <a:srgbClr val="000000">
                      <a:alpha val="43137"/>
                    </a:srgbClr>
                  </a:outerShdw>
                </a:effectLst>
              </a:rPr>
              <a:t>73</a:t>
            </a:r>
            <a:r>
              <a:rPr lang="en-US" sz="2800" b="1" dirty="0" smtClean="0">
                <a:solidFill>
                  <a:srgbClr val="FF0000"/>
                </a:solidFill>
                <a:effectLst>
                  <a:outerShdw blurRad="38100" dist="38100" dir="2700000" algn="tl">
                    <a:srgbClr val="000000">
                      <a:alpha val="43137"/>
                    </a:srgbClr>
                  </a:outerShdw>
                </a:effectLst>
              </a:rPr>
              <a:t>% </a:t>
            </a:r>
            <a:r>
              <a:rPr lang="en-US" sz="2800" b="1" dirty="0">
                <a:solidFill>
                  <a:srgbClr val="FF0000"/>
                </a:solidFill>
                <a:effectLst>
                  <a:outerShdw blurRad="38100" dist="38100" dir="2700000" algn="tl">
                    <a:srgbClr val="000000">
                      <a:alpha val="43137"/>
                    </a:srgbClr>
                  </a:outerShdw>
                </a:effectLst>
              </a:rPr>
              <a:t>of </a:t>
            </a:r>
            <a:r>
              <a:rPr lang="en-US" sz="2800" b="1" dirty="0" smtClean="0">
                <a:solidFill>
                  <a:srgbClr val="FF0000"/>
                </a:solidFill>
                <a:effectLst>
                  <a:outerShdw blurRad="38100" dist="38100" dir="2700000" algn="tl">
                    <a:srgbClr val="000000">
                      <a:alpha val="43137"/>
                    </a:srgbClr>
                  </a:outerShdw>
                </a:effectLst>
              </a:rPr>
              <a:t>first year students </a:t>
            </a:r>
            <a:r>
              <a:rPr lang="en-US" sz="2800" dirty="0">
                <a:solidFill>
                  <a:srgbClr val="FF0000"/>
                </a:solidFill>
                <a:effectLst>
                  <a:outerShdw blurRad="38100" dist="38100" dir="2700000" algn="tl">
                    <a:srgbClr val="000000">
                      <a:alpha val="43137"/>
                    </a:srgbClr>
                  </a:outerShdw>
                </a:effectLst>
              </a:rPr>
              <a:t>believe practicing sustainability will </a:t>
            </a:r>
            <a:r>
              <a:rPr lang="en-US" sz="2800" dirty="0" smtClean="0">
                <a:solidFill>
                  <a:srgbClr val="FF0000"/>
                </a:solidFill>
                <a:effectLst>
                  <a:outerShdw blurRad="38100" dist="38100" dir="2700000" algn="tl">
                    <a:srgbClr val="000000">
                      <a:alpha val="43137"/>
                    </a:srgbClr>
                  </a:outerShdw>
                </a:effectLst>
              </a:rPr>
              <a:t>improve </a:t>
            </a:r>
            <a:r>
              <a:rPr lang="en-US" sz="2800" dirty="0">
                <a:solidFill>
                  <a:srgbClr val="FF0000"/>
                </a:solidFill>
                <a:effectLst>
                  <a:outerShdw blurRad="38100" dist="38100" dir="2700000" algn="tl">
                    <a:srgbClr val="000000">
                      <a:alpha val="43137"/>
                    </a:srgbClr>
                  </a:outerShdw>
                </a:effectLst>
              </a:rPr>
              <a:t>their life</a:t>
            </a:r>
            <a:r>
              <a:rPr lang="en-US" sz="2800" dirty="0">
                <a:solidFill>
                  <a:srgbClr val="FF0000"/>
                </a:solidFill>
              </a:rPr>
              <a:t>.</a:t>
            </a:r>
          </a:p>
        </p:txBody>
      </p:sp>
    </p:spTree>
    <p:extLst>
      <p:ext uri="{BB962C8B-B14F-4D97-AF65-F5344CB8AC3E}">
        <p14:creationId xmlns:p14="http://schemas.microsoft.com/office/powerpoint/2010/main" val="90410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TotalTime>
  <Words>1172</Words>
  <Application>Microsoft Office PowerPoint</Application>
  <PresentationFormat>On-screen Show (4:3)</PresentationFormat>
  <Paragraphs>196</Paragraphs>
  <Slides>21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Adobe Garamond Pro</vt:lpstr>
      <vt:lpstr>Arial</vt:lpstr>
      <vt:lpstr>Calibri</vt:lpstr>
      <vt:lpstr>Calibri Light</vt:lpstr>
      <vt:lpstr>Cambria</vt:lpstr>
      <vt:lpstr>Helvetica</vt:lpstr>
      <vt:lpstr>HelveticaNeueLT Std Cn</vt:lpstr>
      <vt:lpstr>HelveticaNeueLT Std Med Cn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CSB/SJU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CSB Sustainability Office</dc:creator>
  <cp:lastModifiedBy>Chocholousek, Alex</cp:lastModifiedBy>
  <cp:revision>26</cp:revision>
  <dcterms:created xsi:type="dcterms:W3CDTF">2014-12-15T22:33:52Z</dcterms:created>
  <dcterms:modified xsi:type="dcterms:W3CDTF">2014-12-22T17:41:59Z</dcterms:modified>
</cp:coreProperties>
</file>