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3.xml" ContentType="application/vnd.openxmlformats-officedocument.presentationml.notesSlide+xml"/>
  <Override PartName="/ppt/charts/chart10.xml" ContentType="application/vnd.openxmlformats-officedocument.drawingml.chart+xml"/>
  <Override PartName="/ppt/notesSlides/notesSlide4.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5.xml" ContentType="application/vnd.openxmlformats-officedocument.presentationml.notesSlide+xml"/>
  <Override PartName="/ppt/charts/chart13.xml" ContentType="application/vnd.openxmlformats-officedocument.drawingml.chart+xml"/>
  <Override PartName="/ppt/notesSlides/notesSlide6.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7.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notesSlides/notesSlide8.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notesSlides/notesSlide9.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notesSlides/notesSlide10.xml" ContentType="application/vnd.openxmlformats-officedocument.presentationml.notesSlide+xml"/>
  <Override PartName="/ppt/charts/chart31.xml" ContentType="application/vnd.openxmlformats-officedocument.drawingml.chart+xml"/>
  <Override PartName="/ppt/notesSlides/notesSlide11.xml" ContentType="application/vnd.openxmlformats-officedocument.presentationml.notesSlide+xml"/>
  <Override PartName="/ppt/charts/chart32.xml" ContentType="application/vnd.openxmlformats-officedocument.drawingml.chart+xml"/>
  <Override PartName="/ppt/notesSlides/notesSlide12.xml" ContentType="application/vnd.openxmlformats-officedocument.presentationml.notesSlide+xml"/>
  <Override PartName="/ppt/charts/chart33.xml" ContentType="application/vnd.openxmlformats-officedocument.drawingml.chart+xml"/>
  <Override PartName="/ppt/notesSlides/notesSlide13.xml" ContentType="application/vnd.openxmlformats-officedocument.presentationml.notesSlide+xml"/>
  <Override PartName="/ppt/charts/chart3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handoutMasterIdLst>
    <p:handoutMasterId r:id="rId41"/>
  </p:handoutMasterIdLst>
  <p:sldIdLst>
    <p:sldId id="256" r:id="rId2"/>
    <p:sldId id="300" r:id="rId3"/>
    <p:sldId id="301" r:id="rId4"/>
    <p:sldId id="257" r:id="rId5"/>
    <p:sldId id="309" r:id="rId6"/>
    <p:sldId id="262" r:id="rId7"/>
    <p:sldId id="263" r:id="rId8"/>
    <p:sldId id="264" r:id="rId9"/>
    <p:sldId id="258" r:id="rId10"/>
    <p:sldId id="265" r:id="rId11"/>
    <p:sldId id="286" r:id="rId12"/>
    <p:sldId id="273" r:id="rId13"/>
    <p:sldId id="277" r:id="rId14"/>
    <p:sldId id="310" r:id="rId15"/>
    <p:sldId id="311" r:id="rId16"/>
    <p:sldId id="294" r:id="rId17"/>
    <p:sldId id="295" r:id="rId18"/>
    <p:sldId id="315" r:id="rId19"/>
    <p:sldId id="316" r:id="rId20"/>
    <p:sldId id="291" r:id="rId21"/>
    <p:sldId id="281" r:id="rId22"/>
    <p:sldId id="306" r:id="rId23"/>
    <p:sldId id="259" r:id="rId24"/>
    <p:sldId id="302" r:id="rId25"/>
    <p:sldId id="303" r:id="rId26"/>
    <p:sldId id="305" r:id="rId27"/>
    <p:sldId id="267" r:id="rId28"/>
    <p:sldId id="268" r:id="rId29"/>
    <p:sldId id="269" r:id="rId30"/>
    <p:sldId id="260" r:id="rId31"/>
    <p:sldId id="270" r:id="rId32"/>
    <p:sldId id="271" r:id="rId33"/>
    <p:sldId id="261" r:id="rId34"/>
    <p:sldId id="272" r:id="rId35"/>
    <p:sldId id="285" r:id="rId36"/>
    <p:sldId id="307" r:id="rId37"/>
    <p:sldId id="308" r:id="rId38"/>
    <p:sldId id="313"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74799" autoAdjust="0"/>
  </p:normalViewPr>
  <p:slideViewPr>
    <p:cSldViewPr>
      <p:cViewPr varScale="1">
        <p:scale>
          <a:sx n="67" d="100"/>
          <a:sy n="67" d="100"/>
        </p:scale>
        <p:origin x="84" y="216"/>
      </p:cViewPr>
      <p:guideLst>
        <p:guide orient="horz" pos="2160"/>
        <p:guide pos="2880"/>
      </p:guideLst>
    </p:cSldViewPr>
  </p:slideViewPr>
  <p:outlineViewPr>
    <p:cViewPr>
      <p:scale>
        <a:sx n="33" d="100"/>
        <a:sy n="33" d="100"/>
      </p:scale>
      <p:origin x="0" y="1158"/>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Sheet1!$A$2:$A$4</c:f>
              <c:strCache>
                <c:ptCount val="3"/>
                <c:pt idx="0">
                  <c:v>Consumed alcohol in last year</c:v>
                </c:pt>
                <c:pt idx="1">
                  <c:v>Consumed alcohol in last 30 days</c:v>
                </c:pt>
                <c:pt idx="2">
                  <c:v>Reported binge drinking in last 2 weeks</c:v>
                </c:pt>
              </c:strCache>
            </c:strRef>
          </c:cat>
          <c:val>
            <c:numRef>
              <c:f>Sheet1!$B$2:$B$4</c:f>
              <c:numCache>
                <c:formatCode>0.00%</c:formatCode>
                <c:ptCount val="3"/>
                <c:pt idx="0">
                  <c:v>0.88800000000000001</c:v>
                </c:pt>
                <c:pt idx="1">
                  <c:v>0.80600000000000005</c:v>
                </c:pt>
                <c:pt idx="2">
                  <c:v>0.48499999999999999</c:v>
                </c:pt>
              </c:numCache>
            </c:numRef>
          </c:val>
        </c:ser>
        <c:ser>
          <c:idx val="1"/>
          <c:order val="1"/>
          <c:tx>
            <c:strRef>
              <c:f>Sheet1!$C$1</c:f>
              <c:strCache>
                <c:ptCount val="1"/>
                <c:pt idx="0">
                  <c:v>2003</c:v>
                </c:pt>
              </c:strCache>
            </c:strRef>
          </c:tx>
          <c:invertIfNegative val="0"/>
          <c:cat>
            <c:strRef>
              <c:f>Sheet1!$A$2:$A$4</c:f>
              <c:strCache>
                <c:ptCount val="3"/>
                <c:pt idx="0">
                  <c:v>Consumed alcohol in last year</c:v>
                </c:pt>
                <c:pt idx="1">
                  <c:v>Consumed alcohol in last 30 days</c:v>
                </c:pt>
                <c:pt idx="2">
                  <c:v>Reported binge drinking in last 2 weeks</c:v>
                </c:pt>
              </c:strCache>
            </c:strRef>
          </c:cat>
          <c:val>
            <c:numRef>
              <c:f>Sheet1!$C$2:$C$4</c:f>
              <c:numCache>
                <c:formatCode>0.00%</c:formatCode>
                <c:ptCount val="3"/>
                <c:pt idx="0">
                  <c:v>0.88900000000000001</c:v>
                </c:pt>
                <c:pt idx="1">
                  <c:v>0.80600000000000005</c:v>
                </c:pt>
                <c:pt idx="2">
                  <c:v>0.53300000000000003</c:v>
                </c:pt>
              </c:numCache>
            </c:numRef>
          </c:val>
        </c:ser>
        <c:ser>
          <c:idx val="2"/>
          <c:order val="2"/>
          <c:tx>
            <c:strRef>
              <c:f>Sheet1!$D$1</c:f>
              <c:strCache>
                <c:ptCount val="1"/>
                <c:pt idx="0">
                  <c:v>2007</c:v>
                </c:pt>
              </c:strCache>
            </c:strRef>
          </c:tx>
          <c:invertIfNegative val="0"/>
          <c:cat>
            <c:strRef>
              <c:f>Sheet1!$A$2:$A$4</c:f>
              <c:strCache>
                <c:ptCount val="3"/>
                <c:pt idx="0">
                  <c:v>Consumed alcohol in last year</c:v>
                </c:pt>
                <c:pt idx="1">
                  <c:v>Consumed alcohol in last 30 days</c:v>
                </c:pt>
                <c:pt idx="2">
                  <c:v>Reported binge drinking in last 2 weeks</c:v>
                </c:pt>
              </c:strCache>
            </c:strRef>
          </c:cat>
          <c:val>
            <c:numRef>
              <c:f>Sheet1!$D$2:$D$4</c:f>
              <c:numCache>
                <c:formatCode>0.00%</c:formatCode>
                <c:ptCount val="3"/>
                <c:pt idx="0">
                  <c:v>0.85899999999999999</c:v>
                </c:pt>
                <c:pt idx="1">
                  <c:v>0.76500000000000001</c:v>
                </c:pt>
                <c:pt idx="2" formatCode="0%">
                  <c:v>0.46</c:v>
                </c:pt>
              </c:numCache>
            </c:numRef>
          </c:val>
        </c:ser>
        <c:ser>
          <c:idx val="3"/>
          <c:order val="3"/>
          <c:tx>
            <c:strRef>
              <c:f>Sheet1!$E$1</c:f>
              <c:strCache>
                <c:ptCount val="1"/>
                <c:pt idx="0">
                  <c:v>2010</c:v>
                </c:pt>
              </c:strCache>
            </c:strRef>
          </c:tx>
          <c:invertIfNegative val="0"/>
          <c:cat>
            <c:strRef>
              <c:f>Sheet1!$A$2:$A$4</c:f>
              <c:strCache>
                <c:ptCount val="3"/>
                <c:pt idx="0">
                  <c:v>Consumed alcohol in last year</c:v>
                </c:pt>
                <c:pt idx="1">
                  <c:v>Consumed alcohol in last 30 days</c:v>
                </c:pt>
                <c:pt idx="2">
                  <c:v>Reported binge drinking in last 2 weeks</c:v>
                </c:pt>
              </c:strCache>
            </c:strRef>
          </c:cat>
          <c:val>
            <c:numRef>
              <c:f>Sheet1!$E$2:$E$4</c:f>
              <c:numCache>
                <c:formatCode>0.00%</c:formatCode>
                <c:ptCount val="3"/>
                <c:pt idx="0">
                  <c:v>0.82</c:v>
                </c:pt>
                <c:pt idx="1">
                  <c:v>0.74099999999999999</c:v>
                </c:pt>
                <c:pt idx="2">
                  <c:v>0.47</c:v>
                </c:pt>
              </c:numCache>
            </c:numRef>
          </c:val>
        </c:ser>
        <c:ser>
          <c:idx val="4"/>
          <c:order val="4"/>
          <c:tx>
            <c:strRef>
              <c:f>Sheet1!$F$1</c:f>
              <c:strCache>
                <c:ptCount val="1"/>
                <c:pt idx="0">
                  <c:v>2013</c:v>
                </c:pt>
              </c:strCache>
            </c:strRef>
          </c:tx>
          <c:invertIfNegative val="0"/>
          <c:val>
            <c:numRef>
              <c:f>Sheet1!$F$2:$F$4</c:f>
              <c:numCache>
                <c:formatCode>0.00%</c:formatCode>
                <c:ptCount val="3"/>
                <c:pt idx="0">
                  <c:v>0.81299999999999994</c:v>
                </c:pt>
                <c:pt idx="1">
                  <c:v>0.72899999999999998</c:v>
                </c:pt>
                <c:pt idx="2">
                  <c:v>0.48599999999999999</c:v>
                </c:pt>
              </c:numCache>
            </c:numRef>
          </c:val>
        </c:ser>
        <c:dLbls>
          <c:showLegendKey val="0"/>
          <c:showVal val="0"/>
          <c:showCatName val="0"/>
          <c:showSerName val="0"/>
          <c:showPercent val="0"/>
          <c:showBubbleSize val="0"/>
        </c:dLbls>
        <c:gapWidth val="150"/>
        <c:axId val="222286288"/>
        <c:axId val="222287464"/>
      </c:barChart>
      <c:catAx>
        <c:axId val="222286288"/>
        <c:scaling>
          <c:orientation val="minMax"/>
        </c:scaling>
        <c:delete val="0"/>
        <c:axPos val="b"/>
        <c:numFmt formatCode="General" sourceLinked="0"/>
        <c:majorTickMark val="out"/>
        <c:minorTickMark val="none"/>
        <c:tickLblPos val="nextTo"/>
        <c:crossAx val="222287464"/>
        <c:crosses val="autoZero"/>
        <c:auto val="1"/>
        <c:lblAlgn val="ctr"/>
        <c:lblOffset val="100"/>
        <c:noMultiLvlLbl val="0"/>
      </c:catAx>
      <c:valAx>
        <c:axId val="222287464"/>
        <c:scaling>
          <c:orientation val="minMax"/>
        </c:scaling>
        <c:delete val="0"/>
        <c:axPos val="l"/>
        <c:majorGridlines/>
        <c:numFmt formatCode="0%" sourceLinked="0"/>
        <c:majorTickMark val="out"/>
        <c:minorTickMark val="none"/>
        <c:tickLblPos val="nextTo"/>
        <c:crossAx val="2222862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Sheet1!$A$2:$A$5</c:f>
              <c:strCache>
                <c:ptCount val="4"/>
                <c:pt idx="0">
                  <c:v>Of age students</c:v>
                </c:pt>
                <c:pt idx="1">
                  <c:v>Underage Students</c:v>
                </c:pt>
                <c:pt idx="2">
                  <c:v>On-Campus</c:v>
                </c:pt>
                <c:pt idx="3">
                  <c:v>Off-Campus</c:v>
                </c:pt>
              </c:strCache>
            </c:strRef>
          </c:cat>
          <c:val>
            <c:numRef>
              <c:f>Sheet1!$B$2:$B$5</c:f>
              <c:numCache>
                <c:formatCode>General</c:formatCode>
                <c:ptCount val="4"/>
                <c:pt idx="0">
                  <c:v>8.3800000000000008</c:v>
                </c:pt>
                <c:pt idx="1">
                  <c:v>5.74</c:v>
                </c:pt>
              </c:numCache>
            </c:numRef>
          </c:val>
        </c:ser>
        <c:ser>
          <c:idx val="1"/>
          <c:order val="1"/>
          <c:tx>
            <c:strRef>
              <c:f>Sheet1!$C$1</c:f>
              <c:strCache>
                <c:ptCount val="1"/>
                <c:pt idx="0">
                  <c:v>2003</c:v>
                </c:pt>
              </c:strCache>
            </c:strRef>
          </c:tx>
          <c:invertIfNegative val="0"/>
          <c:cat>
            <c:strRef>
              <c:f>Sheet1!$A$2:$A$5</c:f>
              <c:strCache>
                <c:ptCount val="4"/>
                <c:pt idx="0">
                  <c:v>Of age students</c:v>
                </c:pt>
                <c:pt idx="1">
                  <c:v>Underage Students</c:v>
                </c:pt>
                <c:pt idx="2">
                  <c:v>On-Campus</c:v>
                </c:pt>
                <c:pt idx="3">
                  <c:v>Off-Campus</c:v>
                </c:pt>
              </c:strCache>
            </c:strRef>
          </c:cat>
          <c:val>
            <c:numRef>
              <c:f>Sheet1!$C$2:$C$5</c:f>
              <c:numCache>
                <c:formatCode>General</c:formatCode>
                <c:ptCount val="4"/>
                <c:pt idx="0">
                  <c:v>9.3000000000000007</c:v>
                </c:pt>
                <c:pt idx="1">
                  <c:v>5.3</c:v>
                </c:pt>
                <c:pt idx="2">
                  <c:v>6.13</c:v>
                </c:pt>
                <c:pt idx="3">
                  <c:v>12.14</c:v>
                </c:pt>
              </c:numCache>
            </c:numRef>
          </c:val>
        </c:ser>
        <c:ser>
          <c:idx val="2"/>
          <c:order val="2"/>
          <c:tx>
            <c:strRef>
              <c:f>Sheet1!$D$1</c:f>
              <c:strCache>
                <c:ptCount val="1"/>
                <c:pt idx="0">
                  <c:v>2007</c:v>
                </c:pt>
              </c:strCache>
            </c:strRef>
          </c:tx>
          <c:invertIfNegative val="0"/>
          <c:cat>
            <c:strRef>
              <c:f>Sheet1!$A$2:$A$5</c:f>
              <c:strCache>
                <c:ptCount val="4"/>
                <c:pt idx="0">
                  <c:v>Of age students</c:v>
                </c:pt>
                <c:pt idx="1">
                  <c:v>Underage Students</c:v>
                </c:pt>
                <c:pt idx="2">
                  <c:v>On-Campus</c:v>
                </c:pt>
                <c:pt idx="3">
                  <c:v>Off-Campus</c:v>
                </c:pt>
              </c:strCache>
            </c:strRef>
          </c:cat>
          <c:val>
            <c:numRef>
              <c:f>Sheet1!$D$2:$D$5</c:f>
              <c:numCache>
                <c:formatCode>General</c:formatCode>
                <c:ptCount val="4"/>
                <c:pt idx="0">
                  <c:v>8.9499999999999993</c:v>
                </c:pt>
                <c:pt idx="1">
                  <c:v>4.54</c:v>
                </c:pt>
                <c:pt idx="2">
                  <c:v>4.82</c:v>
                </c:pt>
                <c:pt idx="3">
                  <c:v>12.75</c:v>
                </c:pt>
              </c:numCache>
            </c:numRef>
          </c:val>
        </c:ser>
        <c:ser>
          <c:idx val="3"/>
          <c:order val="3"/>
          <c:tx>
            <c:strRef>
              <c:f>Sheet1!$E$1</c:f>
              <c:strCache>
                <c:ptCount val="1"/>
                <c:pt idx="0">
                  <c:v>2010</c:v>
                </c:pt>
              </c:strCache>
            </c:strRef>
          </c:tx>
          <c:invertIfNegative val="0"/>
          <c:cat>
            <c:strRef>
              <c:f>Sheet1!$A$2:$A$5</c:f>
              <c:strCache>
                <c:ptCount val="4"/>
                <c:pt idx="0">
                  <c:v>Of age students</c:v>
                </c:pt>
                <c:pt idx="1">
                  <c:v>Underage Students</c:v>
                </c:pt>
                <c:pt idx="2">
                  <c:v>On-Campus</c:v>
                </c:pt>
                <c:pt idx="3">
                  <c:v>Off-Campus</c:v>
                </c:pt>
              </c:strCache>
            </c:strRef>
          </c:cat>
          <c:val>
            <c:numRef>
              <c:f>Sheet1!$E$2:$E$5</c:f>
              <c:numCache>
                <c:formatCode>General</c:formatCode>
                <c:ptCount val="4"/>
                <c:pt idx="0">
                  <c:v>9.1</c:v>
                </c:pt>
                <c:pt idx="1">
                  <c:v>3.49</c:v>
                </c:pt>
                <c:pt idx="2">
                  <c:v>4.26</c:v>
                </c:pt>
                <c:pt idx="3">
                  <c:v>11.33</c:v>
                </c:pt>
              </c:numCache>
            </c:numRef>
          </c:val>
        </c:ser>
        <c:ser>
          <c:idx val="4"/>
          <c:order val="4"/>
          <c:tx>
            <c:strRef>
              <c:f>Sheet1!$F$1</c:f>
              <c:strCache>
                <c:ptCount val="1"/>
                <c:pt idx="0">
                  <c:v>2013</c:v>
                </c:pt>
              </c:strCache>
            </c:strRef>
          </c:tx>
          <c:invertIfNegative val="0"/>
          <c:cat>
            <c:strRef>
              <c:f>Sheet1!$A$2:$A$5</c:f>
              <c:strCache>
                <c:ptCount val="4"/>
                <c:pt idx="0">
                  <c:v>Of age students</c:v>
                </c:pt>
                <c:pt idx="1">
                  <c:v>Underage Students</c:v>
                </c:pt>
                <c:pt idx="2">
                  <c:v>On-Campus</c:v>
                </c:pt>
                <c:pt idx="3">
                  <c:v>Off-Campus</c:v>
                </c:pt>
              </c:strCache>
            </c:strRef>
          </c:cat>
          <c:val>
            <c:numRef>
              <c:f>Sheet1!$F$2:$F$5</c:f>
              <c:numCache>
                <c:formatCode>General</c:formatCode>
                <c:ptCount val="4"/>
                <c:pt idx="0">
                  <c:v>6.24</c:v>
                </c:pt>
                <c:pt idx="1">
                  <c:v>3.86</c:v>
                </c:pt>
                <c:pt idx="2">
                  <c:v>4.2</c:v>
                </c:pt>
                <c:pt idx="3">
                  <c:v>8.73</c:v>
                </c:pt>
              </c:numCache>
            </c:numRef>
          </c:val>
        </c:ser>
        <c:dLbls>
          <c:showLegendKey val="0"/>
          <c:showVal val="0"/>
          <c:showCatName val="0"/>
          <c:showSerName val="0"/>
          <c:showPercent val="0"/>
          <c:showBubbleSize val="0"/>
        </c:dLbls>
        <c:gapWidth val="150"/>
        <c:axId val="346581856"/>
        <c:axId val="346683680"/>
      </c:barChart>
      <c:catAx>
        <c:axId val="346581856"/>
        <c:scaling>
          <c:orientation val="minMax"/>
        </c:scaling>
        <c:delete val="0"/>
        <c:axPos val="b"/>
        <c:numFmt formatCode="General" sourceLinked="0"/>
        <c:majorTickMark val="out"/>
        <c:minorTickMark val="none"/>
        <c:tickLblPos val="nextTo"/>
        <c:crossAx val="346683680"/>
        <c:crosses val="autoZero"/>
        <c:auto val="1"/>
        <c:lblAlgn val="ctr"/>
        <c:lblOffset val="100"/>
        <c:noMultiLvlLbl val="0"/>
      </c:catAx>
      <c:valAx>
        <c:axId val="346683680"/>
        <c:scaling>
          <c:orientation val="minMax"/>
        </c:scaling>
        <c:delete val="0"/>
        <c:axPos val="l"/>
        <c:majorGridlines/>
        <c:numFmt formatCode="General" sourceLinked="1"/>
        <c:majorTickMark val="out"/>
        <c:minorTickMark val="none"/>
        <c:tickLblPos val="nextTo"/>
        <c:crossAx val="34658185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CSB/SJU</c:v>
                </c:pt>
              </c:strCache>
            </c:strRef>
          </c:tx>
          <c:invertIfNegative val="0"/>
          <c:cat>
            <c:numRef>
              <c:f>Sheet1!$A$2:$A$7</c:f>
              <c:numCache>
                <c:formatCode>General</c:formatCode>
                <c:ptCount val="6"/>
                <c:pt idx="0">
                  <c:v>2000</c:v>
                </c:pt>
                <c:pt idx="1">
                  <c:v>2003</c:v>
                </c:pt>
                <c:pt idx="2">
                  <c:v>2007</c:v>
                </c:pt>
                <c:pt idx="3">
                  <c:v>2010</c:v>
                </c:pt>
                <c:pt idx="4">
                  <c:v>2011</c:v>
                </c:pt>
                <c:pt idx="5">
                  <c:v>2013</c:v>
                </c:pt>
              </c:numCache>
            </c:numRef>
          </c:cat>
          <c:val>
            <c:numRef>
              <c:f>Sheet1!$B$2:$B$7</c:f>
              <c:numCache>
                <c:formatCode>0.00%</c:formatCode>
                <c:ptCount val="6"/>
                <c:pt idx="0">
                  <c:v>0.88800000000000001</c:v>
                </c:pt>
                <c:pt idx="1">
                  <c:v>0.88900000000000001</c:v>
                </c:pt>
                <c:pt idx="2">
                  <c:v>0.85899999999999999</c:v>
                </c:pt>
                <c:pt idx="3" formatCode="0%">
                  <c:v>0.82</c:v>
                </c:pt>
                <c:pt idx="5">
                  <c:v>0.81299999999999994</c:v>
                </c:pt>
              </c:numCache>
            </c:numRef>
          </c:val>
        </c:ser>
        <c:ser>
          <c:idx val="1"/>
          <c:order val="1"/>
          <c:tx>
            <c:strRef>
              <c:f>Sheet1!$C$1</c:f>
              <c:strCache>
                <c:ptCount val="1"/>
                <c:pt idx="0">
                  <c:v>National</c:v>
                </c:pt>
              </c:strCache>
            </c:strRef>
          </c:tx>
          <c:invertIfNegative val="0"/>
          <c:cat>
            <c:numRef>
              <c:f>Sheet1!$A$2:$A$7</c:f>
              <c:numCache>
                <c:formatCode>General</c:formatCode>
                <c:ptCount val="6"/>
                <c:pt idx="0">
                  <c:v>2000</c:v>
                </c:pt>
                <c:pt idx="1">
                  <c:v>2003</c:v>
                </c:pt>
                <c:pt idx="2">
                  <c:v>2007</c:v>
                </c:pt>
                <c:pt idx="3">
                  <c:v>2010</c:v>
                </c:pt>
                <c:pt idx="4">
                  <c:v>2011</c:v>
                </c:pt>
                <c:pt idx="5">
                  <c:v>2013</c:v>
                </c:pt>
              </c:numCache>
            </c:numRef>
          </c:cat>
          <c:val>
            <c:numRef>
              <c:f>Sheet1!$C$2:$C$7</c:f>
              <c:numCache>
                <c:formatCode>0.00%</c:formatCode>
                <c:ptCount val="6"/>
                <c:pt idx="0">
                  <c:v>0.84099999999999997</c:v>
                </c:pt>
                <c:pt idx="1">
                  <c:v>0.85599999999999998</c:v>
                </c:pt>
                <c:pt idx="2">
                  <c:v>0.82899999999999996</c:v>
                </c:pt>
                <c:pt idx="3">
                  <c:v>0.82199999999999995</c:v>
                </c:pt>
                <c:pt idx="4">
                  <c:v>0.81799999999999995</c:v>
                </c:pt>
              </c:numCache>
            </c:numRef>
          </c:val>
        </c:ser>
        <c:dLbls>
          <c:showLegendKey val="0"/>
          <c:showVal val="0"/>
          <c:showCatName val="0"/>
          <c:showSerName val="0"/>
          <c:showPercent val="0"/>
          <c:showBubbleSize val="0"/>
        </c:dLbls>
        <c:gapWidth val="150"/>
        <c:axId val="346684464"/>
        <c:axId val="346684856"/>
      </c:barChart>
      <c:catAx>
        <c:axId val="346684464"/>
        <c:scaling>
          <c:orientation val="minMax"/>
        </c:scaling>
        <c:delete val="0"/>
        <c:axPos val="b"/>
        <c:numFmt formatCode="General" sourceLinked="1"/>
        <c:majorTickMark val="out"/>
        <c:minorTickMark val="none"/>
        <c:tickLblPos val="nextTo"/>
        <c:crossAx val="346684856"/>
        <c:crosses val="autoZero"/>
        <c:auto val="1"/>
        <c:lblAlgn val="ctr"/>
        <c:lblOffset val="100"/>
        <c:noMultiLvlLbl val="0"/>
      </c:catAx>
      <c:valAx>
        <c:axId val="346684856"/>
        <c:scaling>
          <c:orientation val="minMax"/>
          <c:max val="1"/>
          <c:min val="0"/>
        </c:scaling>
        <c:delete val="0"/>
        <c:axPos val="l"/>
        <c:majorGridlines/>
        <c:numFmt formatCode="0%" sourceLinked="0"/>
        <c:majorTickMark val="out"/>
        <c:minorTickMark val="none"/>
        <c:tickLblPos val="nextTo"/>
        <c:crossAx val="346684464"/>
        <c:crosses val="autoZero"/>
        <c:crossBetween val="between"/>
        <c:majorUnit val="0.1"/>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CSB/SJU</c:v>
                </c:pt>
              </c:strCache>
            </c:strRef>
          </c:tx>
          <c:invertIfNegative val="0"/>
          <c:cat>
            <c:numRef>
              <c:f>Sheet1!$A$2:$A$7</c:f>
              <c:numCache>
                <c:formatCode>General</c:formatCode>
                <c:ptCount val="6"/>
                <c:pt idx="0">
                  <c:v>2000</c:v>
                </c:pt>
                <c:pt idx="1">
                  <c:v>2003</c:v>
                </c:pt>
                <c:pt idx="2">
                  <c:v>2007</c:v>
                </c:pt>
                <c:pt idx="3">
                  <c:v>2010</c:v>
                </c:pt>
                <c:pt idx="4">
                  <c:v>2011</c:v>
                </c:pt>
                <c:pt idx="5">
                  <c:v>2013</c:v>
                </c:pt>
              </c:numCache>
            </c:numRef>
          </c:cat>
          <c:val>
            <c:numRef>
              <c:f>Sheet1!$B$2:$B$7</c:f>
              <c:numCache>
                <c:formatCode>0.00%</c:formatCode>
                <c:ptCount val="6"/>
                <c:pt idx="0">
                  <c:v>0.80600000000000005</c:v>
                </c:pt>
                <c:pt idx="1">
                  <c:v>0.80600000000000005</c:v>
                </c:pt>
                <c:pt idx="2">
                  <c:v>0.76500000000000001</c:v>
                </c:pt>
                <c:pt idx="3">
                  <c:v>0.74099999999999999</c:v>
                </c:pt>
                <c:pt idx="5">
                  <c:v>0.72899999999999998</c:v>
                </c:pt>
              </c:numCache>
            </c:numRef>
          </c:val>
        </c:ser>
        <c:ser>
          <c:idx val="1"/>
          <c:order val="1"/>
          <c:tx>
            <c:strRef>
              <c:f>Sheet1!$C$1</c:f>
              <c:strCache>
                <c:ptCount val="1"/>
                <c:pt idx="0">
                  <c:v>National</c:v>
                </c:pt>
              </c:strCache>
            </c:strRef>
          </c:tx>
          <c:invertIfNegative val="0"/>
          <c:cat>
            <c:numRef>
              <c:f>Sheet1!$A$2:$A$7</c:f>
              <c:numCache>
                <c:formatCode>General</c:formatCode>
                <c:ptCount val="6"/>
                <c:pt idx="0">
                  <c:v>2000</c:v>
                </c:pt>
                <c:pt idx="1">
                  <c:v>2003</c:v>
                </c:pt>
                <c:pt idx="2">
                  <c:v>2007</c:v>
                </c:pt>
                <c:pt idx="3">
                  <c:v>2010</c:v>
                </c:pt>
                <c:pt idx="4">
                  <c:v>2011</c:v>
                </c:pt>
                <c:pt idx="5">
                  <c:v>2013</c:v>
                </c:pt>
              </c:numCache>
            </c:numRef>
          </c:cat>
          <c:val>
            <c:numRef>
              <c:f>Sheet1!$C$2:$C$7</c:f>
              <c:numCache>
                <c:formatCode>0.00%</c:formatCode>
                <c:ptCount val="6"/>
                <c:pt idx="0">
                  <c:v>0.72099999999999997</c:v>
                </c:pt>
                <c:pt idx="1">
                  <c:v>0.747</c:v>
                </c:pt>
                <c:pt idx="2" formatCode="0%">
                  <c:v>0.7</c:v>
                </c:pt>
                <c:pt idx="3">
                  <c:v>0.69199999999999995</c:v>
                </c:pt>
                <c:pt idx="4">
                  <c:v>0.68799999999999994</c:v>
                </c:pt>
              </c:numCache>
            </c:numRef>
          </c:val>
        </c:ser>
        <c:dLbls>
          <c:showLegendKey val="0"/>
          <c:showVal val="0"/>
          <c:showCatName val="0"/>
          <c:showSerName val="0"/>
          <c:showPercent val="0"/>
          <c:showBubbleSize val="0"/>
        </c:dLbls>
        <c:gapWidth val="150"/>
        <c:axId val="346685640"/>
        <c:axId val="346686032"/>
      </c:barChart>
      <c:catAx>
        <c:axId val="346685640"/>
        <c:scaling>
          <c:orientation val="minMax"/>
        </c:scaling>
        <c:delete val="0"/>
        <c:axPos val="b"/>
        <c:numFmt formatCode="General" sourceLinked="1"/>
        <c:majorTickMark val="out"/>
        <c:minorTickMark val="none"/>
        <c:tickLblPos val="nextTo"/>
        <c:crossAx val="346686032"/>
        <c:crosses val="autoZero"/>
        <c:auto val="1"/>
        <c:lblAlgn val="ctr"/>
        <c:lblOffset val="100"/>
        <c:noMultiLvlLbl val="0"/>
      </c:catAx>
      <c:valAx>
        <c:axId val="346686032"/>
        <c:scaling>
          <c:orientation val="minMax"/>
          <c:max val="1"/>
          <c:min val="0"/>
        </c:scaling>
        <c:delete val="0"/>
        <c:axPos val="l"/>
        <c:majorGridlines/>
        <c:numFmt formatCode="0%" sourceLinked="0"/>
        <c:majorTickMark val="out"/>
        <c:minorTickMark val="none"/>
        <c:tickLblPos val="nextTo"/>
        <c:crossAx val="346685640"/>
        <c:crosses val="autoZero"/>
        <c:crossBetween val="between"/>
        <c:majorUnit val="0.1"/>
        <c:minorUnit val="2.0000000000000011E-2"/>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CSB/SJU</c:v>
                </c:pt>
              </c:strCache>
            </c:strRef>
          </c:tx>
          <c:invertIfNegative val="0"/>
          <c:cat>
            <c:numRef>
              <c:f>Sheet1!$A$2:$A$7</c:f>
              <c:numCache>
                <c:formatCode>General</c:formatCode>
                <c:ptCount val="6"/>
                <c:pt idx="0">
                  <c:v>2000</c:v>
                </c:pt>
                <c:pt idx="1">
                  <c:v>2003</c:v>
                </c:pt>
                <c:pt idx="2">
                  <c:v>2007</c:v>
                </c:pt>
                <c:pt idx="3">
                  <c:v>2010</c:v>
                </c:pt>
                <c:pt idx="4">
                  <c:v>2011</c:v>
                </c:pt>
                <c:pt idx="5">
                  <c:v>2013</c:v>
                </c:pt>
              </c:numCache>
            </c:numRef>
          </c:cat>
          <c:val>
            <c:numRef>
              <c:f>Sheet1!$B$2:$B$7</c:f>
              <c:numCache>
                <c:formatCode>General</c:formatCode>
                <c:ptCount val="6"/>
                <c:pt idx="0">
                  <c:v>6.73</c:v>
                </c:pt>
                <c:pt idx="1">
                  <c:v>6.9</c:v>
                </c:pt>
                <c:pt idx="2">
                  <c:v>5.97</c:v>
                </c:pt>
                <c:pt idx="3">
                  <c:v>5.56</c:v>
                </c:pt>
                <c:pt idx="5">
                  <c:v>4.7</c:v>
                </c:pt>
              </c:numCache>
            </c:numRef>
          </c:val>
        </c:ser>
        <c:ser>
          <c:idx val="1"/>
          <c:order val="1"/>
          <c:tx>
            <c:strRef>
              <c:f>Sheet1!$C$1</c:f>
              <c:strCache>
                <c:ptCount val="1"/>
                <c:pt idx="0">
                  <c:v>National</c:v>
                </c:pt>
              </c:strCache>
            </c:strRef>
          </c:tx>
          <c:invertIfNegative val="0"/>
          <c:cat>
            <c:numRef>
              <c:f>Sheet1!$A$2:$A$7</c:f>
              <c:numCache>
                <c:formatCode>General</c:formatCode>
                <c:ptCount val="6"/>
                <c:pt idx="0">
                  <c:v>2000</c:v>
                </c:pt>
                <c:pt idx="1">
                  <c:v>2003</c:v>
                </c:pt>
                <c:pt idx="2">
                  <c:v>2007</c:v>
                </c:pt>
                <c:pt idx="3">
                  <c:v>2010</c:v>
                </c:pt>
                <c:pt idx="4">
                  <c:v>2011</c:v>
                </c:pt>
                <c:pt idx="5">
                  <c:v>2013</c:v>
                </c:pt>
              </c:numCache>
            </c:numRef>
          </c:cat>
          <c:val>
            <c:numRef>
              <c:f>Sheet1!$C$2:$C$7</c:f>
              <c:numCache>
                <c:formatCode>General</c:formatCode>
                <c:ptCount val="6"/>
                <c:pt idx="0">
                  <c:v>5.85</c:v>
                </c:pt>
                <c:pt idx="1">
                  <c:v>6.5</c:v>
                </c:pt>
                <c:pt idx="2">
                  <c:v>5.2</c:v>
                </c:pt>
                <c:pt idx="3">
                  <c:v>4.5999999999999996</c:v>
                </c:pt>
                <c:pt idx="4">
                  <c:v>4.7</c:v>
                </c:pt>
              </c:numCache>
            </c:numRef>
          </c:val>
        </c:ser>
        <c:dLbls>
          <c:showLegendKey val="0"/>
          <c:showVal val="0"/>
          <c:showCatName val="0"/>
          <c:showSerName val="0"/>
          <c:showPercent val="0"/>
          <c:showBubbleSize val="0"/>
        </c:dLbls>
        <c:gapWidth val="150"/>
        <c:axId val="346686816"/>
        <c:axId val="346687208"/>
      </c:barChart>
      <c:catAx>
        <c:axId val="346686816"/>
        <c:scaling>
          <c:orientation val="minMax"/>
        </c:scaling>
        <c:delete val="0"/>
        <c:axPos val="b"/>
        <c:numFmt formatCode="General" sourceLinked="1"/>
        <c:majorTickMark val="out"/>
        <c:minorTickMark val="none"/>
        <c:tickLblPos val="nextTo"/>
        <c:crossAx val="346687208"/>
        <c:crosses val="autoZero"/>
        <c:auto val="1"/>
        <c:lblAlgn val="ctr"/>
        <c:lblOffset val="100"/>
        <c:noMultiLvlLbl val="0"/>
      </c:catAx>
      <c:valAx>
        <c:axId val="346687208"/>
        <c:scaling>
          <c:orientation val="minMax"/>
          <c:max val="10"/>
          <c:min val="0"/>
        </c:scaling>
        <c:delete val="0"/>
        <c:axPos val="l"/>
        <c:majorGridlines/>
        <c:numFmt formatCode="General" sourceLinked="1"/>
        <c:majorTickMark val="out"/>
        <c:minorTickMark val="none"/>
        <c:tickLblPos val="nextTo"/>
        <c:crossAx val="34668681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2000 (CSB/SJU)</c:v>
                </c:pt>
              </c:strCache>
            </c:strRef>
          </c:tx>
          <c:invertIfNegative val="0"/>
          <c:cat>
            <c:strRef>
              <c:f>Sheet1!$A$2:$A$5</c:f>
              <c:strCache>
                <c:ptCount val="4"/>
                <c:pt idx="0">
                  <c:v>First Years</c:v>
                </c:pt>
                <c:pt idx="1">
                  <c:v>Sophomores</c:v>
                </c:pt>
                <c:pt idx="2">
                  <c:v>Juniors</c:v>
                </c:pt>
                <c:pt idx="3">
                  <c:v>Seniors</c:v>
                </c:pt>
              </c:strCache>
            </c:strRef>
          </c:cat>
          <c:val>
            <c:numRef>
              <c:f>Sheet1!$B$2:$B$5</c:f>
              <c:numCache>
                <c:formatCode>General</c:formatCode>
                <c:ptCount val="4"/>
                <c:pt idx="0">
                  <c:v>6.16</c:v>
                </c:pt>
                <c:pt idx="1">
                  <c:v>5.74</c:v>
                </c:pt>
                <c:pt idx="2">
                  <c:v>6.64</c:v>
                </c:pt>
                <c:pt idx="3">
                  <c:v>10.02</c:v>
                </c:pt>
              </c:numCache>
            </c:numRef>
          </c:val>
        </c:ser>
        <c:ser>
          <c:idx val="1"/>
          <c:order val="1"/>
          <c:tx>
            <c:strRef>
              <c:f>Sheet1!$C$1</c:f>
              <c:strCache>
                <c:ptCount val="1"/>
                <c:pt idx="0">
                  <c:v>2003 CSB/SJU</c:v>
                </c:pt>
              </c:strCache>
            </c:strRef>
          </c:tx>
          <c:invertIfNegative val="0"/>
          <c:cat>
            <c:strRef>
              <c:f>Sheet1!$A$2:$A$5</c:f>
              <c:strCache>
                <c:ptCount val="4"/>
                <c:pt idx="0">
                  <c:v>First Years</c:v>
                </c:pt>
                <c:pt idx="1">
                  <c:v>Sophomores</c:v>
                </c:pt>
                <c:pt idx="2">
                  <c:v>Juniors</c:v>
                </c:pt>
                <c:pt idx="3">
                  <c:v>Seniors</c:v>
                </c:pt>
              </c:strCache>
            </c:strRef>
          </c:cat>
          <c:val>
            <c:numRef>
              <c:f>Sheet1!$C$2:$C$5</c:f>
              <c:numCache>
                <c:formatCode>General</c:formatCode>
                <c:ptCount val="4"/>
                <c:pt idx="0">
                  <c:v>4.7</c:v>
                </c:pt>
                <c:pt idx="1">
                  <c:v>5.5</c:v>
                </c:pt>
                <c:pt idx="2">
                  <c:v>7.8</c:v>
                </c:pt>
                <c:pt idx="3">
                  <c:v>9.5</c:v>
                </c:pt>
              </c:numCache>
            </c:numRef>
          </c:val>
        </c:ser>
        <c:ser>
          <c:idx val="2"/>
          <c:order val="2"/>
          <c:tx>
            <c:strRef>
              <c:f>Sheet1!$D$1</c:f>
              <c:strCache>
                <c:ptCount val="1"/>
                <c:pt idx="0">
                  <c:v>2007 CSB/SJU</c:v>
                </c:pt>
              </c:strCache>
            </c:strRef>
          </c:tx>
          <c:invertIfNegative val="0"/>
          <c:cat>
            <c:strRef>
              <c:f>Sheet1!$A$2:$A$5</c:f>
              <c:strCache>
                <c:ptCount val="4"/>
                <c:pt idx="0">
                  <c:v>First Years</c:v>
                </c:pt>
                <c:pt idx="1">
                  <c:v>Sophomores</c:v>
                </c:pt>
                <c:pt idx="2">
                  <c:v>Juniors</c:v>
                </c:pt>
                <c:pt idx="3">
                  <c:v>Seniors</c:v>
                </c:pt>
              </c:strCache>
            </c:strRef>
          </c:cat>
          <c:val>
            <c:numRef>
              <c:f>Sheet1!$D$2:$D$5</c:f>
              <c:numCache>
                <c:formatCode>General</c:formatCode>
                <c:ptCount val="4"/>
                <c:pt idx="0">
                  <c:v>4.3</c:v>
                </c:pt>
                <c:pt idx="1">
                  <c:v>4.2699999999999996</c:v>
                </c:pt>
                <c:pt idx="2">
                  <c:v>7.64</c:v>
                </c:pt>
                <c:pt idx="3">
                  <c:v>8.56</c:v>
                </c:pt>
              </c:numCache>
            </c:numRef>
          </c:val>
        </c:ser>
        <c:ser>
          <c:idx val="3"/>
          <c:order val="3"/>
          <c:tx>
            <c:strRef>
              <c:f>Sheet1!$E$1</c:f>
              <c:strCache>
                <c:ptCount val="1"/>
                <c:pt idx="0">
                  <c:v>2010 CSB/SJU</c:v>
                </c:pt>
              </c:strCache>
            </c:strRef>
          </c:tx>
          <c:invertIfNegative val="0"/>
          <c:cat>
            <c:strRef>
              <c:f>Sheet1!$A$2:$A$5</c:f>
              <c:strCache>
                <c:ptCount val="4"/>
                <c:pt idx="0">
                  <c:v>First Years</c:v>
                </c:pt>
                <c:pt idx="1">
                  <c:v>Sophomores</c:v>
                </c:pt>
                <c:pt idx="2">
                  <c:v>Juniors</c:v>
                </c:pt>
                <c:pt idx="3">
                  <c:v>Seniors</c:v>
                </c:pt>
              </c:strCache>
            </c:strRef>
          </c:cat>
          <c:val>
            <c:numRef>
              <c:f>Sheet1!$E$2:$E$5</c:f>
              <c:numCache>
                <c:formatCode>General</c:formatCode>
                <c:ptCount val="4"/>
                <c:pt idx="0">
                  <c:v>2.87</c:v>
                </c:pt>
                <c:pt idx="1">
                  <c:v>3.58</c:v>
                </c:pt>
                <c:pt idx="2">
                  <c:v>7.05</c:v>
                </c:pt>
                <c:pt idx="3">
                  <c:v>8.74</c:v>
                </c:pt>
              </c:numCache>
            </c:numRef>
          </c:val>
        </c:ser>
        <c:ser>
          <c:idx val="4"/>
          <c:order val="4"/>
          <c:tx>
            <c:strRef>
              <c:f>Sheet1!$F$1</c:f>
              <c:strCache>
                <c:ptCount val="1"/>
                <c:pt idx="0">
                  <c:v>2013 CSB/SJU</c:v>
                </c:pt>
              </c:strCache>
            </c:strRef>
          </c:tx>
          <c:invertIfNegative val="0"/>
          <c:cat>
            <c:strRef>
              <c:f>Sheet1!$A$2:$A$5</c:f>
              <c:strCache>
                <c:ptCount val="4"/>
                <c:pt idx="0">
                  <c:v>First Years</c:v>
                </c:pt>
                <c:pt idx="1">
                  <c:v>Sophomores</c:v>
                </c:pt>
                <c:pt idx="2">
                  <c:v>Juniors</c:v>
                </c:pt>
                <c:pt idx="3">
                  <c:v>Seniors</c:v>
                </c:pt>
              </c:strCache>
            </c:strRef>
          </c:cat>
          <c:val>
            <c:numRef>
              <c:f>Sheet1!$F$2:$F$5</c:f>
              <c:numCache>
                <c:formatCode>General</c:formatCode>
                <c:ptCount val="4"/>
                <c:pt idx="0">
                  <c:v>3.72</c:v>
                </c:pt>
                <c:pt idx="1">
                  <c:v>3.69</c:v>
                </c:pt>
                <c:pt idx="2">
                  <c:v>5.55</c:v>
                </c:pt>
                <c:pt idx="3">
                  <c:v>6.11</c:v>
                </c:pt>
              </c:numCache>
            </c:numRef>
          </c:val>
        </c:ser>
        <c:dLbls>
          <c:showLegendKey val="0"/>
          <c:showVal val="0"/>
          <c:showCatName val="0"/>
          <c:showSerName val="0"/>
          <c:showPercent val="0"/>
          <c:showBubbleSize val="0"/>
        </c:dLbls>
        <c:gapWidth val="75"/>
        <c:overlap val="-25"/>
        <c:axId val="346132120"/>
        <c:axId val="346132512"/>
      </c:barChart>
      <c:catAx>
        <c:axId val="346132120"/>
        <c:scaling>
          <c:orientation val="minMax"/>
        </c:scaling>
        <c:delete val="0"/>
        <c:axPos val="b"/>
        <c:numFmt formatCode="General" sourceLinked="0"/>
        <c:majorTickMark val="none"/>
        <c:minorTickMark val="none"/>
        <c:tickLblPos val="nextTo"/>
        <c:txPr>
          <a:bodyPr rot="0" vert="horz"/>
          <a:lstStyle/>
          <a:p>
            <a:pPr>
              <a:defRPr/>
            </a:pPr>
            <a:endParaRPr lang="en-US"/>
          </a:p>
        </c:txPr>
        <c:crossAx val="346132512"/>
        <c:crosses val="autoZero"/>
        <c:auto val="1"/>
        <c:lblAlgn val="ctr"/>
        <c:lblOffset val="100"/>
        <c:noMultiLvlLbl val="0"/>
      </c:catAx>
      <c:valAx>
        <c:axId val="346132512"/>
        <c:scaling>
          <c:orientation val="minMax"/>
          <c:max val="10"/>
        </c:scaling>
        <c:delete val="0"/>
        <c:axPos val="l"/>
        <c:majorGridlines/>
        <c:numFmt formatCode="General" sourceLinked="1"/>
        <c:majorTickMark val="none"/>
        <c:minorTickMark val="none"/>
        <c:tickLblPos val="nextTo"/>
        <c:spPr>
          <a:ln w="9525">
            <a:noFill/>
          </a:ln>
        </c:spPr>
        <c:crossAx val="346132120"/>
        <c:crosses val="autoZero"/>
        <c:crossBetween val="between"/>
      </c:valAx>
      <c:spPr>
        <a:noFill/>
        <a:ln w="25400">
          <a:noFill/>
        </a:ln>
      </c:spPr>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2000 National</c:v>
                </c:pt>
              </c:strCache>
            </c:strRef>
          </c:tx>
          <c:invertIfNegative val="0"/>
          <c:cat>
            <c:strRef>
              <c:f>Sheet1!$A$2:$A$5</c:f>
              <c:strCache>
                <c:ptCount val="4"/>
                <c:pt idx="0">
                  <c:v>First Years</c:v>
                </c:pt>
                <c:pt idx="1">
                  <c:v>Sophomores</c:v>
                </c:pt>
                <c:pt idx="2">
                  <c:v>Juniors</c:v>
                </c:pt>
                <c:pt idx="3">
                  <c:v>Seniors</c:v>
                </c:pt>
              </c:strCache>
            </c:strRef>
          </c:cat>
          <c:val>
            <c:numRef>
              <c:f>Sheet1!$B$2:$B$5</c:f>
              <c:numCache>
                <c:formatCode>General</c:formatCode>
                <c:ptCount val="4"/>
                <c:pt idx="0">
                  <c:v>5.56</c:v>
                </c:pt>
                <c:pt idx="1">
                  <c:v>5.86</c:v>
                </c:pt>
                <c:pt idx="2">
                  <c:v>6.25</c:v>
                </c:pt>
                <c:pt idx="3">
                  <c:v>6.12</c:v>
                </c:pt>
              </c:numCache>
            </c:numRef>
          </c:val>
        </c:ser>
        <c:ser>
          <c:idx val="1"/>
          <c:order val="1"/>
          <c:tx>
            <c:strRef>
              <c:f>Sheet1!$C$1</c:f>
              <c:strCache>
                <c:ptCount val="1"/>
                <c:pt idx="0">
                  <c:v>2003 National</c:v>
                </c:pt>
              </c:strCache>
            </c:strRef>
          </c:tx>
          <c:invertIfNegative val="0"/>
          <c:cat>
            <c:strRef>
              <c:f>Sheet1!$A$2:$A$5</c:f>
              <c:strCache>
                <c:ptCount val="4"/>
                <c:pt idx="0">
                  <c:v>First Years</c:v>
                </c:pt>
                <c:pt idx="1">
                  <c:v>Sophomores</c:v>
                </c:pt>
                <c:pt idx="2">
                  <c:v>Juniors</c:v>
                </c:pt>
                <c:pt idx="3">
                  <c:v>Seniors</c:v>
                </c:pt>
              </c:strCache>
            </c:strRef>
          </c:cat>
          <c:val>
            <c:numRef>
              <c:f>Sheet1!$C$2:$C$5</c:f>
              <c:numCache>
                <c:formatCode>General</c:formatCode>
                <c:ptCount val="4"/>
                <c:pt idx="0">
                  <c:v>6.2</c:v>
                </c:pt>
                <c:pt idx="1">
                  <c:v>6.5</c:v>
                </c:pt>
                <c:pt idx="2">
                  <c:v>7.1</c:v>
                </c:pt>
                <c:pt idx="3">
                  <c:v>7.1</c:v>
                </c:pt>
              </c:numCache>
            </c:numRef>
          </c:val>
        </c:ser>
        <c:ser>
          <c:idx val="2"/>
          <c:order val="2"/>
          <c:tx>
            <c:strRef>
              <c:f>Sheet1!$D$1</c:f>
              <c:strCache>
                <c:ptCount val="1"/>
                <c:pt idx="0">
                  <c:v>2005 National</c:v>
                </c:pt>
              </c:strCache>
            </c:strRef>
          </c:tx>
          <c:invertIfNegative val="0"/>
          <c:cat>
            <c:strRef>
              <c:f>Sheet1!$A$2:$A$5</c:f>
              <c:strCache>
                <c:ptCount val="4"/>
                <c:pt idx="0">
                  <c:v>First Years</c:v>
                </c:pt>
                <c:pt idx="1">
                  <c:v>Sophomores</c:v>
                </c:pt>
                <c:pt idx="2">
                  <c:v>Juniors</c:v>
                </c:pt>
                <c:pt idx="3">
                  <c:v>Seniors</c:v>
                </c:pt>
              </c:strCache>
            </c:strRef>
          </c:cat>
          <c:val>
            <c:numRef>
              <c:f>Sheet1!$D$2:$D$5</c:f>
              <c:numCache>
                <c:formatCode>General</c:formatCode>
                <c:ptCount val="4"/>
                <c:pt idx="0">
                  <c:v>5.26</c:v>
                </c:pt>
                <c:pt idx="1">
                  <c:v>5.49</c:v>
                </c:pt>
                <c:pt idx="2">
                  <c:v>6.17</c:v>
                </c:pt>
                <c:pt idx="3">
                  <c:v>6.79</c:v>
                </c:pt>
              </c:numCache>
            </c:numRef>
          </c:val>
        </c:ser>
        <c:ser>
          <c:idx val="3"/>
          <c:order val="3"/>
          <c:tx>
            <c:strRef>
              <c:f>Sheet1!$E$1</c:f>
              <c:strCache>
                <c:ptCount val="1"/>
                <c:pt idx="0">
                  <c:v>2006 National</c:v>
                </c:pt>
              </c:strCache>
            </c:strRef>
          </c:tx>
          <c:invertIfNegative val="0"/>
          <c:cat>
            <c:strRef>
              <c:f>Sheet1!$A$2:$A$5</c:f>
              <c:strCache>
                <c:ptCount val="4"/>
                <c:pt idx="0">
                  <c:v>First Years</c:v>
                </c:pt>
                <c:pt idx="1">
                  <c:v>Sophomores</c:v>
                </c:pt>
                <c:pt idx="2">
                  <c:v>Juniors</c:v>
                </c:pt>
                <c:pt idx="3">
                  <c:v>Seniors</c:v>
                </c:pt>
              </c:strCache>
            </c:strRef>
          </c:cat>
          <c:val>
            <c:numRef>
              <c:f>Sheet1!$E$2:$E$5</c:f>
              <c:numCache>
                <c:formatCode>General</c:formatCode>
                <c:ptCount val="4"/>
                <c:pt idx="0">
                  <c:v>5.1100000000000003</c:v>
                </c:pt>
                <c:pt idx="1">
                  <c:v>5.42</c:v>
                </c:pt>
                <c:pt idx="2">
                  <c:v>5.58</c:v>
                </c:pt>
                <c:pt idx="3">
                  <c:v>5.97</c:v>
                </c:pt>
              </c:numCache>
            </c:numRef>
          </c:val>
        </c:ser>
        <c:ser>
          <c:idx val="4"/>
          <c:order val="4"/>
          <c:tx>
            <c:strRef>
              <c:f>Sheet1!$F$1</c:f>
              <c:strCache>
                <c:ptCount val="1"/>
                <c:pt idx="0">
                  <c:v>2011 National</c:v>
                </c:pt>
              </c:strCache>
            </c:strRef>
          </c:tx>
          <c:invertIfNegative val="0"/>
          <c:cat>
            <c:strRef>
              <c:f>Sheet1!$A$2:$A$5</c:f>
              <c:strCache>
                <c:ptCount val="4"/>
                <c:pt idx="0">
                  <c:v>First Years</c:v>
                </c:pt>
                <c:pt idx="1">
                  <c:v>Sophomores</c:v>
                </c:pt>
                <c:pt idx="2">
                  <c:v>Juniors</c:v>
                </c:pt>
                <c:pt idx="3">
                  <c:v>Seniors</c:v>
                </c:pt>
              </c:strCache>
            </c:strRef>
          </c:cat>
          <c:val>
            <c:numRef>
              <c:f>Sheet1!$F$2:$F$5</c:f>
              <c:numCache>
                <c:formatCode>General</c:formatCode>
                <c:ptCount val="4"/>
                <c:pt idx="0">
                  <c:v>3.91</c:v>
                </c:pt>
                <c:pt idx="1">
                  <c:v>4.45</c:v>
                </c:pt>
                <c:pt idx="2">
                  <c:v>5.0599999999999996</c:v>
                </c:pt>
                <c:pt idx="3">
                  <c:v>5.55</c:v>
                </c:pt>
              </c:numCache>
            </c:numRef>
          </c:val>
        </c:ser>
        <c:dLbls>
          <c:showLegendKey val="0"/>
          <c:showVal val="0"/>
          <c:showCatName val="0"/>
          <c:showSerName val="0"/>
          <c:showPercent val="0"/>
          <c:showBubbleSize val="0"/>
        </c:dLbls>
        <c:gapWidth val="75"/>
        <c:overlap val="-25"/>
        <c:axId val="346133296"/>
        <c:axId val="346133688"/>
      </c:barChart>
      <c:catAx>
        <c:axId val="346133296"/>
        <c:scaling>
          <c:orientation val="minMax"/>
        </c:scaling>
        <c:delete val="0"/>
        <c:axPos val="b"/>
        <c:numFmt formatCode="General" sourceLinked="0"/>
        <c:majorTickMark val="none"/>
        <c:minorTickMark val="none"/>
        <c:tickLblPos val="nextTo"/>
        <c:txPr>
          <a:bodyPr rot="0" vert="horz"/>
          <a:lstStyle/>
          <a:p>
            <a:pPr>
              <a:defRPr/>
            </a:pPr>
            <a:endParaRPr lang="en-US"/>
          </a:p>
        </c:txPr>
        <c:crossAx val="346133688"/>
        <c:crosses val="autoZero"/>
        <c:auto val="1"/>
        <c:lblAlgn val="ctr"/>
        <c:lblOffset val="100"/>
        <c:noMultiLvlLbl val="0"/>
      </c:catAx>
      <c:valAx>
        <c:axId val="346133688"/>
        <c:scaling>
          <c:orientation val="minMax"/>
          <c:max val="10"/>
        </c:scaling>
        <c:delete val="0"/>
        <c:axPos val="l"/>
        <c:majorGridlines/>
        <c:numFmt formatCode="General" sourceLinked="1"/>
        <c:majorTickMark val="none"/>
        <c:minorTickMark val="none"/>
        <c:tickLblPos val="nextTo"/>
        <c:spPr>
          <a:ln w="9525">
            <a:noFill/>
          </a:ln>
        </c:spPr>
        <c:crossAx val="346133296"/>
        <c:crosses val="autoZero"/>
        <c:crossBetween val="between"/>
      </c:valAx>
      <c:spPr>
        <a:noFill/>
        <a:ln w="25400">
          <a:noFill/>
        </a:ln>
      </c:spPr>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2000</c:v>
                </c:pt>
              </c:strCache>
            </c:strRef>
          </c:tx>
          <c:invertIfNegative val="0"/>
          <c:cat>
            <c:strRef>
              <c:f>Sheet1!$A$2:$A$6</c:f>
              <c:strCache>
                <c:ptCount val="5"/>
                <c:pt idx="0">
                  <c:v>&lt;2.0</c:v>
                </c:pt>
                <c:pt idx="1">
                  <c:v>2.0 - 2.49</c:v>
                </c:pt>
                <c:pt idx="2">
                  <c:v>2.5-2.99</c:v>
                </c:pt>
                <c:pt idx="3">
                  <c:v>3.0 - 3.49</c:v>
                </c:pt>
                <c:pt idx="4">
                  <c:v>3.5-4.41</c:v>
                </c:pt>
              </c:strCache>
            </c:strRef>
          </c:cat>
          <c:val>
            <c:numRef>
              <c:f>Sheet1!$B$2:$B$6</c:f>
              <c:numCache>
                <c:formatCode>General</c:formatCode>
                <c:ptCount val="5"/>
                <c:pt idx="1">
                  <c:v>13.5</c:v>
                </c:pt>
                <c:pt idx="2">
                  <c:v>8.69</c:v>
                </c:pt>
                <c:pt idx="3">
                  <c:v>8.69</c:v>
                </c:pt>
                <c:pt idx="4">
                  <c:v>5.6</c:v>
                </c:pt>
              </c:numCache>
            </c:numRef>
          </c:val>
        </c:ser>
        <c:ser>
          <c:idx val="1"/>
          <c:order val="1"/>
          <c:tx>
            <c:strRef>
              <c:f>Sheet1!$C$1</c:f>
              <c:strCache>
                <c:ptCount val="1"/>
                <c:pt idx="0">
                  <c:v>2003</c:v>
                </c:pt>
              </c:strCache>
            </c:strRef>
          </c:tx>
          <c:invertIfNegative val="0"/>
          <c:cat>
            <c:strRef>
              <c:f>Sheet1!$A$2:$A$6</c:f>
              <c:strCache>
                <c:ptCount val="5"/>
                <c:pt idx="0">
                  <c:v>&lt;2.0</c:v>
                </c:pt>
                <c:pt idx="1">
                  <c:v>2.0 - 2.49</c:v>
                </c:pt>
                <c:pt idx="2">
                  <c:v>2.5-2.99</c:v>
                </c:pt>
                <c:pt idx="3">
                  <c:v>3.0 - 3.49</c:v>
                </c:pt>
                <c:pt idx="4">
                  <c:v>3.5-4.41</c:v>
                </c:pt>
              </c:strCache>
            </c:strRef>
          </c:cat>
          <c:val>
            <c:numRef>
              <c:f>Sheet1!$C$2:$C$6</c:f>
              <c:numCache>
                <c:formatCode>General</c:formatCode>
                <c:ptCount val="5"/>
                <c:pt idx="0">
                  <c:v>14.33</c:v>
                </c:pt>
                <c:pt idx="1">
                  <c:v>10.49</c:v>
                </c:pt>
                <c:pt idx="2">
                  <c:v>7.51</c:v>
                </c:pt>
                <c:pt idx="3">
                  <c:v>7.76</c:v>
                </c:pt>
                <c:pt idx="4">
                  <c:v>5.53</c:v>
                </c:pt>
              </c:numCache>
            </c:numRef>
          </c:val>
        </c:ser>
        <c:ser>
          <c:idx val="2"/>
          <c:order val="2"/>
          <c:tx>
            <c:strRef>
              <c:f>Sheet1!$D$1</c:f>
              <c:strCache>
                <c:ptCount val="1"/>
                <c:pt idx="0">
                  <c:v>2007</c:v>
                </c:pt>
              </c:strCache>
            </c:strRef>
          </c:tx>
          <c:invertIfNegative val="0"/>
          <c:cat>
            <c:strRef>
              <c:f>Sheet1!$A$2:$A$6</c:f>
              <c:strCache>
                <c:ptCount val="5"/>
                <c:pt idx="0">
                  <c:v>&lt;2.0</c:v>
                </c:pt>
                <c:pt idx="1">
                  <c:v>2.0 - 2.49</c:v>
                </c:pt>
                <c:pt idx="2">
                  <c:v>2.5-2.99</c:v>
                </c:pt>
                <c:pt idx="3">
                  <c:v>3.0 - 3.49</c:v>
                </c:pt>
                <c:pt idx="4">
                  <c:v>3.5-4.41</c:v>
                </c:pt>
              </c:strCache>
            </c:strRef>
          </c:cat>
          <c:val>
            <c:numRef>
              <c:f>Sheet1!$D$2:$D$6</c:f>
              <c:numCache>
                <c:formatCode>General</c:formatCode>
                <c:ptCount val="5"/>
                <c:pt idx="0">
                  <c:v>5.5</c:v>
                </c:pt>
                <c:pt idx="1">
                  <c:v>7.54</c:v>
                </c:pt>
                <c:pt idx="2">
                  <c:v>7.56</c:v>
                </c:pt>
                <c:pt idx="3">
                  <c:v>7.14</c:v>
                </c:pt>
                <c:pt idx="4">
                  <c:v>4.41</c:v>
                </c:pt>
              </c:numCache>
            </c:numRef>
          </c:val>
        </c:ser>
        <c:ser>
          <c:idx val="3"/>
          <c:order val="3"/>
          <c:tx>
            <c:strRef>
              <c:f>Sheet1!$E$1</c:f>
              <c:strCache>
                <c:ptCount val="1"/>
                <c:pt idx="0">
                  <c:v>2010</c:v>
                </c:pt>
              </c:strCache>
            </c:strRef>
          </c:tx>
          <c:invertIfNegative val="0"/>
          <c:cat>
            <c:strRef>
              <c:f>Sheet1!$A$2:$A$6</c:f>
              <c:strCache>
                <c:ptCount val="5"/>
                <c:pt idx="0">
                  <c:v>&lt;2.0</c:v>
                </c:pt>
                <c:pt idx="1">
                  <c:v>2.0 - 2.49</c:v>
                </c:pt>
                <c:pt idx="2">
                  <c:v>2.5-2.99</c:v>
                </c:pt>
                <c:pt idx="3">
                  <c:v>3.0 - 3.49</c:v>
                </c:pt>
                <c:pt idx="4">
                  <c:v>3.5-4.41</c:v>
                </c:pt>
              </c:strCache>
            </c:strRef>
          </c:cat>
          <c:val>
            <c:numRef>
              <c:f>Sheet1!$E$2:$E$6</c:f>
              <c:numCache>
                <c:formatCode>General</c:formatCode>
                <c:ptCount val="5"/>
                <c:pt idx="0">
                  <c:v>6.83</c:v>
                </c:pt>
                <c:pt idx="1">
                  <c:v>6.67</c:v>
                </c:pt>
                <c:pt idx="2">
                  <c:v>7.66</c:v>
                </c:pt>
                <c:pt idx="3">
                  <c:v>6.18</c:v>
                </c:pt>
                <c:pt idx="4">
                  <c:v>4.12</c:v>
                </c:pt>
              </c:numCache>
            </c:numRef>
          </c:val>
        </c:ser>
        <c:ser>
          <c:idx val="4"/>
          <c:order val="4"/>
          <c:tx>
            <c:strRef>
              <c:f>Sheet1!$F$1</c:f>
              <c:strCache>
                <c:ptCount val="1"/>
                <c:pt idx="0">
                  <c:v>2013</c:v>
                </c:pt>
              </c:strCache>
            </c:strRef>
          </c:tx>
          <c:invertIfNegative val="0"/>
          <c:cat>
            <c:strRef>
              <c:f>Sheet1!$A$2:$A$6</c:f>
              <c:strCache>
                <c:ptCount val="5"/>
                <c:pt idx="0">
                  <c:v>&lt;2.0</c:v>
                </c:pt>
                <c:pt idx="1">
                  <c:v>2.0 - 2.49</c:v>
                </c:pt>
                <c:pt idx="2">
                  <c:v>2.5-2.99</c:v>
                </c:pt>
                <c:pt idx="3">
                  <c:v>3.0 - 3.49</c:v>
                </c:pt>
                <c:pt idx="4">
                  <c:v>3.5-4.41</c:v>
                </c:pt>
              </c:strCache>
            </c:strRef>
          </c:cat>
          <c:val>
            <c:numRef>
              <c:f>Sheet1!$F$2:$F$6</c:f>
              <c:numCache>
                <c:formatCode>General</c:formatCode>
                <c:ptCount val="5"/>
                <c:pt idx="0">
                  <c:v>4.5</c:v>
                </c:pt>
                <c:pt idx="1">
                  <c:v>5</c:v>
                </c:pt>
                <c:pt idx="2">
                  <c:v>6.21</c:v>
                </c:pt>
                <c:pt idx="3">
                  <c:v>4.95</c:v>
                </c:pt>
                <c:pt idx="4">
                  <c:v>3.9</c:v>
                </c:pt>
              </c:numCache>
            </c:numRef>
          </c:val>
        </c:ser>
        <c:dLbls>
          <c:showLegendKey val="0"/>
          <c:showVal val="0"/>
          <c:showCatName val="0"/>
          <c:showSerName val="0"/>
          <c:showPercent val="0"/>
          <c:showBubbleSize val="0"/>
        </c:dLbls>
        <c:gapWidth val="150"/>
        <c:axId val="346243152"/>
        <c:axId val="346243544"/>
      </c:barChart>
      <c:catAx>
        <c:axId val="346243152"/>
        <c:scaling>
          <c:orientation val="minMax"/>
        </c:scaling>
        <c:delete val="0"/>
        <c:axPos val="l"/>
        <c:numFmt formatCode="General" sourceLinked="0"/>
        <c:majorTickMark val="out"/>
        <c:minorTickMark val="none"/>
        <c:tickLblPos val="nextTo"/>
        <c:crossAx val="346243544"/>
        <c:crosses val="autoZero"/>
        <c:auto val="1"/>
        <c:lblAlgn val="ctr"/>
        <c:lblOffset val="100"/>
        <c:noMultiLvlLbl val="0"/>
      </c:catAx>
      <c:valAx>
        <c:axId val="346243544"/>
        <c:scaling>
          <c:orientation val="minMax"/>
        </c:scaling>
        <c:delete val="0"/>
        <c:axPos val="b"/>
        <c:majorGridlines/>
        <c:numFmt formatCode="General" sourceLinked="1"/>
        <c:majorTickMark val="out"/>
        <c:minorTickMark val="none"/>
        <c:tickLblPos val="nextTo"/>
        <c:crossAx val="3462431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Sheet1!$A$2:$A$5</c:f>
              <c:strCache>
                <c:ptCount val="2"/>
                <c:pt idx="0">
                  <c:v>Social atmosphere promotes alcohol use - CSB</c:v>
                </c:pt>
                <c:pt idx="1">
                  <c:v>Social atmostphere promotes alcohol use - SJU</c:v>
                </c:pt>
              </c:strCache>
              <c:extLst/>
            </c:strRef>
          </c:cat>
          <c:val>
            <c:numRef>
              <c:f>Sheet1!$B$2:$B$5</c:f>
              <c:numCache>
                <c:formatCode>0.00%</c:formatCode>
                <c:ptCount val="2"/>
                <c:pt idx="0">
                  <c:v>0.94599999999999995</c:v>
                </c:pt>
                <c:pt idx="1">
                  <c:v>0.94599999999999995</c:v>
                </c:pt>
              </c:numCache>
              <c:extLst/>
            </c:numRef>
          </c:val>
        </c:ser>
        <c:ser>
          <c:idx val="1"/>
          <c:order val="1"/>
          <c:tx>
            <c:strRef>
              <c:f>Sheet1!$C$1</c:f>
              <c:strCache>
                <c:ptCount val="1"/>
                <c:pt idx="0">
                  <c:v>2003</c:v>
                </c:pt>
              </c:strCache>
            </c:strRef>
          </c:tx>
          <c:invertIfNegative val="0"/>
          <c:cat>
            <c:strRef>
              <c:f>Sheet1!$A$2:$A$5</c:f>
              <c:strCache>
                <c:ptCount val="2"/>
                <c:pt idx="0">
                  <c:v>Social atmosphere promotes alcohol use - CSB</c:v>
                </c:pt>
                <c:pt idx="1">
                  <c:v>Social atmostphere promotes alcohol use - SJU</c:v>
                </c:pt>
              </c:strCache>
              <c:extLst/>
            </c:strRef>
          </c:cat>
          <c:val>
            <c:numRef>
              <c:f>Sheet1!$C$2:$C$5</c:f>
              <c:numCache>
                <c:formatCode>0.00%</c:formatCode>
                <c:ptCount val="2"/>
                <c:pt idx="0">
                  <c:v>0.55400000000000005</c:v>
                </c:pt>
                <c:pt idx="1">
                  <c:v>0.59499999999999997</c:v>
                </c:pt>
              </c:numCache>
              <c:extLst/>
            </c:numRef>
          </c:val>
        </c:ser>
        <c:ser>
          <c:idx val="2"/>
          <c:order val="2"/>
          <c:tx>
            <c:strRef>
              <c:f>Sheet1!$D$1</c:f>
              <c:strCache>
                <c:ptCount val="1"/>
                <c:pt idx="0">
                  <c:v>2007</c:v>
                </c:pt>
              </c:strCache>
            </c:strRef>
          </c:tx>
          <c:invertIfNegative val="0"/>
          <c:cat>
            <c:strRef>
              <c:f>Sheet1!$A$2:$A$5</c:f>
              <c:strCache>
                <c:ptCount val="2"/>
                <c:pt idx="0">
                  <c:v>Social atmosphere promotes alcohol use - CSB</c:v>
                </c:pt>
                <c:pt idx="1">
                  <c:v>Social atmostphere promotes alcohol use - SJU</c:v>
                </c:pt>
              </c:strCache>
              <c:extLst/>
            </c:strRef>
          </c:cat>
          <c:val>
            <c:numRef>
              <c:f>Sheet1!$D$2:$D$5</c:f>
              <c:numCache>
                <c:formatCode>0.00%</c:formatCode>
                <c:ptCount val="2"/>
                <c:pt idx="0">
                  <c:v>0.71499999999999997</c:v>
                </c:pt>
                <c:pt idx="1">
                  <c:v>0.82199999999999995</c:v>
                </c:pt>
              </c:numCache>
              <c:extLst/>
            </c:numRef>
          </c:val>
        </c:ser>
        <c:ser>
          <c:idx val="3"/>
          <c:order val="3"/>
          <c:tx>
            <c:strRef>
              <c:f>Sheet1!$E$1</c:f>
              <c:strCache>
                <c:ptCount val="1"/>
                <c:pt idx="0">
                  <c:v>2010</c:v>
                </c:pt>
              </c:strCache>
            </c:strRef>
          </c:tx>
          <c:invertIfNegative val="0"/>
          <c:cat>
            <c:strRef>
              <c:f>Sheet1!$A$2:$A$5</c:f>
              <c:strCache>
                <c:ptCount val="2"/>
                <c:pt idx="0">
                  <c:v>Social atmosphere promotes alcohol use - CSB</c:v>
                </c:pt>
                <c:pt idx="1">
                  <c:v>Social atmostphere promotes alcohol use - SJU</c:v>
                </c:pt>
              </c:strCache>
              <c:extLst/>
            </c:strRef>
          </c:cat>
          <c:val>
            <c:numRef>
              <c:f>Sheet1!$E$2:$E$5</c:f>
              <c:numCache>
                <c:formatCode>0.00%</c:formatCode>
                <c:ptCount val="2"/>
                <c:pt idx="0">
                  <c:v>0.64100000000000001</c:v>
                </c:pt>
                <c:pt idx="1">
                  <c:v>0.75700000000000001</c:v>
                </c:pt>
              </c:numCache>
              <c:extLst/>
            </c:numRef>
          </c:val>
        </c:ser>
        <c:ser>
          <c:idx val="4"/>
          <c:order val="4"/>
          <c:tx>
            <c:strRef>
              <c:f>Sheet1!$F$1</c:f>
              <c:strCache>
                <c:ptCount val="1"/>
                <c:pt idx="0">
                  <c:v>2013</c:v>
                </c:pt>
              </c:strCache>
            </c:strRef>
          </c:tx>
          <c:invertIfNegative val="0"/>
          <c:cat>
            <c:strRef>
              <c:f>Sheet1!$A$2:$A$5</c:f>
              <c:strCache>
                <c:ptCount val="2"/>
                <c:pt idx="0">
                  <c:v>Social atmosphere promotes alcohol use - CSB</c:v>
                </c:pt>
                <c:pt idx="1">
                  <c:v>Social atmostphere promotes alcohol use - SJU</c:v>
                </c:pt>
              </c:strCache>
              <c:extLst/>
            </c:strRef>
          </c:cat>
          <c:val>
            <c:numRef>
              <c:f>Sheet1!$F$2:$F$5</c:f>
              <c:numCache>
                <c:formatCode>0.00%</c:formatCode>
                <c:ptCount val="2"/>
                <c:pt idx="0" formatCode="0%">
                  <c:v>0.66</c:v>
                </c:pt>
                <c:pt idx="1">
                  <c:v>0.747</c:v>
                </c:pt>
              </c:numCache>
              <c:extLst/>
            </c:numRef>
          </c:val>
        </c:ser>
        <c:dLbls>
          <c:showLegendKey val="0"/>
          <c:showVal val="0"/>
          <c:showCatName val="0"/>
          <c:showSerName val="0"/>
          <c:showPercent val="0"/>
          <c:showBubbleSize val="0"/>
        </c:dLbls>
        <c:gapWidth val="150"/>
        <c:axId val="346130552"/>
        <c:axId val="346244328"/>
      </c:barChart>
      <c:catAx>
        <c:axId val="346130552"/>
        <c:scaling>
          <c:orientation val="minMax"/>
        </c:scaling>
        <c:delete val="0"/>
        <c:axPos val="b"/>
        <c:numFmt formatCode="General" sourceLinked="0"/>
        <c:majorTickMark val="out"/>
        <c:minorTickMark val="none"/>
        <c:tickLblPos val="nextTo"/>
        <c:crossAx val="346244328"/>
        <c:crosses val="autoZero"/>
        <c:auto val="1"/>
        <c:lblAlgn val="ctr"/>
        <c:lblOffset val="100"/>
        <c:noMultiLvlLbl val="0"/>
      </c:catAx>
      <c:valAx>
        <c:axId val="346244328"/>
        <c:scaling>
          <c:orientation val="minMax"/>
        </c:scaling>
        <c:delete val="0"/>
        <c:axPos val="l"/>
        <c:majorGridlines/>
        <c:numFmt formatCode="0%" sourceLinked="0"/>
        <c:majorTickMark val="out"/>
        <c:minorTickMark val="none"/>
        <c:tickLblPos val="nextTo"/>
        <c:crossAx val="3461305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Sheet1!$A$2:$A$7</c:f>
              <c:strCache>
                <c:ptCount val="6"/>
                <c:pt idx="0">
                  <c:v>Had a hangover</c:v>
                </c:pt>
                <c:pt idx="1">
                  <c:v>Got nauseated or vomited</c:v>
                </c:pt>
                <c:pt idx="2">
                  <c:v>Done something later regretted</c:v>
                </c:pt>
                <c:pt idx="3">
                  <c:v>Had to have someone take care of them</c:v>
                </c:pt>
                <c:pt idx="4">
                  <c:v>Criticized by someone they knew</c:v>
                </c:pt>
                <c:pt idx="5">
                  <c:v>driven under the influence </c:v>
                </c:pt>
              </c:strCache>
            </c:strRef>
          </c:cat>
          <c:val>
            <c:numRef>
              <c:f>Sheet1!$B$2:$B$7</c:f>
              <c:numCache>
                <c:formatCode>0.00%</c:formatCode>
                <c:ptCount val="6"/>
                <c:pt idx="0">
                  <c:v>0.748</c:v>
                </c:pt>
                <c:pt idx="1">
                  <c:v>0.622</c:v>
                </c:pt>
                <c:pt idx="2">
                  <c:v>0.496</c:v>
                </c:pt>
                <c:pt idx="4">
                  <c:v>0.32400000000000001</c:v>
                </c:pt>
                <c:pt idx="5">
                  <c:v>0.28799999999999998</c:v>
                </c:pt>
              </c:numCache>
            </c:numRef>
          </c:val>
        </c:ser>
        <c:ser>
          <c:idx val="1"/>
          <c:order val="1"/>
          <c:tx>
            <c:strRef>
              <c:f>Sheet1!$C$1</c:f>
              <c:strCache>
                <c:ptCount val="1"/>
                <c:pt idx="0">
                  <c:v>2003</c:v>
                </c:pt>
              </c:strCache>
            </c:strRef>
          </c:tx>
          <c:invertIfNegative val="0"/>
          <c:cat>
            <c:strRef>
              <c:f>Sheet1!$A$2:$A$7</c:f>
              <c:strCache>
                <c:ptCount val="6"/>
                <c:pt idx="0">
                  <c:v>Had a hangover</c:v>
                </c:pt>
                <c:pt idx="1">
                  <c:v>Got nauseated or vomited</c:v>
                </c:pt>
                <c:pt idx="2">
                  <c:v>Done something later regretted</c:v>
                </c:pt>
                <c:pt idx="3">
                  <c:v>Had to have someone take care of them</c:v>
                </c:pt>
                <c:pt idx="4">
                  <c:v>Criticized by someone they knew</c:v>
                </c:pt>
                <c:pt idx="5">
                  <c:v>driven under the influence </c:v>
                </c:pt>
              </c:strCache>
            </c:strRef>
          </c:cat>
          <c:val>
            <c:numRef>
              <c:f>Sheet1!$C$2:$C$7</c:f>
              <c:numCache>
                <c:formatCode>0.00%</c:formatCode>
                <c:ptCount val="6"/>
                <c:pt idx="0">
                  <c:v>0.67500000000000004</c:v>
                </c:pt>
                <c:pt idx="1">
                  <c:v>0.59699999999999998</c:v>
                </c:pt>
                <c:pt idx="2">
                  <c:v>0.43099999999999999</c:v>
                </c:pt>
                <c:pt idx="4">
                  <c:v>0.309</c:v>
                </c:pt>
                <c:pt idx="5">
                  <c:v>0.214</c:v>
                </c:pt>
              </c:numCache>
            </c:numRef>
          </c:val>
        </c:ser>
        <c:ser>
          <c:idx val="2"/>
          <c:order val="2"/>
          <c:tx>
            <c:strRef>
              <c:f>Sheet1!$D$1</c:f>
              <c:strCache>
                <c:ptCount val="1"/>
                <c:pt idx="0">
                  <c:v>2007</c:v>
                </c:pt>
              </c:strCache>
            </c:strRef>
          </c:tx>
          <c:invertIfNegative val="0"/>
          <c:cat>
            <c:strRef>
              <c:f>Sheet1!$A$2:$A$7</c:f>
              <c:strCache>
                <c:ptCount val="6"/>
                <c:pt idx="0">
                  <c:v>Had a hangover</c:v>
                </c:pt>
                <c:pt idx="1">
                  <c:v>Got nauseated or vomited</c:v>
                </c:pt>
                <c:pt idx="2">
                  <c:v>Done something later regretted</c:v>
                </c:pt>
                <c:pt idx="3">
                  <c:v>Had to have someone take care of them</c:v>
                </c:pt>
                <c:pt idx="4">
                  <c:v>Criticized by someone they knew</c:v>
                </c:pt>
                <c:pt idx="5">
                  <c:v>driven under the influence </c:v>
                </c:pt>
              </c:strCache>
            </c:strRef>
          </c:cat>
          <c:val>
            <c:numRef>
              <c:f>Sheet1!$D$2:$D$7</c:f>
              <c:numCache>
                <c:formatCode>0.00%</c:formatCode>
                <c:ptCount val="6"/>
                <c:pt idx="0" formatCode="0%">
                  <c:v>0.66</c:v>
                </c:pt>
                <c:pt idx="1">
                  <c:v>0.56100000000000005</c:v>
                </c:pt>
                <c:pt idx="2">
                  <c:v>0.40300000000000002</c:v>
                </c:pt>
                <c:pt idx="3">
                  <c:v>0.36399999999999999</c:v>
                </c:pt>
                <c:pt idx="4">
                  <c:v>0.32700000000000001</c:v>
                </c:pt>
                <c:pt idx="5">
                  <c:v>0.188</c:v>
                </c:pt>
              </c:numCache>
            </c:numRef>
          </c:val>
        </c:ser>
        <c:ser>
          <c:idx val="3"/>
          <c:order val="3"/>
          <c:tx>
            <c:strRef>
              <c:f>Sheet1!$E$1</c:f>
              <c:strCache>
                <c:ptCount val="1"/>
                <c:pt idx="0">
                  <c:v>2010</c:v>
                </c:pt>
              </c:strCache>
            </c:strRef>
          </c:tx>
          <c:invertIfNegative val="0"/>
          <c:cat>
            <c:strRef>
              <c:f>Sheet1!$A$2:$A$7</c:f>
              <c:strCache>
                <c:ptCount val="6"/>
                <c:pt idx="0">
                  <c:v>Had a hangover</c:v>
                </c:pt>
                <c:pt idx="1">
                  <c:v>Got nauseated or vomited</c:v>
                </c:pt>
                <c:pt idx="2">
                  <c:v>Done something later regretted</c:v>
                </c:pt>
                <c:pt idx="3">
                  <c:v>Had to have someone take care of them</c:v>
                </c:pt>
                <c:pt idx="4">
                  <c:v>Criticized by someone they knew</c:v>
                </c:pt>
                <c:pt idx="5">
                  <c:v>driven under the influence </c:v>
                </c:pt>
              </c:strCache>
            </c:strRef>
          </c:cat>
          <c:val>
            <c:numRef>
              <c:f>Sheet1!$E$2:$E$7</c:f>
              <c:numCache>
                <c:formatCode>0.00%</c:formatCode>
                <c:ptCount val="6"/>
                <c:pt idx="0">
                  <c:v>0.60399999999999998</c:v>
                </c:pt>
                <c:pt idx="1">
                  <c:v>0.46800000000000003</c:v>
                </c:pt>
                <c:pt idx="2">
                  <c:v>0.312</c:v>
                </c:pt>
                <c:pt idx="3">
                  <c:v>0.28399999999999997</c:v>
                </c:pt>
                <c:pt idx="4">
                  <c:v>0.224</c:v>
                </c:pt>
                <c:pt idx="5">
                  <c:v>8.5999999999999993E-2</c:v>
                </c:pt>
              </c:numCache>
            </c:numRef>
          </c:val>
        </c:ser>
        <c:ser>
          <c:idx val="4"/>
          <c:order val="4"/>
          <c:tx>
            <c:strRef>
              <c:f>Sheet1!$F$1</c:f>
              <c:strCache>
                <c:ptCount val="1"/>
                <c:pt idx="0">
                  <c:v>2013</c:v>
                </c:pt>
              </c:strCache>
            </c:strRef>
          </c:tx>
          <c:invertIfNegative val="0"/>
          <c:cat>
            <c:strRef>
              <c:f>Sheet1!$A$2:$A$7</c:f>
              <c:strCache>
                <c:ptCount val="6"/>
                <c:pt idx="0">
                  <c:v>Had a hangover</c:v>
                </c:pt>
                <c:pt idx="1">
                  <c:v>Got nauseated or vomited</c:v>
                </c:pt>
                <c:pt idx="2">
                  <c:v>Done something later regretted</c:v>
                </c:pt>
                <c:pt idx="3">
                  <c:v>Had to have someone take care of them</c:v>
                </c:pt>
                <c:pt idx="4">
                  <c:v>Criticized by someone they knew</c:v>
                </c:pt>
                <c:pt idx="5">
                  <c:v>driven under the influence </c:v>
                </c:pt>
              </c:strCache>
            </c:strRef>
          </c:cat>
          <c:val>
            <c:numRef>
              <c:f>Sheet1!$F$2:$F$7</c:f>
              <c:numCache>
                <c:formatCode>0.00%</c:formatCode>
                <c:ptCount val="6"/>
                <c:pt idx="0">
                  <c:v>0.57599999999999996</c:v>
                </c:pt>
                <c:pt idx="1">
                  <c:v>0.45400000000000001</c:v>
                </c:pt>
                <c:pt idx="2" formatCode="0%">
                  <c:v>0.33</c:v>
                </c:pt>
                <c:pt idx="3">
                  <c:v>0.318</c:v>
                </c:pt>
                <c:pt idx="4">
                  <c:v>0.24099999999999999</c:v>
                </c:pt>
                <c:pt idx="5">
                  <c:v>7.2999999999999995E-2</c:v>
                </c:pt>
              </c:numCache>
            </c:numRef>
          </c:val>
        </c:ser>
        <c:dLbls>
          <c:showLegendKey val="0"/>
          <c:showVal val="0"/>
          <c:showCatName val="0"/>
          <c:showSerName val="0"/>
          <c:showPercent val="0"/>
          <c:showBubbleSize val="0"/>
        </c:dLbls>
        <c:gapWidth val="150"/>
        <c:axId val="346191320"/>
        <c:axId val="346191712"/>
      </c:barChart>
      <c:catAx>
        <c:axId val="346191320"/>
        <c:scaling>
          <c:orientation val="minMax"/>
        </c:scaling>
        <c:delete val="0"/>
        <c:axPos val="b"/>
        <c:numFmt formatCode="General" sourceLinked="0"/>
        <c:majorTickMark val="out"/>
        <c:minorTickMark val="none"/>
        <c:tickLblPos val="nextTo"/>
        <c:crossAx val="346191712"/>
        <c:crosses val="autoZero"/>
        <c:auto val="1"/>
        <c:lblAlgn val="ctr"/>
        <c:lblOffset val="100"/>
        <c:noMultiLvlLbl val="0"/>
      </c:catAx>
      <c:valAx>
        <c:axId val="346191712"/>
        <c:scaling>
          <c:orientation val="minMax"/>
          <c:max val="1"/>
        </c:scaling>
        <c:delete val="0"/>
        <c:axPos val="l"/>
        <c:majorGridlines/>
        <c:numFmt formatCode="0%" sourceLinked="0"/>
        <c:majorTickMark val="out"/>
        <c:minorTickMark val="none"/>
        <c:tickLblPos val="nextTo"/>
        <c:crossAx val="3461913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Sheet1!$A$2:$A$6</c:f>
              <c:strCache>
                <c:ptCount val="5"/>
                <c:pt idx="0">
                  <c:v>Performed poorly on a test or project</c:v>
                </c:pt>
                <c:pt idx="1">
                  <c:v>Been in trouble </c:v>
                </c:pt>
                <c:pt idx="2">
                  <c:v>Missed a Class</c:v>
                </c:pt>
                <c:pt idx="3">
                  <c:v>Got in an argument/fight</c:v>
                </c:pt>
                <c:pt idx="4">
                  <c:v>Experienced a memory loss</c:v>
                </c:pt>
              </c:strCache>
            </c:strRef>
          </c:cat>
          <c:val>
            <c:numRef>
              <c:f>Sheet1!$B$2:$B$6</c:f>
              <c:numCache>
                <c:formatCode>0.00%</c:formatCode>
                <c:ptCount val="5"/>
                <c:pt idx="0">
                  <c:v>0.19400000000000001</c:v>
                </c:pt>
                <c:pt idx="1">
                  <c:v>0.20799999999999999</c:v>
                </c:pt>
                <c:pt idx="2">
                  <c:v>0.29899999999999999</c:v>
                </c:pt>
                <c:pt idx="3">
                  <c:v>0.318</c:v>
                </c:pt>
                <c:pt idx="4" formatCode="0%">
                  <c:v>0.47</c:v>
                </c:pt>
              </c:numCache>
            </c:numRef>
          </c:val>
        </c:ser>
        <c:ser>
          <c:idx val="1"/>
          <c:order val="1"/>
          <c:tx>
            <c:strRef>
              <c:f>Sheet1!$C$1</c:f>
              <c:strCache>
                <c:ptCount val="1"/>
                <c:pt idx="0">
                  <c:v>2003</c:v>
                </c:pt>
              </c:strCache>
            </c:strRef>
          </c:tx>
          <c:invertIfNegative val="0"/>
          <c:cat>
            <c:strRef>
              <c:f>Sheet1!$A$2:$A$6</c:f>
              <c:strCache>
                <c:ptCount val="5"/>
                <c:pt idx="0">
                  <c:v>Performed poorly on a test or project</c:v>
                </c:pt>
                <c:pt idx="1">
                  <c:v>Been in trouble </c:v>
                </c:pt>
                <c:pt idx="2">
                  <c:v>Missed a Class</c:v>
                </c:pt>
                <c:pt idx="3">
                  <c:v>Got in an argument/fight</c:v>
                </c:pt>
                <c:pt idx="4">
                  <c:v>Experienced a memory loss</c:v>
                </c:pt>
              </c:strCache>
            </c:strRef>
          </c:cat>
          <c:val>
            <c:numRef>
              <c:f>Sheet1!$C$2:$C$6</c:f>
              <c:numCache>
                <c:formatCode>0.00%</c:formatCode>
                <c:ptCount val="5"/>
                <c:pt idx="0">
                  <c:v>0.16600000000000001</c:v>
                </c:pt>
                <c:pt idx="1">
                  <c:v>0.189</c:v>
                </c:pt>
                <c:pt idx="2">
                  <c:v>0.26400000000000001</c:v>
                </c:pt>
                <c:pt idx="3">
                  <c:v>0.314</c:v>
                </c:pt>
                <c:pt idx="4">
                  <c:v>0.436</c:v>
                </c:pt>
              </c:numCache>
            </c:numRef>
          </c:val>
        </c:ser>
        <c:ser>
          <c:idx val="2"/>
          <c:order val="2"/>
          <c:tx>
            <c:strRef>
              <c:f>Sheet1!$D$1</c:f>
              <c:strCache>
                <c:ptCount val="1"/>
                <c:pt idx="0">
                  <c:v>2007</c:v>
                </c:pt>
              </c:strCache>
            </c:strRef>
          </c:tx>
          <c:invertIfNegative val="0"/>
          <c:cat>
            <c:strRef>
              <c:f>Sheet1!$A$2:$A$6</c:f>
              <c:strCache>
                <c:ptCount val="5"/>
                <c:pt idx="0">
                  <c:v>Performed poorly on a test or project</c:v>
                </c:pt>
                <c:pt idx="1">
                  <c:v>Been in trouble </c:v>
                </c:pt>
                <c:pt idx="2">
                  <c:v>Missed a Class</c:v>
                </c:pt>
                <c:pt idx="3">
                  <c:v>Got in an argument/fight</c:v>
                </c:pt>
                <c:pt idx="4">
                  <c:v>Experienced a memory loss</c:v>
                </c:pt>
              </c:strCache>
            </c:strRef>
          </c:cat>
          <c:val>
            <c:numRef>
              <c:f>Sheet1!$D$2:$D$6</c:f>
              <c:numCache>
                <c:formatCode>0.00%</c:formatCode>
                <c:ptCount val="5"/>
                <c:pt idx="0">
                  <c:v>0.184</c:v>
                </c:pt>
                <c:pt idx="1">
                  <c:v>0.19800000000000001</c:v>
                </c:pt>
                <c:pt idx="2">
                  <c:v>0.23400000000000001</c:v>
                </c:pt>
                <c:pt idx="3">
                  <c:v>0.316</c:v>
                </c:pt>
                <c:pt idx="4">
                  <c:v>0.38600000000000001</c:v>
                </c:pt>
              </c:numCache>
            </c:numRef>
          </c:val>
        </c:ser>
        <c:ser>
          <c:idx val="3"/>
          <c:order val="3"/>
          <c:tx>
            <c:strRef>
              <c:f>Sheet1!$E$1</c:f>
              <c:strCache>
                <c:ptCount val="1"/>
                <c:pt idx="0">
                  <c:v>2010</c:v>
                </c:pt>
              </c:strCache>
            </c:strRef>
          </c:tx>
          <c:invertIfNegative val="0"/>
          <c:cat>
            <c:strRef>
              <c:f>Sheet1!$A$2:$A$6</c:f>
              <c:strCache>
                <c:ptCount val="5"/>
                <c:pt idx="0">
                  <c:v>Performed poorly on a test or project</c:v>
                </c:pt>
                <c:pt idx="1">
                  <c:v>Been in trouble </c:v>
                </c:pt>
                <c:pt idx="2">
                  <c:v>Missed a Class</c:v>
                </c:pt>
                <c:pt idx="3">
                  <c:v>Got in an argument/fight</c:v>
                </c:pt>
                <c:pt idx="4">
                  <c:v>Experienced a memory loss</c:v>
                </c:pt>
              </c:strCache>
            </c:strRef>
          </c:cat>
          <c:val>
            <c:numRef>
              <c:f>Sheet1!$E$2:$E$6</c:f>
              <c:numCache>
                <c:formatCode>0.00%</c:formatCode>
                <c:ptCount val="5"/>
                <c:pt idx="0">
                  <c:v>0.13700000000000001</c:v>
                </c:pt>
                <c:pt idx="1">
                  <c:v>0.152</c:v>
                </c:pt>
                <c:pt idx="2">
                  <c:v>0.159</c:v>
                </c:pt>
                <c:pt idx="3">
                  <c:v>0.22700000000000001</c:v>
                </c:pt>
                <c:pt idx="4">
                  <c:v>0.35299999999999998</c:v>
                </c:pt>
              </c:numCache>
            </c:numRef>
          </c:val>
        </c:ser>
        <c:ser>
          <c:idx val="4"/>
          <c:order val="4"/>
          <c:tx>
            <c:strRef>
              <c:f>Sheet1!$F$1</c:f>
              <c:strCache>
                <c:ptCount val="1"/>
                <c:pt idx="0">
                  <c:v>2013</c:v>
                </c:pt>
              </c:strCache>
            </c:strRef>
          </c:tx>
          <c:invertIfNegative val="0"/>
          <c:cat>
            <c:strRef>
              <c:f>Sheet1!$A$2:$A$6</c:f>
              <c:strCache>
                <c:ptCount val="5"/>
                <c:pt idx="0">
                  <c:v>Performed poorly on a test or project</c:v>
                </c:pt>
                <c:pt idx="1">
                  <c:v>Been in trouble </c:v>
                </c:pt>
                <c:pt idx="2">
                  <c:v>Missed a Class</c:v>
                </c:pt>
                <c:pt idx="3">
                  <c:v>Got in an argument/fight</c:v>
                </c:pt>
                <c:pt idx="4">
                  <c:v>Experienced a memory loss</c:v>
                </c:pt>
              </c:strCache>
            </c:strRef>
          </c:cat>
          <c:val>
            <c:numRef>
              <c:f>Sheet1!$F$2:$F$6</c:f>
              <c:numCache>
                <c:formatCode>0.00%</c:formatCode>
                <c:ptCount val="5"/>
                <c:pt idx="0">
                  <c:v>0.158</c:v>
                </c:pt>
                <c:pt idx="1">
                  <c:v>0.114</c:v>
                </c:pt>
                <c:pt idx="2">
                  <c:v>0.16700000000000001</c:v>
                </c:pt>
                <c:pt idx="3">
                  <c:v>0.20699999999999999</c:v>
                </c:pt>
                <c:pt idx="4">
                  <c:v>0.33100000000000002</c:v>
                </c:pt>
              </c:numCache>
            </c:numRef>
          </c:val>
        </c:ser>
        <c:dLbls>
          <c:showLegendKey val="0"/>
          <c:showVal val="0"/>
          <c:showCatName val="0"/>
          <c:showSerName val="0"/>
          <c:showPercent val="0"/>
          <c:showBubbleSize val="0"/>
        </c:dLbls>
        <c:gapWidth val="150"/>
        <c:axId val="347575400"/>
        <c:axId val="347575792"/>
      </c:barChart>
      <c:catAx>
        <c:axId val="347575400"/>
        <c:scaling>
          <c:orientation val="minMax"/>
        </c:scaling>
        <c:delete val="0"/>
        <c:axPos val="b"/>
        <c:numFmt formatCode="General" sourceLinked="0"/>
        <c:majorTickMark val="out"/>
        <c:minorTickMark val="none"/>
        <c:tickLblPos val="nextTo"/>
        <c:crossAx val="347575792"/>
        <c:crosses val="autoZero"/>
        <c:auto val="1"/>
        <c:lblAlgn val="ctr"/>
        <c:lblOffset val="100"/>
        <c:noMultiLvlLbl val="0"/>
      </c:catAx>
      <c:valAx>
        <c:axId val="347575792"/>
        <c:scaling>
          <c:orientation val="minMax"/>
          <c:max val="1"/>
        </c:scaling>
        <c:delete val="0"/>
        <c:axPos val="l"/>
        <c:majorGridlines/>
        <c:numFmt formatCode="0%" sourceLinked="0"/>
        <c:majorTickMark val="out"/>
        <c:minorTickMark val="none"/>
        <c:tickLblPos val="nextTo"/>
        <c:crossAx val="3475754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Sheet1!$A$2:$A$5</c:f>
              <c:strCache>
                <c:ptCount val="4"/>
                <c:pt idx="0">
                  <c:v>Underage   Annual</c:v>
                </c:pt>
                <c:pt idx="1">
                  <c:v>Of Age  Annual</c:v>
                </c:pt>
                <c:pt idx="2">
                  <c:v>Underage</c:v>
                </c:pt>
                <c:pt idx="3">
                  <c:v>Of Age         </c:v>
                </c:pt>
              </c:strCache>
            </c:strRef>
          </c:cat>
          <c:val>
            <c:numRef>
              <c:f>Sheet1!$B$2:$B$5</c:f>
              <c:numCache>
                <c:formatCode>0.00%</c:formatCode>
                <c:ptCount val="4"/>
                <c:pt idx="0">
                  <c:v>0.85599999999999998</c:v>
                </c:pt>
                <c:pt idx="1">
                  <c:v>0.94199999999999995</c:v>
                </c:pt>
                <c:pt idx="2">
                  <c:v>0.752</c:v>
                </c:pt>
                <c:pt idx="3">
                  <c:v>0.89300000000000002</c:v>
                </c:pt>
              </c:numCache>
            </c:numRef>
          </c:val>
        </c:ser>
        <c:ser>
          <c:idx val="1"/>
          <c:order val="1"/>
          <c:tx>
            <c:strRef>
              <c:f>Sheet1!$C$1</c:f>
              <c:strCache>
                <c:ptCount val="1"/>
                <c:pt idx="0">
                  <c:v>2003</c:v>
                </c:pt>
              </c:strCache>
            </c:strRef>
          </c:tx>
          <c:invertIfNegative val="0"/>
          <c:cat>
            <c:strRef>
              <c:f>Sheet1!$A$2:$A$5</c:f>
              <c:strCache>
                <c:ptCount val="4"/>
                <c:pt idx="0">
                  <c:v>Underage   Annual</c:v>
                </c:pt>
                <c:pt idx="1">
                  <c:v>Of Age  Annual</c:v>
                </c:pt>
                <c:pt idx="2">
                  <c:v>Underage</c:v>
                </c:pt>
                <c:pt idx="3">
                  <c:v>Of Age         </c:v>
                </c:pt>
              </c:strCache>
            </c:strRef>
          </c:cat>
          <c:val>
            <c:numRef>
              <c:f>Sheet1!$C$2:$C$5</c:f>
              <c:numCache>
                <c:formatCode>0.00%</c:formatCode>
                <c:ptCount val="4"/>
                <c:pt idx="0">
                  <c:v>0.83399999999999996</c:v>
                </c:pt>
                <c:pt idx="1">
                  <c:v>0.97</c:v>
                </c:pt>
                <c:pt idx="2">
                  <c:v>0.71599999999999997</c:v>
                </c:pt>
                <c:pt idx="3">
                  <c:v>0.94099999999999995</c:v>
                </c:pt>
              </c:numCache>
            </c:numRef>
          </c:val>
        </c:ser>
        <c:ser>
          <c:idx val="2"/>
          <c:order val="2"/>
          <c:tx>
            <c:strRef>
              <c:f>Sheet1!$D$1</c:f>
              <c:strCache>
                <c:ptCount val="1"/>
                <c:pt idx="0">
                  <c:v>2007</c:v>
                </c:pt>
              </c:strCache>
            </c:strRef>
          </c:tx>
          <c:invertIfNegative val="0"/>
          <c:cat>
            <c:strRef>
              <c:f>Sheet1!$A$2:$A$5</c:f>
              <c:strCache>
                <c:ptCount val="4"/>
                <c:pt idx="0">
                  <c:v>Underage   Annual</c:v>
                </c:pt>
                <c:pt idx="1">
                  <c:v>Of Age  Annual</c:v>
                </c:pt>
                <c:pt idx="2">
                  <c:v>Underage</c:v>
                </c:pt>
                <c:pt idx="3">
                  <c:v>Of Age         </c:v>
                </c:pt>
              </c:strCache>
            </c:strRef>
          </c:cat>
          <c:val>
            <c:numRef>
              <c:f>Sheet1!$D$2:$D$5</c:f>
              <c:numCache>
                <c:formatCode>0.00%</c:formatCode>
                <c:ptCount val="4"/>
                <c:pt idx="0">
                  <c:v>0.80600000000000005</c:v>
                </c:pt>
                <c:pt idx="1">
                  <c:v>0.96799999999999997</c:v>
                </c:pt>
                <c:pt idx="2">
                  <c:v>0.68300000000000005</c:v>
                </c:pt>
                <c:pt idx="3">
                  <c:v>0.93400000000000005</c:v>
                </c:pt>
              </c:numCache>
            </c:numRef>
          </c:val>
        </c:ser>
        <c:ser>
          <c:idx val="3"/>
          <c:order val="3"/>
          <c:tx>
            <c:strRef>
              <c:f>Sheet1!$E$1</c:f>
              <c:strCache>
                <c:ptCount val="1"/>
                <c:pt idx="0">
                  <c:v>2010</c:v>
                </c:pt>
              </c:strCache>
            </c:strRef>
          </c:tx>
          <c:invertIfNegative val="0"/>
          <c:cat>
            <c:strRef>
              <c:f>Sheet1!$A$2:$A$5</c:f>
              <c:strCache>
                <c:ptCount val="4"/>
                <c:pt idx="0">
                  <c:v>Underage   Annual</c:v>
                </c:pt>
                <c:pt idx="1">
                  <c:v>Of Age  Annual</c:v>
                </c:pt>
                <c:pt idx="2">
                  <c:v>Underage</c:v>
                </c:pt>
                <c:pt idx="3">
                  <c:v>Of Age         </c:v>
                </c:pt>
              </c:strCache>
            </c:strRef>
          </c:cat>
          <c:val>
            <c:numRef>
              <c:f>Sheet1!$E$2:$E$5</c:f>
              <c:numCache>
                <c:formatCode>0.00%</c:formatCode>
                <c:ptCount val="4"/>
                <c:pt idx="0">
                  <c:v>0.73599999999999999</c:v>
                </c:pt>
                <c:pt idx="1">
                  <c:v>0.96099999999999997</c:v>
                </c:pt>
                <c:pt idx="2">
                  <c:v>0.621</c:v>
                </c:pt>
                <c:pt idx="3">
                  <c:v>0.94199999999999995</c:v>
                </c:pt>
              </c:numCache>
            </c:numRef>
          </c:val>
        </c:ser>
        <c:ser>
          <c:idx val="4"/>
          <c:order val="4"/>
          <c:tx>
            <c:strRef>
              <c:f>Sheet1!$F$1</c:f>
              <c:strCache>
                <c:ptCount val="1"/>
                <c:pt idx="0">
                  <c:v>2013</c:v>
                </c:pt>
              </c:strCache>
            </c:strRef>
          </c:tx>
          <c:invertIfNegative val="0"/>
          <c:cat>
            <c:strRef>
              <c:f>Sheet1!$A$2:$A$5</c:f>
              <c:strCache>
                <c:ptCount val="4"/>
                <c:pt idx="0">
                  <c:v>Underage   Annual</c:v>
                </c:pt>
                <c:pt idx="1">
                  <c:v>Of Age  Annual</c:v>
                </c:pt>
                <c:pt idx="2">
                  <c:v>Underage</c:v>
                </c:pt>
                <c:pt idx="3">
                  <c:v>Of Age         </c:v>
                </c:pt>
              </c:strCache>
            </c:strRef>
          </c:cat>
          <c:val>
            <c:numRef>
              <c:f>Sheet1!$F$2:$F$5</c:f>
              <c:numCache>
                <c:formatCode>0.00%</c:formatCode>
                <c:ptCount val="4"/>
                <c:pt idx="0">
                  <c:v>0.73099999999999998</c:v>
                </c:pt>
                <c:pt idx="1">
                  <c:v>0.95499999999999996</c:v>
                </c:pt>
                <c:pt idx="2">
                  <c:v>0.61799999999999999</c:v>
                </c:pt>
                <c:pt idx="3">
                  <c:v>0.92300000000000004</c:v>
                </c:pt>
              </c:numCache>
            </c:numRef>
          </c:val>
        </c:ser>
        <c:dLbls>
          <c:showLegendKey val="0"/>
          <c:showVal val="0"/>
          <c:showCatName val="0"/>
          <c:showSerName val="0"/>
          <c:showPercent val="0"/>
          <c:showBubbleSize val="0"/>
        </c:dLbls>
        <c:gapWidth val="150"/>
        <c:axId val="222283544"/>
        <c:axId val="222284328"/>
      </c:barChart>
      <c:catAx>
        <c:axId val="222283544"/>
        <c:scaling>
          <c:orientation val="minMax"/>
        </c:scaling>
        <c:delete val="0"/>
        <c:axPos val="b"/>
        <c:numFmt formatCode="General" sourceLinked="0"/>
        <c:majorTickMark val="out"/>
        <c:minorTickMark val="none"/>
        <c:tickLblPos val="nextTo"/>
        <c:crossAx val="222284328"/>
        <c:crosses val="autoZero"/>
        <c:auto val="1"/>
        <c:lblAlgn val="ctr"/>
        <c:lblOffset val="100"/>
        <c:noMultiLvlLbl val="0"/>
      </c:catAx>
      <c:valAx>
        <c:axId val="222284328"/>
        <c:scaling>
          <c:orientation val="minMax"/>
          <c:max val="1"/>
        </c:scaling>
        <c:delete val="0"/>
        <c:axPos val="l"/>
        <c:majorGridlines/>
        <c:numFmt formatCode="0%" sourceLinked="0"/>
        <c:majorTickMark val="out"/>
        <c:minorTickMark val="none"/>
        <c:tickLblPos val="nextTo"/>
        <c:crossAx val="22228354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Sheet1!$A$2:$A$7</c:f>
              <c:strCache>
                <c:ptCount val="6"/>
                <c:pt idx="0">
                  <c:v>Caused me to take care of a friend</c:v>
                </c:pt>
                <c:pt idx="1">
                  <c:v>Didn't interfere with my life</c:v>
                </c:pt>
                <c:pt idx="2">
                  <c:v>Disrupted my sleep</c:v>
                </c:pt>
                <c:pt idx="3">
                  <c:v>messed up my living space</c:v>
                </c:pt>
                <c:pt idx="4">
                  <c:v>Interrupted Studying</c:v>
                </c:pt>
                <c:pt idx="5">
                  <c:v>Enjoyment of events was affected</c:v>
                </c:pt>
              </c:strCache>
            </c:strRef>
          </c:cat>
          <c:val>
            <c:numRef>
              <c:f>Sheet1!$B$2:$B$7</c:f>
              <c:numCache>
                <c:formatCode>General</c:formatCode>
                <c:ptCount val="6"/>
                <c:pt idx="0" formatCode="0.00%">
                  <c:v>0.42099999999999999</c:v>
                </c:pt>
                <c:pt idx="3" formatCode="0.00%">
                  <c:v>0.27100000000000002</c:v>
                </c:pt>
                <c:pt idx="4" formatCode="0.00%">
                  <c:v>0.29799999999999999</c:v>
                </c:pt>
                <c:pt idx="5" formatCode="0.00%">
                  <c:v>0.23400000000000001</c:v>
                </c:pt>
              </c:numCache>
            </c:numRef>
          </c:val>
        </c:ser>
        <c:ser>
          <c:idx val="1"/>
          <c:order val="1"/>
          <c:tx>
            <c:strRef>
              <c:f>Sheet1!$C$1</c:f>
              <c:strCache>
                <c:ptCount val="1"/>
                <c:pt idx="0">
                  <c:v>2003</c:v>
                </c:pt>
              </c:strCache>
            </c:strRef>
          </c:tx>
          <c:invertIfNegative val="0"/>
          <c:cat>
            <c:strRef>
              <c:f>Sheet1!$A$2:$A$7</c:f>
              <c:strCache>
                <c:ptCount val="6"/>
                <c:pt idx="0">
                  <c:v>Caused me to take care of a friend</c:v>
                </c:pt>
                <c:pt idx="1">
                  <c:v>Didn't interfere with my life</c:v>
                </c:pt>
                <c:pt idx="2">
                  <c:v>Disrupted my sleep</c:v>
                </c:pt>
                <c:pt idx="3">
                  <c:v>messed up my living space</c:v>
                </c:pt>
                <c:pt idx="4">
                  <c:v>Interrupted Studying</c:v>
                </c:pt>
                <c:pt idx="5">
                  <c:v>Enjoyment of events was affected</c:v>
                </c:pt>
              </c:strCache>
            </c:strRef>
          </c:cat>
          <c:val>
            <c:numRef>
              <c:f>Sheet1!$C$2:$C$7</c:f>
              <c:numCache>
                <c:formatCode>0.00%</c:formatCode>
                <c:ptCount val="6"/>
                <c:pt idx="0">
                  <c:v>0.53700000000000003</c:v>
                </c:pt>
                <c:pt idx="1">
                  <c:v>0.39200000000000002</c:v>
                </c:pt>
                <c:pt idx="3">
                  <c:v>0.376</c:v>
                </c:pt>
                <c:pt idx="4">
                  <c:v>0.376</c:v>
                </c:pt>
                <c:pt idx="5">
                  <c:v>0.20699999999999999</c:v>
                </c:pt>
              </c:numCache>
            </c:numRef>
          </c:val>
        </c:ser>
        <c:ser>
          <c:idx val="2"/>
          <c:order val="2"/>
          <c:tx>
            <c:strRef>
              <c:f>Sheet1!$D$1</c:f>
              <c:strCache>
                <c:ptCount val="1"/>
                <c:pt idx="0">
                  <c:v>2007</c:v>
                </c:pt>
              </c:strCache>
            </c:strRef>
          </c:tx>
          <c:invertIfNegative val="0"/>
          <c:cat>
            <c:strRef>
              <c:f>Sheet1!$A$2:$A$7</c:f>
              <c:strCache>
                <c:ptCount val="6"/>
                <c:pt idx="0">
                  <c:v>Caused me to take care of a friend</c:v>
                </c:pt>
                <c:pt idx="1">
                  <c:v>Didn't interfere with my life</c:v>
                </c:pt>
                <c:pt idx="2">
                  <c:v>Disrupted my sleep</c:v>
                </c:pt>
                <c:pt idx="3">
                  <c:v>messed up my living space</c:v>
                </c:pt>
                <c:pt idx="4">
                  <c:v>Interrupted Studying</c:v>
                </c:pt>
                <c:pt idx="5">
                  <c:v>Enjoyment of events was affected</c:v>
                </c:pt>
              </c:strCache>
            </c:strRef>
          </c:cat>
          <c:val>
            <c:numRef>
              <c:f>Sheet1!$D$2:$D$7</c:f>
              <c:numCache>
                <c:formatCode>0.00%</c:formatCode>
                <c:ptCount val="6"/>
                <c:pt idx="0">
                  <c:v>0.58099999999999996</c:v>
                </c:pt>
                <c:pt idx="1">
                  <c:v>0.38800000000000001</c:v>
                </c:pt>
                <c:pt idx="2">
                  <c:v>0.54200000000000004</c:v>
                </c:pt>
                <c:pt idx="3">
                  <c:v>0.44900000000000001</c:v>
                </c:pt>
                <c:pt idx="4">
                  <c:v>0.41399999999999998</c:v>
                </c:pt>
                <c:pt idx="5">
                  <c:v>0.22500000000000001</c:v>
                </c:pt>
              </c:numCache>
            </c:numRef>
          </c:val>
        </c:ser>
        <c:ser>
          <c:idx val="3"/>
          <c:order val="3"/>
          <c:tx>
            <c:strRef>
              <c:f>Sheet1!$E$1</c:f>
              <c:strCache>
                <c:ptCount val="1"/>
                <c:pt idx="0">
                  <c:v>2010</c:v>
                </c:pt>
              </c:strCache>
            </c:strRef>
          </c:tx>
          <c:invertIfNegative val="0"/>
          <c:cat>
            <c:strRef>
              <c:f>Sheet1!$A$2:$A$7</c:f>
              <c:strCache>
                <c:ptCount val="6"/>
                <c:pt idx="0">
                  <c:v>Caused me to take care of a friend</c:v>
                </c:pt>
                <c:pt idx="1">
                  <c:v>Didn't interfere with my life</c:v>
                </c:pt>
                <c:pt idx="2">
                  <c:v>Disrupted my sleep</c:v>
                </c:pt>
                <c:pt idx="3">
                  <c:v>messed up my living space</c:v>
                </c:pt>
                <c:pt idx="4">
                  <c:v>Interrupted Studying</c:v>
                </c:pt>
                <c:pt idx="5">
                  <c:v>Enjoyment of events was affected</c:v>
                </c:pt>
              </c:strCache>
            </c:strRef>
          </c:cat>
          <c:val>
            <c:numRef>
              <c:f>Sheet1!$E$2:$E$7</c:f>
              <c:numCache>
                <c:formatCode>0.00%</c:formatCode>
                <c:ptCount val="6"/>
                <c:pt idx="0">
                  <c:v>0.49299999999999999</c:v>
                </c:pt>
                <c:pt idx="1">
                  <c:v>0.42699999999999999</c:v>
                </c:pt>
                <c:pt idx="2">
                  <c:v>0.41299999999999998</c:v>
                </c:pt>
                <c:pt idx="3">
                  <c:v>0.32400000000000001</c:v>
                </c:pt>
                <c:pt idx="4">
                  <c:v>0.26300000000000001</c:v>
                </c:pt>
                <c:pt idx="5">
                  <c:v>0.182</c:v>
                </c:pt>
              </c:numCache>
            </c:numRef>
          </c:val>
        </c:ser>
        <c:ser>
          <c:idx val="4"/>
          <c:order val="4"/>
          <c:tx>
            <c:strRef>
              <c:f>Sheet1!$F$1</c:f>
              <c:strCache>
                <c:ptCount val="1"/>
                <c:pt idx="0">
                  <c:v>2013</c:v>
                </c:pt>
              </c:strCache>
            </c:strRef>
          </c:tx>
          <c:invertIfNegative val="0"/>
          <c:cat>
            <c:strRef>
              <c:f>Sheet1!$A$2:$A$7</c:f>
              <c:strCache>
                <c:ptCount val="6"/>
                <c:pt idx="0">
                  <c:v>Caused me to take care of a friend</c:v>
                </c:pt>
                <c:pt idx="1">
                  <c:v>Didn't interfere with my life</c:v>
                </c:pt>
                <c:pt idx="2">
                  <c:v>Disrupted my sleep</c:v>
                </c:pt>
                <c:pt idx="3">
                  <c:v>messed up my living space</c:v>
                </c:pt>
                <c:pt idx="4">
                  <c:v>Interrupted Studying</c:v>
                </c:pt>
                <c:pt idx="5">
                  <c:v>Enjoyment of events was affected</c:v>
                </c:pt>
              </c:strCache>
            </c:strRef>
          </c:cat>
          <c:val>
            <c:numRef>
              <c:f>Sheet1!$F$2:$F$7</c:f>
              <c:numCache>
                <c:formatCode>0.00%</c:formatCode>
                <c:ptCount val="6"/>
                <c:pt idx="0">
                  <c:v>0.55300000000000005</c:v>
                </c:pt>
                <c:pt idx="1">
                  <c:v>0.33400000000000002</c:v>
                </c:pt>
                <c:pt idx="2">
                  <c:v>0.47899999999999998</c:v>
                </c:pt>
                <c:pt idx="3">
                  <c:v>0.35799999999999998</c:v>
                </c:pt>
                <c:pt idx="4">
                  <c:v>0.29299999999999998</c:v>
                </c:pt>
                <c:pt idx="5">
                  <c:v>0.23599999999999999</c:v>
                </c:pt>
              </c:numCache>
            </c:numRef>
          </c:val>
        </c:ser>
        <c:dLbls>
          <c:showLegendKey val="0"/>
          <c:showVal val="0"/>
          <c:showCatName val="0"/>
          <c:showSerName val="0"/>
          <c:showPercent val="0"/>
          <c:showBubbleSize val="0"/>
        </c:dLbls>
        <c:gapWidth val="150"/>
        <c:axId val="347576576"/>
        <c:axId val="347576968"/>
      </c:barChart>
      <c:catAx>
        <c:axId val="347576576"/>
        <c:scaling>
          <c:orientation val="minMax"/>
        </c:scaling>
        <c:delete val="0"/>
        <c:axPos val="b"/>
        <c:numFmt formatCode="General" sourceLinked="0"/>
        <c:majorTickMark val="out"/>
        <c:minorTickMark val="none"/>
        <c:tickLblPos val="nextTo"/>
        <c:crossAx val="347576968"/>
        <c:crosses val="autoZero"/>
        <c:auto val="1"/>
        <c:lblAlgn val="ctr"/>
        <c:lblOffset val="100"/>
        <c:noMultiLvlLbl val="0"/>
      </c:catAx>
      <c:valAx>
        <c:axId val="347576968"/>
        <c:scaling>
          <c:orientation val="minMax"/>
          <c:max val="1"/>
        </c:scaling>
        <c:delete val="0"/>
        <c:axPos val="l"/>
        <c:majorGridlines/>
        <c:numFmt formatCode="0%" sourceLinked="0"/>
        <c:majorTickMark val="out"/>
        <c:minorTickMark val="none"/>
        <c:tickLblPos val="nextTo"/>
        <c:crossAx val="3475765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Sheet1!$A$2:$A$7</c:f>
              <c:strCache>
                <c:ptCount val="6"/>
                <c:pt idx="0">
                  <c:v>Eat before and/or during drinking</c:v>
                </c:pt>
                <c:pt idx="1">
                  <c:v>Choose not to drink alcohol</c:v>
                </c:pt>
                <c:pt idx="2">
                  <c:v>use a designated driver</c:v>
                </c:pt>
                <c:pt idx="3">
                  <c:v>Keep track of your drink</c:v>
                </c:pt>
                <c:pt idx="4">
                  <c:v>Keep track of how many drinks you have</c:v>
                </c:pt>
                <c:pt idx="5">
                  <c:v>Determine in advance not to exceed a certain number of drinks</c:v>
                </c:pt>
              </c:strCache>
            </c:strRef>
          </c:cat>
          <c:val>
            <c:numRef>
              <c:f>Sheet1!$B$2:$B$7</c:f>
              <c:numCache>
                <c:formatCode>General</c:formatCode>
                <c:ptCount val="6"/>
              </c:numCache>
            </c:numRef>
          </c:val>
        </c:ser>
        <c:ser>
          <c:idx val="1"/>
          <c:order val="1"/>
          <c:tx>
            <c:strRef>
              <c:f>Sheet1!$C$1</c:f>
              <c:strCache>
                <c:ptCount val="1"/>
                <c:pt idx="0">
                  <c:v>2003</c:v>
                </c:pt>
              </c:strCache>
            </c:strRef>
          </c:tx>
          <c:invertIfNegative val="0"/>
          <c:cat>
            <c:strRef>
              <c:f>Sheet1!$A$2:$A$7</c:f>
              <c:strCache>
                <c:ptCount val="6"/>
                <c:pt idx="0">
                  <c:v>Eat before and/or during drinking</c:v>
                </c:pt>
                <c:pt idx="1">
                  <c:v>Choose not to drink alcohol</c:v>
                </c:pt>
                <c:pt idx="2">
                  <c:v>use a designated driver</c:v>
                </c:pt>
                <c:pt idx="3">
                  <c:v>Keep track of your drink</c:v>
                </c:pt>
                <c:pt idx="4">
                  <c:v>Keep track of how many drinks you have</c:v>
                </c:pt>
                <c:pt idx="5">
                  <c:v>Determine in advance not to exceed a certain number of drinks</c:v>
                </c:pt>
              </c:strCache>
            </c:strRef>
          </c:cat>
          <c:val>
            <c:numRef>
              <c:f>Sheet1!$C$2:$C$7</c:f>
              <c:numCache>
                <c:formatCode>0.00%</c:formatCode>
                <c:ptCount val="6"/>
                <c:pt idx="0">
                  <c:v>0.79900000000000004</c:v>
                </c:pt>
                <c:pt idx="1">
                  <c:v>0.63</c:v>
                </c:pt>
                <c:pt idx="2">
                  <c:v>0.73499999999999999</c:v>
                </c:pt>
                <c:pt idx="3">
                  <c:v>0.61799999999999999</c:v>
                </c:pt>
                <c:pt idx="4">
                  <c:v>0.63400000000000001</c:v>
                </c:pt>
                <c:pt idx="5">
                  <c:v>0.42299999999999999</c:v>
                </c:pt>
              </c:numCache>
            </c:numRef>
          </c:val>
        </c:ser>
        <c:ser>
          <c:idx val="2"/>
          <c:order val="2"/>
          <c:tx>
            <c:strRef>
              <c:f>Sheet1!$D$1</c:f>
              <c:strCache>
                <c:ptCount val="1"/>
                <c:pt idx="0">
                  <c:v>2007</c:v>
                </c:pt>
              </c:strCache>
            </c:strRef>
          </c:tx>
          <c:invertIfNegative val="0"/>
          <c:cat>
            <c:strRef>
              <c:f>Sheet1!$A$2:$A$7</c:f>
              <c:strCache>
                <c:ptCount val="6"/>
                <c:pt idx="0">
                  <c:v>Eat before and/or during drinking</c:v>
                </c:pt>
                <c:pt idx="1">
                  <c:v>Choose not to drink alcohol</c:v>
                </c:pt>
                <c:pt idx="2">
                  <c:v>use a designated driver</c:v>
                </c:pt>
                <c:pt idx="3">
                  <c:v>Keep track of your drink</c:v>
                </c:pt>
                <c:pt idx="4">
                  <c:v>Keep track of how many drinks you have</c:v>
                </c:pt>
                <c:pt idx="5">
                  <c:v>Determine in advance not to exceed a certain number of drinks</c:v>
                </c:pt>
              </c:strCache>
            </c:strRef>
          </c:cat>
          <c:val>
            <c:numRef>
              <c:f>Sheet1!$D$2:$D$7</c:f>
              <c:numCache>
                <c:formatCode>0.00%</c:formatCode>
                <c:ptCount val="6"/>
                <c:pt idx="0">
                  <c:v>0.76400000000000001</c:v>
                </c:pt>
                <c:pt idx="1">
                  <c:v>0.63900000000000001</c:v>
                </c:pt>
                <c:pt idx="2">
                  <c:v>0.69599999999999995</c:v>
                </c:pt>
                <c:pt idx="3" formatCode="0%">
                  <c:v>0.67</c:v>
                </c:pt>
                <c:pt idx="4">
                  <c:v>0.64</c:v>
                </c:pt>
                <c:pt idx="5">
                  <c:v>0.44500000000000001</c:v>
                </c:pt>
              </c:numCache>
            </c:numRef>
          </c:val>
        </c:ser>
        <c:ser>
          <c:idx val="3"/>
          <c:order val="3"/>
          <c:tx>
            <c:strRef>
              <c:f>Sheet1!$E$1</c:f>
              <c:strCache>
                <c:ptCount val="1"/>
                <c:pt idx="0">
                  <c:v>2010</c:v>
                </c:pt>
              </c:strCache>
            </c:strRef>
          </c:tx>
          <c:invertIfNegative val="0"/>
          <c:cat>
            <c:strRef>
              <c:f>Sheet1!$A$2:$A$7</c:f>
              <c:strCache>
                <c:ptCount val="6"/>
                <c:pt idx="0">
                  <c:v>Eat before and/or during drinking</c:v>
                </c:pt>
                <c:pt idx="1">
                  <c:v>Choose not to drink alcohol</c:v>
                </c:pt>
                <c:pt idx="2">
                  <c:v>use a designated driver</c:v>
                </c:pt>
                <c:pt idx="3">
                  <c:v>Keep track of your drink</c:v>
                </c:pt>
                <c:pt idx="4">
                  <c:v>Keep track of how many drinks you have</c:v>
                </c:pt>
                <c:pt idx="5">
                  <c:v>Determine in advance not to exceed a certain number of drinks</c:v>
                </c:pt>
              </c:strCache>
            </c:strRef>
          </c:cat>
          <c:val>
            <c:numRef>
              <c:f>Sheet1!$E$2:$E$7</c:f>
              <c:numCache>
                <c:formatCode>0.00%</c:formatCode>
                <c:ptCount val="6"/>
                <c:pt idx="0">
                  <c:v>0.72499999999999998</c:v>
                </c:pt>
                <c:pt idx="1">
                  <c:v>0.64100000000000001</c:v>
                </c:pt>
                <c:pt idx="2">
                  <c:v>0.61399999999999999</c:v>
                </c:pt>
                <c:pt idx="3">
                  <c:v>0.61099999999999999</c:v>
                </c:pt>
                <c:pt idx="4">
                  <c:v>0.60099999999999998</c:v>
                </c:pt>
                <c:pt idx="5">
                  <c:v>0.443</c:v>
                </c:pt>
              </c:numCache>
            </c:numRef>
          </c:val>
        </c:ser>
        <c:ser>
          <c:idx val="4"/>
          <c:order val="4"/>
          <c:tx>
            <c:strRef>
              <c:f>Sheet1!$F$1</c:f>
              <c:strCache>
                <c:ptCount val="1"/>
                <c:pt idx="0">
                  <c:v>2013</c:v>
                </c:pt>
              </c:strCache>
            </c:strRef>
          </c:tx>
          <c:invertIfNegative val="0"/>
          <c:cat>
            <c:strRef>
              <c:f>Sheet1!$A$2:$A$7</c:f>
              <c:strCache>
                <c:ptCount val="6"/>
                <c:pt idx="0">
                  <c:v>Eat before and/or during drinking</c:v>
                </c:pt>
                <c:pt idx="1">
                  <c:v>Choose not to drink alcohol</c:v>
                </c:pt>
                <c:pt idx="2">
                  <c:v>use a designated driver</c:v>
                </c:pt>
                <c:pt idx="3">
                  <c:v>Keep track of your drink</c:v>
                </c:pt>
                <c:pt idx="4">
                  <c:v>Keep track of how many drinks you have</c:v>
                </c:pt>
                <c:pt idx="5">
                  <c:v>Determine in advance not to exceed a certain number of drinks</c:v>
                </c:pt>
              </c:strCache>
            </c:strRef>
          </c:cat>
          <c:val>
            <c:numRef>
              <c:f>Sheet1!$F$2:$F$7</c:f>
              <c:numCache>
                <c:formatCode>0.00%</c:formatCode>
                <c:ptCount val="6"/>
                <c:pt idx="0">
                  <c:v>0.70799999999999996</c:v>
                </c:pt>
                <c:pt idx="1">
                  <c:v>0.61799999999999999</c:v>
                </c:pt>
                <c:pt idx="2">
                  <c:v>0.59699999999999998</c:v>
                </c:pt>
                <c:pt idx="3">
                  <c:v>0.622</c:v>
                </c:pt>
                <c:pt idx="4">
                  <c:v>0.60699999999999998</c:v>
                </c:pt>
                <c:pt idx="5">
                  <c:v>0.47699999999999998</c:v>
                </c:pt>
              </c:numCache>
            </c:numRef>
          </c:val>
        </c:ser>
        <c:dLbls>
          <c:showLegendKey val="0"/>
          <c:showVal val="0"/>
          <c:showCatName val="0"/>
          <c:showSerName val="0"/>
          <c:showPercent val="0"/>
          <c:showBubbleSize val="0"/>
        </c:dLbls>
        <c:gapWidth val="150"/>
        <c:axId val="348184256"/>
        <c:axId val="348184648"/>
      </c:barChart>
      <c:catAx>
        <c:axId val="348184256"/>
        <c:scaling>
          <c:orientation val="minMax"/>
        </c:scaling>
        <c:delete val="0"/>
        <c:axPos val="b"/>
        <c:numFmt formatCode="General" sourceLinked="0"/>
        <c:majorTickMark val="out"/>
        <c:minorTickMark val="none"/>
        <c:tickLblPos val="nextTo"/>
        <c:crossAx val="348184648"/>
        <c:crosses val="autoZero"/>
        <c:auto val="1"/>
        <c:lblAlgn val="ctr"/>
        <c:lblOffset val="100"/>
        <c:noMultiLvlLbl val="0"/>
      </c:catAx>
      <c:valAx>
        <c:axId val="348184648"/>
        <c:scaling>
          <c:orientation val="minMax"/>
          <c:max val="1"/>
        </c:scaling>
        <c:delete val="0"/>
        <c:axPos val="l"/>
        <c:majorGridlines/>
        <c:numFmt formatCode="0%" sourceLinked="0"/>
        <c:majorTickMark val="out"/>
        <c:minorTickMark val="none"/>
        <c:tickLblPos val="nextTo"/>
        <c:crossAx val="34818425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Sheet1!$A$2:$A$6</c:f>
              <c:strCache>
                <c:ptCount val="5"/>
                <c:pt idx="0">
                  <c:v>Alternate non-alcoholic drinks with alcoholic beverages</c:v>
                </c:pt>
                <c:pt idx="1">
                  <c:v>Pace drinks to one or fewer per hour</c:v>
                </c:pt>
                <c:pt idx="2">
                  <c:v>Have a friend let them know when they've had enough to drink</c:v>
                </c:pt>
                <c:pt idx="3">
                  <c:v>Avoid drinking games</c:v>
                </c:pt>
                <c:pt idx="4">
                  <c:v>Drink an alcohol look-alike</c:v>
                </c:pt>
              </c:strCache>
            </c:strRef>
          </c:cat>
          <c:val>
            <c:numRef>
              <c:f>Sheet1!$B$2:$B$6</c:f>
              <c:numCache>
                <c:formatCode>General</c:formatCode>
                <c:ptCount val="5"/>
              </c:numCache>
            </c:numRef>
          </c:val>
        </c:ser>
        <c:ser>
          <c:idx val="1"/>
          <c:order val="1"/>
          <c:tx>
            <c:strRef>
              <c:f>Sheet1!$C$1</c:f>
              <c:strCache>
                <c:ptCount val="1"/>
                <c:pt idx="0">
                  <c:v>2003</c:v>
                </c:pt>
              </c:strCache>
            </c:strRef>
          </c:tx>
          <c:invertIfNegative val="0"/>
          <c:cat>
            <c:strRef>
              <c:f>Sheet1!$A$2:$A$6</c:f>
              <c:strCache>
                <c:ptCount val="5"/>
                <c:pt idx="0">
                  <c:v>Alternate non-alcoholic drinks with alcoholic beverages</c:v>
                </c:pt>
                <c:pt idx="1">
                  <c:v>Pace drinks to one or fewer per hour</c:v>
                </c:pt>
                <c:pt idx="2">
                  <c:v>Have a friend let them know when they've had enough to drink</c:v>
                </c:pt>
                <c:pt idx="3">
                  <c:v>Avoid drinking games</c:v>
                </c:pt>
                <c:pt idx="4">
                  <c:v>Drink an alcohol look-alike</c:v>
                </c:pt>
              </c:strCache>
            </c:strRef>
          </c:cat>
          <c:val>
            <c:numRef>
              <c:f>Sheet1!$C$2:$C$6</c:f>
              <c:numCache>
                <c:formatCode>0.00%</c:formatCode>
                <c:ptCount val="5"/>
                <c:pt idx="0">
                  <c:v>0.317</c:v>
                </c:pt>
                <c:pt idx="1">
                  <c:v>0.34100000000000003</c:v>
                </c:pt>
                <c:pt idx="2">
                  <c:v>0.39100000000000001</c:v>
                </c:pt>
                <c:pt idx="3">
                  <c:v>0.443</c:v>
                </c:pt>
                <c:pt idx="4">
                  <c:v>0.111</c:v>
                </c:pt>
              </c:numCache>
            </c:numRef>
          </c:val>
        </c:ser>
        <c:ser>
          <c:idx val="2"/>
          <c:order val="2"/>
          <c:tx>
            <c:strRef>
              <c:f>Sheet1!$D$1</c:f>
              <c:strCache>
                <c:ptCount val="1"/>
                <c:pt idx="0">
                  <c:v>2007</c:v>
                </c:pt>
              </c:strCache>
            </c:strRef>
          </c:tx>
          <c:invertIfNegative val="0"/>
          <c:cat>
            <c:strRef>
              <c:f>Sheet1!$A$2:$A$6</c:f>
              <c:strCache>
                <c:ptCount val="5"/>
                <c:pt idx="0">
                  <c:v>Alternate non-alcoholic drinks with alcoholic beverages</c:v>
                </c:pt>
                <c:pt idx="1">
                  <c:v>Pace drinks to one or fewer per hour</c:v>
                </c:pt>
                <c:pt idx="2">
                  <c:v>Have a friend let them know when they've had enough to drink</c:v>
                </c:pt>
                <c:pt idx="3">
                  <c:v>Avoid drinking games</c:v>
                </c:pt>
                <c:pt idx="4">
                  <c:v>Drink an alcohol look-alike</c:v>
                </c:pt>
              </c:strCache>
            </c:strRef>
          </c:cat>
          <c:val>
            <c:numRef>
              <c:f>Sheet1!$D$2:$D$6</c:f>
              <c:numCache>
                <c:formatCode>0.00%</c:formatCode>
                <c:ptCount val="5"/>
                <c:pt idx="0">
                  <c:v>0.36799999999999999</c:v>
                </c:pt>
                <c:pt idx="1">
                  <c:v>0.36699999999999999</c:v>
                </c:pt>
                <c:pt idx="2">
                  <c:v>0.38600000000000001</c:v>
                </c:pt>
                <c:pt idx="3">
                  <c:v>0.40400000000000003</c:v>
                </c:pt>
                <c:pt idx="4">
                  <c:v>0.19600000000000001</c:v>
                </c:pt>
              </c:numCache>
            </c:numRef>
          </c:val>
        </c:ser>
        <c:ser>
          <c:idx val="3"/>
          <c:order val="3"/>
          <c:tx>
            <c:strRef>
              <c:f>Sheet1!$E$1</c:f>
              <c:strCache>
                <c:ptCount val="1"/>
                <c:pt idx="0">
                  <c:v>2010</c:v>
                </c:pt>
              </c:strCache>
            </c:strRef>
          </c:tx>
          <c:invertIfNegative val="0"/>
          <c:cat>
            <c:strRef>
              <c:f>Sheet1!$A$2:$A$6</c:f>
              <c:strCache>
                <c:ptCount val="5"/>
                <c:pt idx="0">
                  <c:v>Alternate non-alcoholic drinks with alcoholic beverages</c:v>
                </c:pt>
                <c:pt idx="1">
                  <c:v>Pace drinks to one or fewer per hour</c:v>
                </c:pt>
                <c:pt idx="2">
                  <c:v>Have a friend let them know when they've had enough to drink</c:v>
                </c:pt>
                <c:pt idx="3">
                  <c:v>Avoid drinking games</c:v>
                </c:pt>
                <c:pt idx="4">
                  <c:v>Drink an alcohol look-alike</c:v>
                </c:pt>
              </c:strCache>
            </c:strRef>
          </c:cat>
          <c:val>
            <c:numRef>
              <c:f>Sheet1!$E$2:$E$6</c:f>
              <c:numCache>
                <c:formatCode>0.00%</c:formatCode>
                <c:ptCount val="5"/>
                <c:pt idx="0">
                  <c:v>0.42399999999999999</c:v>
                </c:pt>
                <c:pt idx="1">
                  <c:v>0.36799999999999999</c:v>
                </c:pt>
                <c:pt idx="2">
                  <c:v>0.35099999999999998</c:v>
                </c:pt>
                <c:pt idx="3">
                  <c:v>0.34699999999999998</c:v>
                </c:pt>
                <c:pt idx="4">
                  <c:v>0.23100000000000001</c:v>
                </c:pt>
              </c:numCache>
            </c:numRef>
          </c:val>
        </c:ser>
        <c:ser>
          <c:idx val="4"/>
          <c:order val="4"/>
          <c:tx>
            <c:strRef>
              <c:f>Sheet1!$F$1</c:f>
              <c:strCache>
                <c:ptCount val="1"/>
                <c:pt idx="0">
                  <c:v>2013</c:v>
                </c:pt>
              </c:strCache>
            </c:strRef>
          </c:tx>
          <c:invertIfNegative val="0"/>
          <c:cat>
            <c:strRef>
              <c:f>Sheet1!$A$2:$A$6</c:f>
              <c:strCache>
                <c:ptCount val="5"/>
                <c:pt idx="0">
                  <c:v>Alternate non-alcoholic drinks with alcoholic beverages</c:v>
                </c:pt>
                <c:pt idx="1">
                  <c:v>Pace drinks to one or fewer per hour</c:v>
                </c:pt>
                <c:pt idx="2">
                  <c:v>Have a friend let them know when they've had enough to drink</c:v>
                </c:pt>
                <c:pt idx="3">
                  <c:v>Avoid drinking games</c:v>
                </c:pt>
                <c:pt idx="4">
                  <c:v>Drink an alcohol look-alike</c:v>
                </c:pt>
              </c:strCache>
            </c:strRef>
          </c:cat>
          <c:val>
            <c:numRef>
              <c:f>Sheet1!$F$2:$F$6</c:f>
              <c:numCache>
                <c:formatCode>0.00%</c:formatCode>
                <c:ptCount val="5"/>
                <c:pt idx="0">
                  <c:v>0.42299999999999999</c:v>
                </c:pt>
                <c:pt idx="1">
                  <c:v>0.36299999999999999</c:v>
                </c:pt>
                <c:pt idx="2">
                  <c:v>0.38800000000000001</c:v>
                </c:pt>
                <c:pt idx="3">
                  <c:v>0.34599999999999997</c:v>
                </c:pt>
                <c:pt idx="4">
                  <c:v>0.21099999999999999</c:v>
                </c:pt>
              </c:numCache>
            </c:numRef>
          </c:val>
        </c:ser>
        <c:dLbls>
          <c:showLegendKey val="0"/>
          <c:showVal val="0"/>
          <c:showCatName val="0"/>
          <c:showSerName val="0"/>
          <c:showPercent val="0"/>
          <c:showBubbleSize val="0"/>
        </c:dLbls>
        <c:gapWidth val="150"/>
        <c:axId val="347979208"/>
        <c:axId val="347979600"/>
      </c:barChart>
      <c:catAx>
        <c:axId val="347979208"/>
        <c:scaling>
          <c:orientation val="minMax"/>
        </c:scaling>
        <c:delete val="0"/>
        <c:axPos val="b"/>
        <c:numFmt formatCode="General" sourceLinked="0"/>
        <c:majorTickMark val="out"/>
        <c:minorTickMark val="none"/>
        <c:tickLblPos val="nextTo"/>
        <c:crossAx val="347979600"/>
        <c:crosses val="autoZero"/>
        <c:auto val="1"/>
        <c:lblAlgn val="ctr"/>
        <c:lblOffset val="100"/>
        <c:noMultiLvlLbl val="0"/>
      </c:catAx>
      <c:valAx>
        <c:axId val="347979600"/>
        <c:scaling>
          <c:orientation val="minMax"/>
          <c:max val="1"/>
        </c:scaling>
        <c:delete val="0"/>
        <c:axPos val="l"/>
        <c:majorGridlines/>
        <c:numFmt formatCode="0%" sourceLinked="0"/>
        <c:majorTickMark val="out"/>
        <c:minorTickMark val="none"/>
        <c:tickLblPos val="nextTo"/>
        <c:crossAx val="3479792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Sheet1!$A$2:$A$5</c:f>
              <c:strCache>
                <c:ptCount val="4"/>
                <c:pt idx="0">
                  <c:v>Men - performed poorly on a test or project</c:v>
                </c:pt>
                <c:pt idx="1">
                  <c:v>Women - performed poorly on a test or project</c:v>
                </c:pt>
                <c:pt idx="2">
                  <c:v>Men - been in trouble</c:v>
                </c:pt>
                <c:pt idx="3">
                  <c:v>Women - been in trouble</c:v>
                </c:pt>
              </c:strCache>
            </c:strRef>
          </c:cat>
          <c:val>
            <c:numRef>
              <c:f>Sheet1!$B$2:$B$5</c:f>
              <c:numCache>
                <c:formatCode>0.00%</c:formatCode>
                <c:ptCount val="4"/>
                <c:pt idx="0">
                  <c:v>0.2</c:v>
                </c:pt>
                <c:pt idx="1">
                  <c:v>0.2</c:v>
                </c:pt>
                <c:pt idx="2">
                  <c:v>0.31</c:v>
                </c:pt>
                <c:pt idx="3" formatCode="0%">
                  <c:v>0.14000000000000001</c:v>
                </c:pt>
              </c:numCache>
            </c:numRef>
          </c:val>
        </c:ser>
        <c:ser>
          <c:idx val="1"/>
          <c:order val="1"/>
          <c:tx>
            <c:strRef>
              <c:f>Sheet1!$C$1</c:f>
              <c:strCache>
                <c:ptCount val="1"/>
                <c:pt idx="0">
                  <c:v>2003</c:v>
                </c:pt>
              </c:strCache>
            </c:strRef>
          </c:tx>
          <c:invertIfNegative val="0"/>
          <c:cat>
            <c:strRef>
              <c:f>Sheet1!$A$2:$A$5</c:f>
              <c:strCache>
                <c:ptCount val="4"/>
                <c:pt idx="0">
                  <c:v>Men - performed poorly on a test or project</c:v>
                </c:pt>
                <c:pt idx="1">
                  <c:v>Women - performed poorly on a test or project</c:v>
                </c:pt>
                <c:pt idx="2">
                  <c:v>Men - been in trouble</c:v>
                </c:pt>
                <c:pt idx="3">
                  <c:v>Women - been in trouble</c:v>
                </c:pt>
              </c:strCache>
            </c:strRef>
          </c:cat>
          <c:val>
            <c:numRef>
              <c:f>Sheet1!$C$2:$C$5</c:f>
              <c:numCache>
                <c:formatCode>0.00%</c:formatCode>
                <c:ptCount val="4"/>
                <c:pt idx="0">
                  <c:v>0.16300000000000001</c:v>
                </c:pt>
                <c:pt idx="1">
                  <c:v>0.17</c:v>
                </c:pt>
                <c:pt idx="2">
                  <c:v>0.249</c:v>
                </c:pt>
                <c:pt idx="3">
                  <c:v>0.105</c:v>
                </c:pt>
              </c:numCache>
            </c:numRef>
          </c:val>
        </c:ser>
        <c:ser>
          <c:idx val="2"/>
          <c:order val="2"/>
          <c:tx>
            <c:strRef>
              <c:f>Sheet1!$D$1</c:f>
              <c:strCache>
                <c:ptCount val="1"/>
                <c:pt idx="0">
                  <c:v>2007</c:v>
                </c:pt>
              </c:strCache>
            </c:strRef>
          </c:tx>
          <c:invertIfNegative val="0"/>
          <c:cat>
            <c:strRef>
              <c:f>Sheet1!$A$2:$A$5</c:f>
              <c:strCache>
                <c:ptCount val="4"/>
                <c:pt idx="0">
                  <c:v>Men - performed poorly on a test or project</c:v>
                </c:pt>
                <c:pt idx="1">
                  <c:v>Women - performed poorly on a test or project</c:v>
                </c:pt>
                <c:pt idx="2">
                  <c:v>Men - been in trouble</c:v>
                </c:pt>
                <c:pt idx="3">
                  <c:v>Women - been in trouble</c:v>
                </c:pt>
              </c:strCache>
            </c:strRef>
          </c:cat>
          <c:val>
            <c:numRef>
              <c:f>Sheet1!$D$2:$D$5</c:f>
              <c:numCache>
                <c:formatCode>0.00%</c:formatCode>
                <c:ptCount val="4"/>
                <c:pt idx="0">
                  <c:v>0.19500000000000001</c:v>
                </c:pt>
                <c:pt idx="1">
                  <c:v>0.17899999999999999</c:v>
                </c:pt>
                <c:pt idx="2">
                  <c:v>0.25800000000000001</c:v>
                </c:pt>
                <c:pt idx="3">
                  <c:v>0.159</c:v>
                </c:pt>
              </c:numCache>
            </c:numRef>
          </c:val>
        </c:ser>
        <c:ser>
          <c:idx val="3"/>
          <c:order val="3"/>
          <c:tx>
            <c:strRef>
              <c:f>Sheet1!$E$1</c:f>
              <c:strCache>
                <c:ptCount val="1"/>
                <c:pt idx="0">
                  <c:v>2010</c:v>
                </c:pt>
              </c:strCache>
            </c:strRef>
          </c:tx>
          <c:invertIfNegative val="0"/>
          <c:cat>
            <c:strRef>
              <c:f>Sheet1!$A$2:$A$5</c:f>
              <c:strCache>
                <c:ptCount val="4"/>
                <c:pt idx="0">
                  <c:v>Men - performed poorly on a test or project</c:v>
                </c:pt>
                <c:pt idx="1">
                  <c:v>Women - performed poorly on a test or project</c:v>
                </c:pt>
                <c:pt idx="2">
                  <c:v>Men - been in trouble</c:v>
                </c:pt>
                <c:pt idx="3">
                  <c:v>Women - been in trouble</c:v>
                </c:pt>
              </c:strCache>
            </c:strRef>
          </c:cat>
          <c:val>
            <c:numRef>
              <c:f>Sheet1!$E$2:$E$5</c:f>
              <c:numCache>
                <c:formatCode>0.00%</c:formatCode>
                <c:ptCount val="4"/>
                <c:pt idx="0">
                  <c:v>0.13800000000000001</c:v>
                </c:pt>
                <c:pt idx="1">
                  <c:v>0.13700000000000001</c:v>
                </c:pt>
                <c:pt idx="2">
                  <c:v>0.192</c:v>
                </c:pt>
                <c:pt idx="3">
                  <c:v>0.112</c:v>
                </c:pt>
              </c:numCache>
            </c:numRef>
          </c:val>
        </c:ser>
        <c:ser>
          <c:idx val="4"/>
          <c:order val="4"/>
          <c:tx>
            <c:strRef>
              <c:f>Sheet1!$F$1</c:f>
              <c:strCache>
                <c:ptCount val="1"/>
                <c:pt idx="0">
                  <c:v>2013</c:v>
                </c:pt>
              </c:strCache>
            </c:strRef>
          </c:tx>
          <c:invertIfNegative val="0"/>
          <c:cat>
            <c:strRef>
              <c:f>Sheet1!$A$2:$A$5</c:f>
              <c:strCache>
                <c:ptCount val="4"/>
                <c:pt idx="0">
                  <c:v>Men - performed poorly on a test or project</c:v>
                </c:pt>
                <c:pt idx="1">
                  <c:v>Women - performed poorly on a test or project</c:v>
                </c:pt>
                <c:pt idx="2">
                  <c:v>Men - been in trouble</c:v>
                </c:pt>
                <c:pt idx="3">
                  <c:v>Women - been in trouble</c:v>
                </c:pt>
              </c:strCache>
            </c:strRef>
          </c:cat>
          <c:val>
            <c:numRef>
              <c:f>Sheet1!$F$2:$F$5</c:f>
              <c:numCache>
                <c:formatCode>0.00%</c:formatCode>
                <c:ptCount val="4"/>
                <c:pt idx="0">
                  <c:v>0.16700000000000001</c:v>
                </c:pt>
                <c:pt idx="1">
                  <c:v>0.154</c:v>
                </c:pt>
                <c:pt idx="2">
                  <c:v>0.16900000000000001</c:v>
                </c:pt>
                <c:pt idx="3">
                  <c:v>8.2000000000000003E-2</c:v>
                </c:pt>
              </c:numCache>
            </c:numRef>
          </c:val>
        </c:ser>
        <c:dLbls>
          <c:showLegendKey val="0"/>
          <c:showVal val="0"/>
          <c:showCatName val="0"/>
          <c:showSerName val="0"/>
          <c:showPercent val="0"/>
          <c:showBubbleSize val="0"/>
        </c:dLbls>
        <c:gapWidth val="150"/>
        <c:axId val="348776760"/>
        <c:axId val="348777544"/>
      </c:barChart>
      <c:catAx>
        <c:axId val="348776760"/>
        <c:scaling>
          <c:orientation val="minMax"/>
        </c:scaling>
        <c:delete val="0"/>
        <c:axPos val="b"/>
        <c:numFmt formatCode="General" sourceLinked="0"/>
        <c:majorTickMark val="out"/>
        <c:minorTickMark val="none"/>
        <c:tickLblPos val="nextTo"/>
        <c:crossAx val="348777544"/>
        <c:crosses val="autoZero"/>
        <c:auto val="1"/>
        <c:lblAlgn val="ctr"/>
        <c:lblOffset val="100"/>
        <c:noMultiLvlLbl val="0"/>
      </c:catAx>
      <c:valAx>
        <c:axId val="348777544"/>
        <c:scaling>
          <c:orientation val="minMax"/>
          <c:max val="1"/>
        </c:scaling>
        <c:delete val="0"/>
        <c:axPos val="l"/>
        <c:majorGridlines/>
        <c:numFmt formatCode="0%" sourceLinked="0"/>
        <c:majorTickMark val="out"/>
        <c:minorTickMark val="none"/>
        <c:tickLblPos val="nextTo"/>
        <c:crossAx val="3487767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Sheet1!$A$2:$A$5</c:f>
              <c:strCache>
                <c:ptCount val="4"/>
                <c:pt idx="0">
                  <c:v>Men - missed a class</c:v>
                </c:pt>
                <c:pt idx="1">
                  <c:v>Women - missed a class</c:v>
                </c:pt>
                <c:pt idx="2">
                  <c:v>Men - got in argument or fight</c:v>
                </c:pt>
                <c:pt idx="3">
                  <c:v>Women - got in argument or fight</c:v>
                </c:pt>
              </c:strCache>
            </c:strRef>
          </c:cat>
          <c:val>
            <c:numRef>
              <c:f>Sheet1!$B$2:$B$5</c:f>
              <c:numCache>
                <c:formatCode>0.00%</c:formatCode>
                <c:ptCount val="4"/>
                <c:pt idx="0">
                  <c:v>0.35</c:v>
                </c:pt>
                <c:pt idx="1">
                  <c:v>0.27</c:v>
                </c:pt>
                <c:pt idx="2">
                  <c:v>0.35</c:v>
                </c:pt>
                <c:pt idx="3">
                  <c:v>0.31</c:v>
                </c:pt>
              </c:numCache>
            </c:numRef>
          </c:val>
        </c:ser>
        <c:ser>
          <c:idx val="1"/>
          <c:order val="1"/>
          <c:tx>
            <c:strRef>
              <c:f>Sheet1!$C$1</c:f>
              <c:strCache>
                <c:ptCount val="1"/>
                <c:pt idx="0">
                  <c:v>2003</c:v>
                </c:pt>
              </c:strCache>
            </c:strRef>
          </c:tx>
          <c:invertIfNegative val="0"/>
          <c:cat>
            <c:strRef>
              <c:f>Sheet1!$A$2:$A$5</c:f>
              <c:strCache>
                <c:ptCount val="4"/>
                <c:pt idx="0">
                  <c:v>Men - missed a class</c:v>
                </c:pt>
                <c:pt idx="1">
                  <c:v>Women - missed a class</c:v>
                </c:pt>
                <c:pt idx="2">
                  <c:v>Men - got in argument or fight</c:v>
                </c:pt>
                <c:pt idx="3">
                  <c:v>Women - got in argument or fight</c:v>
                </c:pt>
              </c:strCache>
            </c:strRef>
          </c:cat>
          <c:val>
            <c:numRef>
              <c:f>Sheet1!$C$2:$C$5</c:f>
              <c:numCache>
                <c:formatCode>0.00%</c:formatCode>
                <c:ptCount val="4"/>
                <c:pt idx="0">
                  <c:v>0.29299999999999998</c:v>
                </c:pt>
                <c:pt idx="1">
                  <c:v>0.22600000000000001</c:v>
                </c:pt>
                <c:pt idx="2">
                  <c:v>0.311</c:v>
                </c:pt>
                <c:pt idx="3">
                  <c:v>0.317</c:v>
                </c:pt>
              </c:numCache>
            </c:numRef>
          </c:val>
        </c:ser>
        <c:ser>
          <c:idx val="2"/>
          <c:order val="2"/>
          <c:tx>
            <c:strRef>
              <c:f>Sheet1!$D$1</c:f>
              <c:strCache>
                <c:ptCount val="1"/>
                <c:pt idx="0">
                  <c:v>2007</c:v>
                </c:pt>
              </c:strCache>
            </c:strRef>
          </c:tx>
          <c:invertIfNegative val="0"/>
          <c:cat>
            <c:strRef>
              <c:f>Sheet1!$A$2:$A$5</c:f>
              <c:strCache>
                <c:ptCount val="4"/>
                <c:pt idx="0">
                  <c:v>Men - missed a class</c:v>
                </c:pt>
                <c:pt idx="1">
                  <c:v>Women - missed a class</c:v>
                </c:pt>
                <c:pt idx="2">
                  <c:v>Men - got in argument or fight</c:v>
                </c:pt>
                <c:pt idx="3">
                  <c:v>Women - got in argument or fight</c:v>
                </c:pt>
              </c:strCache>
            </c:strRef>
          </c:cat>
          <c:val>
            <c:numRef>
              <c:f>Sheet1!$D$2:$D$5</c:f>
              <c:numCache>
                <c:formatCode>0.00%</c:formatCode>
                <c:ptCount val="4"/>
                <c:pt idx="0">
                  <c:v>0.27900000000000003</c:v>
                </c:pt>
                <c:pt idx="1">
                  <c:v>0.21099999999999999</c:v>
                </c:pt>
                <c:pt idx="2">
                  <c:v>0.32100000000000001</c:v>
                </c:pt>
                <c:pt idx="3">
                  <c:v>0.315</c:v>
                </c:pt>
              </c:numCache>
            </c:numRef>
          </c:val>
        </c:ser>
        <c:ser>
          <c:idx val="3"/>
          <c:order val="3"/>
          <c:tx>
            <c:strRef>
              <c:f>Sheet1!$E$1</c:f>
              <c:strCache>
                <c:ptCount val="1"/>
                <c:pt idx="0">
                  <c:v>2010</c:v>
                </c:pt>
              </c:strCache>
            </c:strRef>
          </c:tx>
          <c:invertIfNegative val="0"/>
          <c:cat>
            <c:strRef>
              <c:f>Sheet1!$A$2:$A$5</c:f>
              <c:strCache>
                <c:ptCount val="4"/>
                <c:pt idx="0">
                  <c:v>Men - missed a class</c:v>
                </c:pt>
                <c:pt idx="1">
                  <c:v>Women - missed a class</c:v>
                </c:pt>
                <c:pt idx="2">
                  <c:v>Men - got in argument or fight</c:v>
                </c:pt>
                <c:pt idx="3">
                  <c:v>Women - got in argument or fight</c:v>
                </c:pt>
              </c:strCache>
            </c:strRef>
          </c:cat>
          <c:val>
            <c:numRef>
              <c:f>Sheet1!$E$2:$E$5</c:f>
              <c:numCache>
                <c:formatCode>0.00%</c:formatCode>
                <c:ptCount val="4"/>
                <c:pt idx="0">
                  <c:v>0.19900000000000001</c:v>
                </c:pt>
                <c:pt idx="1">
                  <c:v>0.11899999999999999</c:v>
                </c:pt>
                <c:pt idx="2">
                  <c:v>0.253</c:v>
                </c:pt>
                <c:pt idx="3">
                  <c:v>0.20200000000000001</c:v>
                </c:pt>
              </c:numCache>
            </c:numRef>
          </c:val>
        </c:ser>
        <c:ser>
          <c:idx val="4"/>
          <c:order val="4"/>
          <c:tx>
            <c:strRef>
              <c:f>Sheet1!$F$1</c:f>
              <c:strCache>
                <c:ptCount val="1"/>
                <c:pt idx="0">
                  <c:v>2013</c:v>
                </c:pt>
              </c:strCache>
            </c:strRef>
          </c:tx>
          <c:invertIfNegative val="0"/>
          <c:cat>
            <c:strRef>
              <c:f>Sheet1!$A$2:$A$5</c:f>
              <c:strCache>
                <c:ptCount val="4"/>
                <c:pt idx="0">
                  <c:v>Men - missed a class</c:v>
                </c:pt>
                <c:pt idx="1">
                  <c:v>Women - missed a class</c:v>
                </c:pt>
                <c:pt idx="2">
                  <c:v>Men - got in argument or fight</c:v>
                </c:pt>
                <c:pt idx="3">
                  <c:v>Women - got in argument or fight</c:v>
                </c:pt>
              </c:strCache>
            </c:strRef>
          </c:cat>
          <c:val>
            <c:numRef>
              <c:f>Sheet1!$F$2:$F$5</c:f>
              <c:numCache>
                <c:formatCode>0%</c:formatCode>
                <c:ptCount val="4"/>
                <c:pt idx="0" formatCode="0.00%">
                  <c:v>0.14899999999999999</c:v>
                </c:pt>
                <c:pt idx="1">
                  <c:v>0.2</c:v>
                </c:pt>
                <c:pt idx="2" formatCode="0.00%">
                  <c:v>0.19700000000000001</c:v>
                </c:pt>
                <c:pt idx="3" formatCode="0.00%">
                  <c:v>0.215</c:v>
                </c:pt>
              </c:numCache>
            </c:numRef>
          </c:val>
        </c:ser>
        <c:dLbls>
          <c:showLegendKey val="0"/>
          <c:showVal val="0"/>
          <c:showCatName val="0"/>
          <c:showSerName val="0"/>
          <c:showPercent val="0"/>
          <c:showBubbleSize val="0"/>
        </c:dLbls>
        <c:gapWidth val="150"/>
        <c:axId val="349045056"/>
        <c:axId val="349045448"/>
      </c:barChart>
      <c:catAx>
        <c:axId val="349045056"/>
        <c:scaling>
          <c:orientation val="minMax"/>
        </c:scaling>
        <c:delete val="0"/>
        <c:axPos val="b"/>
        <c:numFmt formatCode="General" sourceLinked="0"/>
        <c:majorTickMark val="out"/>
        <c:minorTickMark val="none"/>
        <c:tickLblPos val="nextTo"/>
        <c:crossAx val="349045448"/>
        <c:crosses val="autoZero"/>
        <c:auto val="1"/>
        <c:lblAlgn val="ctr"/>
        <c:lblOffset val="100"/>
        <c:noMultiLvlLbl val="0"/>
      </c:catAx>
      <c:valAx>
        <c:axId val="349045448"/>
        <c:scaling>
          <c:orientation val="minMax"/>
          <c:max val="1"/>
        </c:scaling>
        <c:delete val="0"/>
        <c:axPos val="l"/>
        <c:majorGridlines/>
        <c:numFmt formatCode="0%" sourceLinked="0"/>
        <c:majorTickMark val="out"/>
        <c:minorTickMark val="none"/>
        <c:tickLblPos val="nextTo"/>
        <c:crossAx val="34904505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Sheet1!$A$2:$A$3</c:f>
              <c:strCache>
                <c:ptCount val="2"/>
                <c:pt idx="0">
                  <c:v>Men - experienced a memory loss</c:v>
                </c:pt>
                <c:pt idx="1">
                  <c:v>Women - experienced a memory loss</c:v>
                </c:pt>
              </c:strCache>
            </c:strRef>
          </c:cat>
          <c:val>
            <c:numRef>
              <c:f>Sheet1!$B$2:$B$3</c:f>
              <c:numCache>
                <c:formatCode>0.00%</c:formatCode>
                <c:ptCount val="2"/>
                <c:pt idx="0">
                  <c:v>0.46</c:v>
                </c:pt>
                <c:pt idx="1">
                  <c:v>0.49</c:v>
                </c:pt>
              </c:numCache>
            </c:numRef>
          </c:val>
        </c:ser>
        <c:ser>
          <c:idx val="1"/>
          <c:order val="1"/>
          <c:tx>
            <c:strRef>
              <c:f>Sheet1!$C$1</c:f>
              <c:strCache>
                <c:ptCount val="1"/>
                <c:pt idx="0">
                  <c:v>2003</c:v>
                </c:pt>
              </c:strCache>
            </c:strRef>
          </c:tx>
          <c:invertIfNegative val="0"/>
          <c:cat>
            <c:strRef>
              <c:f>Sheet1!$A$2:$A$3</c:f>
              <c:strCache>
                <c:ptCount val="2"/>
                <c:pt idx="0">
                  <c:v>Men - experienced a memory loss</c:v>
                </c:pt>
                <c:pt idx="1">
                  <c:v>Women - experienced a memory loss</c:v>
                </c:pt>
              </c:strCache>
            </c:strRef>
          </c:cat>
          <c:val>
            <c:numRef>
              <c:f>Sheet1!$C$2:$C$3</c:f>
              <c:numCache>
                <c:formatCode>0.00%</c:formatCode>
                <c:ptCount val="2"/>
                <c:pt idx="0">
                  <c:v>0.48099999999999998</c:v>
                </c:pt>
                <c:pt idx="1">
                  <c:v>0.375</c:v>
                </c:pt>
              </c:numCache>
            </c:numRef>
          </c:val>
        </c:ser>
        <c:ser>
          <c:idx val="2"/>
          <c:order val="2"/>
          <c:tx>
            <c:strRef>
              <c:f>Sheet1!$D$1</c:f>
              <c:strCache>
                <c:ptCount val="1"/>
                <c:pt idx="0">
                  <c:v>2007</c:v>
                </c:pt>
              </c:strCache>
            </c:strRef>
          </c:tx>
          <c:invertIfNegative val="0"/>
          <c:cat>
            <c:strRef>
              <c:f>Sheet1!$A$2:$A$3</c:f>
              <c:strCache>
                <c:ptCount val="2"/>
                <c:pt idx="0">
                  <c:v>Men - experienced a memory loss</c:v>
                </c:pt>
                <c:pt idx="1">
                  <c:v>Women - experienced a memory loss</c:v>
                </c:pt>
              </c:strCache>
            </c:strRef>
          </c:cat>
          <c:val>
            <c:numRef>
              <c:f>Sheet1!$D$2:$D$3</c:f>
              <c:numCache>
                <c:formatCode>0.00%</c:formatCode>
                <c:ptCount val="2"/>
                <c:pt idx="0">
                  <c:v>0.435</c:v>
                </c:pt>
                <c:pt idx="1">
                  <c:v>0.36099999999999999</c:v>
                </c:pt>
              </c:numCache>
            </c:numRef>
          </c:val>
        </c:ser>
        <c:ser>
          <c:idx val="3"/>
          <c:order val="3"/>
          <c:tx>
            <c:strRef>
              <c:f>Sheet1!$E$1</c:f>
              <c:strCache>
                <c:ptCount val="1"/>
                <c:pt idx="0">
                  <c:v>2010</c:v>
                </c:pt>
              </c:strCache>
            </c:strRef>
          </c:tx>
          <c:invertIfNegative val="0"/>
          <c:cat>
            <c:strRef>
              <c:f>Sheet1!$A$2:$A$3</c:f>
              <c:strCache>
                <c:ptCount val="2"/>
                <c:pt idx="0">
                  <c:v>Men - experienced a memory loss</c:v>
                </c:pt>
                <c:pt idx="1">
                  <c:v>Women - experienced a memory loss</c:v>
                </c:pt>
              </c:strCache>
            </c:strRef>
          </c:cat>
          <c:val>
            <c:numRef>
              <c:f>Sheet1!$E$2:$E$3</c:f>
              <c:numCache>
                <c:formatCode>0.00%</c:formatCode>
                <c:ptCount val="2"/>
                <c:pt idx="0">
                  <c:v>0.38100000000000001</c:v>
                </c:pt>
                <c:pt idx="1">
                  <c:v>0.32500000000000001</c:v>
                </c:pt>
              </c:numCache>
            </c:numRef>
          </c:val>
        </c:ser>
        <c:ser>
          <c:idx val="4"/>
          <c:order val="4"/>
          <c:tx>
            <c:strRef>
              <c:f>Sheet1!$F$1</c:f>
              <c:strCache>
                <c:ptCount val="1"/>
                <c:pt idx="0">
                  <c:v>2013</c:v>
                </c:pt>
              </c:strCache>
            </c:strRef>
          </c:tx>
          <c:invertIfNegative val="0"/>
          <c:cat>
            <c:strRef>
              <c:f>Sheet1!$A$2:$A$3</c:f>
              <c:strCache>
                <c:ptCount val="2"/>
                <c:pt idx="0">
                  <c:v>Men - experienced a memory loss</c:v>
                </c:pt>
                <c:pt idx="1">
                  <c:v>Women - experienced a memory loss</c:v>
                </c:pt>
              </c:strCache>
            </c:strRef>
          </c:cat>
          <c:val>
            <c:numRef>
              <c:f>Sheet1!$F$2:$F$3</c:f>
              <c:numCache>
                <c:formatCode>0.00%</c:formatCode>
                <c:ptCount val="2"/>
                <c:pt idx="0">
                  <c:v>0.36399999999999999</c:v>
                </c:pt>
                <c:pt idx="1">
                  <c:v>0.315</c:v>
                </c:pt>
              </c:numCache>
            </c:numRef>
          </c:val>
        </c:ser>
        <c:dLbls>
          <c:showLegendKey val="0"/>
          <c:showVal val="0"/>
          <c:showCatName val="0"/>
          <c:showSerName val="0"/>
          <c:showPercent val="0"/>
          <c:showBubbleSize val="0"/>
        </c:dLbls>
        <c:gapWidth val="150"/>
        <c:axId val="349046232"/>
        <c:axId val="349046624"/>
      </c:barChart>
      <c:catAx>
        <c:axId val="349046232"/>
        <c:scaling>
          <c:orientation val="minMax"/>
        </c:scaling>
        <c:delete val="0"/>
        <c:axPos val="b"/>
        <c:numFmt formatCode="General" sourceLinked="0"/>
        <c:majorTickMark val="out"/>
        <c:minorTickMark val="none"/>
        <c:tickLblPos val="nextTo"/>
        <c:crossAx val="349046624"/>
        <c:crosses val="autoZero"/>
        <c:auto val="1"/>
        <c:lblAlgn val="ctr"/>
        <c:lblOffset val="100"/>
        <c:noMultiLvlLbl val="0"/>
      </c:catAx>
      <c:valAx>
        <c:axId val="349046624"/>
        <c:scaling>
          <c:orientation val="minMax"/>
          <c:max val="1"/>
        </c:scaling>
        <c:delete val="0"/>
        <c:axPos val="l"/>
        <c:majorGridlines/>
        <c:numFmt formatCode="0%" sourceLinked="0"/>
        <c:majorTickMark val="out"/>
        <c:minorTickMark val="none"/>
        <c:tickLblPos val="nextTo"/>
        <c:crossAx val="34904623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Sheet1!$A$2:$A$5</c:f>
              <c:strCache>
                <c:ptCount val="4"/>
                <c:pt idx="0">
                  <c:v>Alcohol use increased in last year</c:v>
                </c:pt>
                <c:pt idx="1">
                  <c:v>Have attended off-campus parties</c:v>
                </c:pt>
                <c:pt idx="2">
                  <c:v>Rarely or never drink prior to an on-campus event</c:v>
                </c:pt>
                <c:pt idx="3">
                  <c:v>First use of alcohol prior to college</c:v>
                </c:pt>
              </c:strCache>
            </c:strRef>
          </c:cat>
          <c:val>
            <c:numRef>
              <c:f>Sheet1!$B$2:$B$5</c:f>
              <c:numCache>
                <c:formatCode>0.00%</c:formatCode>
                <c:ptCount val="4"/>
                <c:pt idx="0">
                  <c:v>0.254</c:v>
                </c:pt>
                <c:pt idx="1">
                  <c:v>0.61499999999999999</c:v>
                </c:pt>
                <c:pt idx="2">
                  <c:v>0.66600000000000004</c:v>
                </c:pt>
                <c:pt idx="3" formatCode="0%">
                  <c:v>0.7</c:v>
                </c:pt>
              </c:numCache>
            </c:numRef>
          </c:val>
        </c:ser>
        <c:ser>
          <c:idx val="1"/>
          <c:order val="1"/>
          <c:tx>
            <c:strRef>
              <c:f>Sheet1!$C$1</c:f>
              <c:strCache>
                <c:ptCount val="1"/>
                <c:pt idx="0">
                  <c:v>2003</c:v>
                </c:pt>
              </c:strCache>
            </c:strRef>
          </c:tx>
          <c:invertIfNegative val="0"/>
          <c:cat>
            <c:strRef>
              <c:f>Sheet1!$A$2:$A$5</c:f>
              <c:strCache>
                <c:ptCount val="4"/>
                <c:pt idx="0">
                  <c:v>Alcohol use increased in last year</c:v>
                </c:pt>
                <c:pt idx="1">
                  <c:v>Have attended off-campus parties</c:v>
                </c:pt>
                <c:pt idx="2">
                  <c:v>Rarely or never drink prior to an on-campus event</c:v>
                </c:pt>
                <c:pt idx="3">
                  <c:v>First use of alcohol prior to college</c:v>
                </c:pt>
              </c:strCache>
            </c:strRef>
          </c:cat>
          <c:val>
            <c:numRef>
              <c:f>Sheet1!$C$2:$C$5</c:f>
              <c:numCache>
                <c:formatCode>0.00%</c:formatCode>
                <c:ptCount val="4"/>
                <c:pt idx="0">
                  <c:v>0.249</c:v>
                </c:pt>
                <c:pt idx="1">
                  <c:v>0.60499999999999998</c:v>
                </c:pt>
                <c:pt idx="2">
                  <c:v>0.60399999999999998</c:v>
                </c:pt>
                <c:pt idx="3">
                  <c:v>0.498</c:v>
                </c:pt>
              </c:numCache>
            </c:numRef>
          </c:val>
        </c:ser>
        <c:ser>
          <c:idx val="2"/>
          <c:order val="2"/>
          <c:tx>
            <c:strRef>
              <c:f>Sheet1!$D$1</c:f>
              <c:strCache>
                <c:ptCount val="1"/>
                <c:pt idx="0">
                  <c:v>2007</c:v>
                </c:pt>
              </c:strCache>
            </c:strRef>
          </c:tx>
          <c:invertIfNegative val="0"/>
          <c:cat>
            <c:strRef>
              <c:f>Sheet1!$A$2:$A$5</c:f>
              <c:strCache>
                <c:ptCount val="4"/>
                <c:pt idx="0">
                  <c:v>Alcohol use increased in last year</c:v>
                </c:pt>
                <c:pt idx="1">
                  <c:v>Have attended off-campus parties</c:v>
                </c:pt>
                <c:pt idx="2">
                  <c:v>Rarely or never drink prior to an on-campus event</c:v>
                </c:pt>
                <c:pt idx="3">
                  <c:v>First use of alcohol prior to college</c:v>
                </c:pt>
              </c:strCache>
            </c:strRef>
          </c:cat>
          <c:val>
            <c:numRef>
              <c:f>Sheet1!$D$2:$D$5</c:f>
              <c:numCache>
                <c:formatCode>0.00%</c:formatCode>
                <c:ptCount val="4"/>
                <c:pt idx="0">
                  <c:v>0.224</c:v>
                </c:pt>
                <c:pt idx="1">
                  <c:v>0.56000000000000005</c:v>
                </c:pt>
                <c:pt idx="2">
                  <c:v>0.54200000000000004</c:v>
                </c:pt>
                <c:pt idx="3">
                  <c:v>0.56699999999999995</c:v>
                </c:pt>
              </c:numCache>
            </c:numRef>
          </c:val>
        </c:ser>
        <c:ser>
          <c:idx val="3"/>
          <c:order val="3"/>
          <c:tx>
            <c:strRef>
              <c:f>Sheet1!$E$1</c:f>
              <c:strCache>
                <c:ptCount val="1"/>
                <c:pt idx="0">
                  <c:v>2010</c:v>
                </c:pt>
              </c:strCache>
            </c:strRef>
          </c:tx>
          <c:invertIfNegative val="0"/>
          <c:cat>
            <c:strRef>
              <c:f>Sheet1!$A$2:$A$5</c:f>
              <c:strCache>
                <c:ptCount val="4"/>
                <c:pt idx="0">
                  <c:v>Alcohol use increased in last year</c:v>
                </c:pt>
                <c:pt idx="1">
                  <c:v>Have attended off-campus parties</c:v>
                </c:pt>
                <c:pt idx="2">
                  <c:v>Rarely or never drink prior to an on-campus event</c:v>
                </c:pt>
                <c:pt idx="3">
                  <c:v>First use of alcohol prior to college</c:v>
                </c:pt>
              </c:strCache>
            </c:strRef>
          </c:cat>
          <c:val>
            <c:numRef>
              <c:f>Sheet1!$E$2:$E$5</c:f>
              <c:numCache>
                <c:formatCode>0.00%</c:formatCode>
                <c:ptCount val="4"/>
                <c:pt idx="0">
                  <c:v>0.182</c:v>
                </c:pt>
                <c:pt idx="1">
                  <c:v>0.60499999999999998</c:v>
                </c:pt>
                <c:pt idx="2">
                  <c:v>0.65900000000000003</c:v>
                </c:pt>
                <c:pt idx="3">
                  <c:v>0.56499999999999995</c:v>
                </c:pt>
              </c:numCache>
            </c:numRef>
          </c:val>
        </c:ser>
        <c:ser>
          <c:idx val="4"/>
          <c:order val="4"/>
          <c:tx>
            <c:strRef>
              <c:f>Sheet1!$F$1</c:f>
              <c:strCache>
                <c:ptCount val="1"/>
                <c:pt idx="0">
                  <c:v>2013</c:v>
                </c:pt>
              </c:strCache>
            </c:strRef>
          </c:tx>
          <c:invertIfNegative val="0"/>
          <c:cat>
            <c:strRef>
              <c:f>Sheet1!$A$2:$A$5</c:f>
              <c:strCache>
                <c:ptCount val="4"/>
                <c:pt idx="0">
                  <c:v>Alcohol use increased in last year</c:v>
                </c:pt>
                <c:pt idx="1">
                  <c:v>Have attended off-campus parties</c:v>
                </c:pt>
                <c:pt idx="2">
                  <c:v>Rarely or never drink prior to an on-campus event</c:v>
                </c:pt>
                <c:pt idx="3">
                  <c:v>First use of alcohol prior to college</c:v>
                </c:pt>
              </c:strCache>
            </c:strRef>
          </c:cat>
          <c:val>
            <c:numRef>
              <c:f>Sheet1!$F$2:$F$5</c:f>
              <c:numCache>
                <c:formatCode>0.00%</c:formatCode>
                <c:ptCount val="4"/>
                <c:pt idx="0">
                  <c:v>0.23400000000000001</c:v>
                </c:pt>
                <c:pt idx="1">
                  <c:v>0.65500000000000003</c:v>
                </c:pt>
                <c:pt idx="2">
                  <c:v>0.629</c:v>
                </c:pt>
                <c:pt idx="3">
                  <c:v>0.47299999999999998</c:v>
                </c:pt>
              </c:numCache>
            </c:numRef>
          </c:val>
        </c:ser>
        <c:dLbls>
          <c:showLegendKey val="0"/>
          <c:showVal val="0"/>
          <c:showCatName val="0"/>
          <c:showSerName val="0"/>
          <c:showPercent val="0"/>
          <c:showBubbleSize val="0"/>
        </c:dLbls>
        <c:gapWidth val="150"/>
        <c:axId val="349047408"/>
        <c:axId val="349047800"/>
      </c:barChart>
      <c:catAx>
        <c:axId val="349047408"/>
        <c:scaling>
          <c:orientation val="minMax"/>
        </c:scaling>
        <c:delete val="0"/>
        <c:axPos val="b"/>
        <c:numFmt formatCode="General" sourceLinked="0"/>
        <c:majorTickMark val="out"/>
        <c:minorTickMark val="none"/>
        <c:tickLblPos val="nextTo"/>
        <c:crossAx val="349047800"/>
        <c:crosses val="autoZero"/>
        <c:auto val="1"/>
        <c:lblAlgn val="ctr"/>
        <c:lblOffset val="100"/>
        <c:noMultiLvlLbl val="0"/>
      </c:catAx>
      <c:valAx>
        <c:axId val="349047800"/>
        <c:scaling>
          <c:orientation val="minMax"/>
          <c:max val="1"/>
        </c:scaling>
        <c:delete val="0"/>
        <c:axPos val="l"/>
        <c:majorGridlines/>
        <c:numFmt formatCode="0%" sourceLinked="0"/>
        <c:majorTickMark val="out"/>
        <c:minorTickMark val="none"/>
        <c:tickLblPos val="nextTo"/>
        <c:crossAx val="3490474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Sheet1!$A$2:$A$5</c:f>
              <c:strCache>
                <c:ptCount val="4"/>
                <c:pt idx="0">
                  <c:v>Men - Alcohol use increased in last yr.</c:v>
                </c:pt>
                <c:pt idx="1">
                  <c:v>Women - Alcohol use increased in last yr.</c:v>
                </c:pt>
                <c:pt idx="2">
                  <c:v>Men - Attended house parties this academic yr.</c:v>
                </c:pt>
                <c:pt idx="3">
                  <c:v>Women - Attended house parties this academic year</c:v>
                </c:pt>
              </c:strCache>
            </c:strRef>
          </c:cat>
          <c:val>
            <c:numRef>
              <c:f>Sheet1!$B$2:$B$5</c:f>
              <c:numCache>
                <c:formatCode>0.00%</c:formatCode>
                <c:ptCount val="4"/>
                <c:pt idx="0">
                  <c:v>0.27</c:v>
                </c:pt>
                <c:pt idx="1">
                  <c:v>0.26</c:v>
                </c:pt>
                <c:pt idx="2">
                  <c:v>0.63</c:v>
                </c:pt>
                <c:pt idx="3">
                  <c:v>0.61</c:v>
                </c:pt>
              </c:numCache>
            </c:numRef>
          </c:val>
        </c:ser>
        <c:ser>
          <c:idx val="1"/>
          <c:order val="1"/>
          <c:tx>
            <c:strRef>
              <c:f>Sheet1!$C$1</c:f>
              <c:strCache>
                <c:ptCount val="1"/>
                <c:pt idx="0">
                  <c:v>2003</c:v>
                </c:pt>
              </c:strCache>
            </c:strRef>
          </c:tx>
          <c:invertIfNegative val="0"/>
          <c:cat>
            <c:strRef>
              <c:f>Sheet1!$A$2:$A$5</c:f>
              <c:strCache>
                <c:ptCount val="4"/>
                <c:pt idx="0">
                  <c:v>Men - Alcohol use increased in last yr.</c:v>
                </c:pt>
                <c:pt idx="1">
                  <c:v>Women - Alcohol use increased in last yr.</c:v>
                </c:pt>
                <c:pt idx="2">
                  <c:v>Men - Attended house parties this academic yr.</c:v>
                </c:pt>
                <c:pt idx="3">
                  <c:v>Women - Attended house parties this academic year</c:v>
                </c:pt>
              </c:strCache>
            </c:strRef>
          </c:cat>
          <c:val>
            <c:numRef>
              <c:f>Sheet1!$C$2:$C$5</c:f>
              <c:numCache>
                <c:formatCode>0.00%</c:formatCode>
                <c:ptCount val="4"/>
                <c:pt idx="0">
                  <c:v>0.23300000000000001</c:v>
                </c:pt>
                <c:pt idx="1">
                  <c:v>0.27</c:v>
                </c:pt>
                <c:pt idx="2">
                  <c:v>0.63500000000000001</c:v>
                </c:pt>
                <c:pt idx="3">
                  <c:v>0.56599999999999995</c:v>
                </c:pt>
              </c:numCache>
            </c:numRef>
          </c:val>
        </c:ser>
        <c:ser>
          <c:idx val="2"/>
          <c:order val="2"/>
          <c:tx>
            <c:strRef>
              <c:f>Sheet1!$D$1</c:f>
              <c:strCache>
                <c:ptCount val="1"/>
                <c:pt idx="0">
                  <c:v>2007</c:v>
                </c:pt>
              </c:strCache>
            </c:strRef>
          </c:tx>
          <c:invertIfNegative val="0"/>
          <c:cat>
            <c:strRef>
              <c:f>Sheet1!$A$2:$A$5</c:f>
              <c:strCache>
                <c:ptCount val="4"/>
                <c:pt idx="0">
                  <c:v>Men - Alcohol use increased in last yr.</c:v>
                </c:pt>
                <c:pt idx="1">
                  <c:v>Women - Alcohol use increased in last yr.</c:v>
                </c:pt>
                <c:pt idx="2">
                  <c:v>Men - Attended house parties this academic yr.</c:v>
                </c:pt>
                <c:pt idx="3">
                  <c:v>Women - Attended house parties this academic year</c:v>
                </c:pt>
              </c:strCache>
            </c:strRef>
          </c:cat>
          <c:val>
            <c:numRef>
              <c:f>Sheet1!$D$2:$D$5</c:f>
              <c:numCache>
                <c:formatCode>0.00%</c:formatCode>
                <c:ptCount val="4"/>
                <c:pt idx="0">
                  <c:v>0.22800000000000001</c:v>
                </c:pt>
                <c:pt idx="1">
                  <c:v>0.222</c:v>
                </c:pt>
                <c:pt idx="2">
                  <c:v>0.62</c:v>
                </c:pt>
                <c:pt idx="3">
                  <c:v>0.52300000000000002</c:v>
                </c:pt>
              </c:numCache>
            </c:numRef>
          </c:val>
        </c:ser>
        <c:ser>
          <c:idx val="3"/>
          <c:order val="3"/>
          <c:tx>
            <c:strRef>
              <c:f>Sheet1!$E$1</c:f>
              <c:strCache>
                <c:ptCount val="1"/>
                <c:pt idx="0">
                  <c:v>2010</c:v>
                </c:pt>
              </c:strCache>
            </c:strRef>
          </c:tx>
          <c:invertIfNegative val="0"/>
          <c:cat>
            <c:strRef>
              <c:f>Sheet1!$A$2:$A$5</c:f>
              <c:strCache>
                <c:ptCount val="4"/>
                <c:pt idx="0">
                  <c:v>Men - Alcohol use increased in last yr.</c:v>
                </c:pt>
                <c:pt idx="1">
                  <c:v>Women - Alcohol use increased in last yr.</c:v>
                </c:pt>
                <c:pt idx="2">
                  <c:v>Men - Attended house parties this academic yr.</c:v>
                </c:pt>
                <c:pt idx="3">
                  <c:v>Women - Attended house parties this academic year</c:v>
                </c:pt>
              </c:strCache>
            </c:strRef>
          </c:cat>
          <c:val>
            <c:numRef>
              <c:f>Sheet1!$E$2:$E$5</c:f>
              <c:numCache>
                <c:formatCode>0.00%</c:formatCode>
                <c:ptCount val="4"/>
                <c:pt idx="0">
                  <c:v>0.17100000000000001</c:v>
                </c:pt>
                <c:pt idx="1">
                  <c:v>0.19500000000000001</c:v>
                </c:pt>
                <c:pt idx="2">
                  <c:v>0.64800000000000002</c:v>
                </c:pt>
                <c:pt idx="3">
                  <c:v>0.56499999999999995</c:v>
                </c:pt>
              </c:numCache>
            </c:numRef>
          </c:val>
        </c:ser>
        <c:ser>
          <c:idx val="4"/>
          <c:order val="4"/>
          <c:tx>
            <c:strRef>
              <c:f>Sheet1!$F$1</c:f>
              <c:strCache>
                <c:ptCount val="1"/>
                <c:pt idx="0">
                  <c:v>2013</c:v>
                </c:pt>
              </c:strCache>
            </c:strRef>
          </c:tx>
          <c:invertIfNegative val="0"/>
          <c:cat>
            <c:strRef>
              <c:f>Sheet1!$A$2:$A$5</c:f>
              <c:strCache>
                <c:ptCount val="4"/>
                <c:pt idx="0">
                  <c:v>Men - Alcohol use increased in last yr.</c:v>
                </c:pt>
                <c:pt idx="1">
                  <c:v>Women - Alcohol use increased in last yr.</c:v>
                </c:pt>
                <c:pt idx="2">
                  <c:v>Men - Attended house parties this academic yr.</c:v>
                </c:pt>
                <c:pt idx="3">
                  <c:v>Women - Attended house parties this academic year</c:v>
                </c:pt>
              </c:strCache>
            </c:strRef>
          </c:cat>
          <c:val>
            <c:numRef>
              <c:f>Sheet1!$F$2:$F$5</c:f>
              <c:numCache>
                <c:formatCode>0.00%</c:formatCode>
                <c:ptCount val="4"/>
                <c:pt idx="0">
                  <c:v>0.23699999999999999</c:v>
                </c:pt>
                <c:pt idx="1">
                  <c:v>0.23</c:v>
                </c:pt>
                <c:pt idx="2">
                  <c:v>0.73599999999999999</c:v>
                </c:pt>
                <c:pt idx="3" formatCode="0%">
                  <c:v>0.61</c:v>
                </c:pt>
              </c:numCache>
            </c:numRef>
          </c:val>
        </c:ser>
        <c:dLbls>
          <c:showLegendKey val="0"/>
          <c:showVal val="0"/>
          <c:showCatName val="0"/>
          <c:showSerName val="0"/>
          <c:showPercent val="0"/>
          <c:showBubbleSize val="0"/>
        </c:dLbls>
        <c:gapWidth val="150"/>
        <c:axId val="348934440"/>
        <c:axId val="348934832"/>
      </c:barChart>
      <c:catAx>
        <c:axId val="348934440"/>
        <c:scaling>
          <c:orientation val="minMax"/>
        </c:scaling>
        <c:delete val="0"/>
        <c:axPos val="b"/>
        <c:numFmt formatCode="General" sourceLinked="0"/>
        <c:majorTickMark val="out"/>
        <c:minorTickMark val="none"/>
        <c:tickLblPos val="nextTo"/>
        <c:crossAx val="348934832"/>
        <c:crosses val="autoZero"/>
        <c:auto val="1"/>
        <c:lblAlgn val="ctr"/>
        <c:lblOffset val="100"/>
        <c:noMultiLvlLbl val="0"/>
      </c:catAx>
      <c:valAx>
        <c:axId val="348934832"/>
        <c:scaling>
          <c:orientation val="minMax"/>
          <c:max val="1"/>
        </c:scaling>
        <c:delete val="0"/>
        <c:axPos val="l"/>
        <c:majorGridlines/>
        <c:numFmt formatCode="0%" sourceLinked="0"/>
        <c:majorTickMark val="out"/>
        <c:minorTickMark val="none"/>
        <c:tickLblPos val="nextTo"/>
        <c:crossAx val="34893444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Sheet1!$A$2:$A$5</c:f>
              <c:strCache>
                <c:ptCount val="4"/>
                <c:pt idx="0">
                  <c:v>Men - Rarely or never drink prior to an on-campus event</c:v>
                </c:pt>
                <c:pt idx="1">
                  <c:v>Women - Rarely or never drink prior to an on-campus event</c:v>
                </c:pt>
                <c:pt idx="2">
                  <c:v>Men - first use of alcohol prior to college</c:v>
                </c:pt>
                <c:pt idx="3">
                  <c:v>Women - first use of alcohol prior to college</c:v>
                </c:pt>
              </c:strCache>
            </c:strRef>
          </c:cat>
          <c:val>
            <c:numRef>
              <c:f>Sheet1!$B$2:$B$5</c:f>
              <c:numCache>
                <c:formatCode>0.00%</c:formatCode>
                <c:ptCount val="4"/>
                <c:pt idx="0">
                  <c:v>0.68</c:v>
                </c:pt>
                <c:pt idx="1">
                  <c:v>0.66</c:v>
                </c:pt>
                <c:pt idx="2">
                  <c:v>0.7</c:v>
                </c:pt>
                <c:pt idx="3">
                  <c:v>0.7</c:v>
                </c:pt>
              </c:numCache>
            </c:numRef>
          </c:val>
        </c:ser>
        <c:ser>
          <c:idx val="1"/>
          <c:order val="1"/>
          <c:tx>
            <c:strRef>
              <c:f>Sheet1!$C$1</c:f>
              <c:strCache>
                <c:ptCount val="1"/>
                <c:pt idx="0">
                  <c:v>2003</c:v>
                </c:pt>
              </c:strCache>
            </c:strRef>
          </c:tx>
          <c:invertIfNegative val="0"/>
          <c:cat>
            <c:strRef>
              <c:f>Sheet1!$A$2:$A$5</c:f>
              <c:strCache>
                <c:ptCount val="4"/>
                <c:pt idx="0">
                  <c:v>Men - Rarely or never drink prior to an on-campus event</c:v>
                </c:pt>
                <c:pt idx="1">
                  <c:v>Women - Rarely or never drink prior to an on-campus event</c:v>
                </c:pt>
                <c:pt idx="2">
                  <c:v>Men - first use of alcohol prior to college</c:v>
                </c:pt>
                <c:pt idx="3">
                  <c:v>Women - first use of alcohol prior to college</c:v>
                </c:pt>
              </c:strCache>
            </c:strRef>
          </c:cat>
          <c:val>
            <c:numRef>
              <c:f>Sheet1!$C$2:$C$5</c:f>
              <c:numCache>
                <c:formatCode>0.00%</c:formatCode>
                <c:ptCount val="4"/>
                <c:pt idx="0">
                  <c:v>0.55300000000000005</c:v>
                </c:pt>
                <c:pt idx="1">
                  <c:v>0.67200000000000004</c:v>
                </c:pt>
                <c:pt idx="2">
                  <c:v>0.53100000000000003</c:v>
                </c:pt>
                <c:pt idx="3">
                  <c:v>0.45500000000000002</c:v>
                </c:pt>
              </c:numCache>
            </c:numRef>
          </c:val>
        </c:ser>
        <c:ser>
          <c:idx val="2"/>
          <c:order val="2"/>
          <c:tx>
            <c:strRef>
              <c:f>Sheet1!$D$1</c:f>
              <c:strCache>
                <c:ptCount val="1"/>
                <c:pt idx="0">
                  <c:v>2007</c:v>
                </c:pt>
              </c:strCache>
            </c:strRef>
          </c:tx>
          <c:invertIfNegative val="0"/>
          <c:cat>
            <c:strRef>
              <c:f>Sheet1!$A$2:$A$5</c:f>
              <c:strCache>
                <c:ptCount val="4"/>
                <c:pt idx="0">
                  <c:v>Men - Rarely or never drink prior to an on-campus event</c:v>
                </c:pt>
                <c:pt idx="1">
                  <c:v>Women - Rarely or never drink prior to an on-campus event</c:v>
                </c:pt>
                <c:pt idx="2">
                  <c:v>Men - first use of alcohol prior to college</c:v>
                </c:pt>
                <c:pt idx="3">
                  <c:v>Women - first use of alcohol prior to college</c:v>
                </c:pt>
              </c:strCache>
            </c:strRef>
          </c:cat>
          <c:val>
            <c:numRef>
              <c:f>Sheet1!$D$2:$D$5</c:f>
              <c:numCache>
                <c:formatCode>0.00%</c:formatCode>
                <c:ptCount val="4"/>
                <c:pt idx="0">
                  <c:v>0.46400000000000002</c:v>
                </c:pt>
                <c:pt idx="1">
                  <c:v>0.58699999999999997</c:v>
                </c:pt>
                <c:pt idx="2">
                  <c:v>0.63800000000000001</c:v>
                </c:pt>
                <c:pt idx="3">
                  <c:v>0.52800000000000002</c:v>
                </c:pt>
              </c:numCache>
            </c:numRef>
          </c:val>
        </c:ser>
        <c:ser>
          <c:idx val="3"/>
          <c:order val="3"/>
          <c:tx>
            <c:strRef>
              <c:f>Sheet1!$E$1</c:f>
              <c:strCache>
                <c:ptCount val="1"/>
                <c:pt idx="0">
                  <c:v>2010</c:v>
                </c:pt>
              </c:strCache>
            </c:strRef>
          </c:tx>
          <c:invertIfNegative val="0"/>
          <c:cat>
            <c:strRef>
              <c:f>Sheet1!$A$2:$A$5</c:f>
              <c:strCache>
                <c:ptCount val="4"/>
                <c:pt idx="0">
                  <c:v>Men - Rarely or never drink prior to an on-campus event</c:v>
                </c:pt>
                <c:pt idx="1">
                  <c:v>Women - Rarely or never drink prior to an on-campus event</c:v>
                </c:pt>
                <c:pt idx="2">
                  <c:v>Men - first use of alcohol prior to college</c:v>
                </c:pt>
                <c:pt idx="3">
                  <c:v>Women - first use of alcohol prior to college</c:v>
                </c:pt>
              </c:strCache>
            </c:strRef>
          </c:cat>
          <c:val>
            <c:numRef>
              <c:f>Sheet1!$E$2:$E$5</c:f>
              <c:numCache>
                <c:formatCode>0.00%</c:formatCode>
                <c:ptCount val="4"/>
                <c:pt idx="0">
                  <c:v>0.56799999999999995</c:v>
                </c:pt>
                <c:pt idx="1">
                  <c:v>0.749</c:v>
                </c:pt>
                <c:pt idx="2">
                  <c:v>0.61699999999999999</c:v>
                </c:pt>
                <c:pt idx="3">
                  <c:v>0.50900000000000001</c:v>
                </c:pt>
              </c:numCache>
            </c:numRef>
          </c:val>
        </c:ser>
        <c:ser>
          <c:idx val="4"/>
          <c:order val="4"/>
          <c:tx>
            <c:strRef>
              <c:f>Sheet1!$F$1</c:f>
              <c:strCache>
                <c:ptCount val="1"/>
                <c:pt idx="0">
                  <c:v>2013</c:v>
                </c:pt>
              </c:strCache>
            </c:strRef>
          </c:tx>
          <c:invertIfNegative val="0"/>
          <c:cat>
            <c:strRef>
              <c:f>Sheet1!$A$2:$A$5</c:f>
              <c:strCache>
                <c:ptCount val="4"/>
                <c:pt idx="0">
                  <c:v>Men - Rarely or never drink prior to an on-campus event</c:v>
                </c:pt>
                <c:pt idx="1">
                  <c:v>Women - Rarely or never drink prior to an on-campus event</c:v>
                </c:pt>
                <c:pt idx="2">
                  <c:v>Men - first use of alcohol prior to college</c:v>
                </c:pt>
                <c:pt idx="3">
                  <c:v>Women - first use of alcohol prior to college</c:v>
                </c:pt>
              </c:strCache>
            </c:strRef>
          </c:cat>
          <c:val>
            <c:numRef>
              <c:f>Sheet1!$F$2:$F$5</c:f>
              <c:numCache>
                <c:formatCode>0%</c:formatCode>
                <c:ptCount val="4"/>
                <c:pt idx="0" formatCode="0.00%">
                  <c:v>0.57599999999999996</c:v>
                </c:pt>
                <c:pt idx="1">
                  <c:v>0.66</c:v>
                </c:pt>
                <c:pt idx="2" formatCode="0.00%">
                  <c:v>0.53200000000000003</c:v>
                </c:pt>
                <c:pt idx="3" formatCode="0.00%">
                  <c:v>0.439</c:v>
                </c:pt>
              </c:numCache>
            </c:numRef>
          </c:val>
        </c:ser>
        <c:dLbls>
          <c:showLegendKey val="0"/>
          <c:showVal val="0"/>
          <c:showCatName val="0"/>
          <c:showSerName val="0"/>
          <c:showPercent val="0"/>
          <c:showBubbleSize val="0"/>
        </c:dLbls>
        <c:gapWidth val="150"/>
        <c:axId val="348936792"/>
        <c:axId val="348937184"/>
      </c:barChart>
      <c:catAx>
        <c:axId val="348936792"/>
        <c:scaling>
          <c:orientation val="minMax"/>
        </c:scaling>
        <c:delete val="0"/>
        <c:axPos val="b"/>
        <c:numFmt formatCode="General" sourceLinked="0"/>
        <c:majorTickMark val="out"/>
        <c:minorTickMark val="none"/>
        <c:tickLblPos val="nextTo"/>
        <c:crossAx val="348937184"/>
        <c:crosses val="autoZero"/>
        <c:auto val="1"/>
        <c:lblAlgn val="ctr"/>
        <c:lblOffset val="100"/>
        <c:noMultiLvlLbl val="0"/>
      </c:catAx>
      <c:valAx>
        <c:axId val="348937184"/>
        <c:scaling>
          <c:orientation val="minMax"/>
          <c:max val="1"/>
        </c:scaling>
        <c:delete val="0"/>
        <c:axPos val="l"/>
        <c:majorGridlines/>
        <c:numFmt formatCode="0%" sourceLinked="0"/>
        <c:majorTickMark val="out"/>
        <c:minorTickMark val="none"/>
        <c:tickLblPos val="nextTo"/>
        <c:crossAx val="34893679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Sheet1!$A$2:$A$3</c:f>
              <c:strCache>
                <c:ptCount val="2"/>
                <c:pt idx="0">
                  <c:v>When I ride the Link in the evenings, I have found other students'alcohol use to be problematic</c:v>
                </c:pt>
                <c:pt idx="1">
                  <c:v>CSB/SJU provides enough on-campus social alternatives to drinking.</c:v>
                </c:pt>
              </c:strCache>
            </c:strRef>
          </c:cat>
          <c:val>
            <c:numRef>
              <c:f>Sheet1!$B$2:$B$3</c:f>
              <c:numCache>
                <c:formatCode>0.00%</c:formatCode>
                <c:ptCount val="2"/>
                <c:pt idx="0">
                  <c:v>0.38100000000000001</c:v>
                </c:pt>
                <c:pt idx="1">
                  <c:v>0.64900000000000002</c:v>
                </c:pt>
              </c:numCache>
            </c:numRef>
          </c:val>
        </c:ser>
        <c:ser>
          <c:idx val="1"/>
          <c:order val="1"/>
          <c:tx>
            <c:strRef>
              <c:f>Sheet1!$C$1</c:f>
              <c:strCache>
                <c:ptCount val="1"/>
                <c:pt idx="0">
                  <c:v>2003</c:v>
                </c:pt>
              </c:strCache>
            </c:strRef>
          </c:tx>
          <c:invertIfNegative val="0"/>
          <c:cat>
            <c:strRef>
              <c:f>Sheet1!$A$2:$A$3</c:f>
              <c:strCache>
                <c:ptCount val="2"/>
                <c:pt idx="0">
                  <c:v>When I ride the Link in the evenings, I have found other students'alcohol use to be problematic</c:v>
                </c:pt>
                <c:pt idx="1">
                  <c:v>CSB/SJU provides enough on-campus social alternatives to drinking.</c:v>
                </c:pt>
              </c:strCache>
            </c:strRef>
          </c:cat>
          <c:val>
            <c:numRef>
              <c:f>Sheet1!$C$2:$C$3</c:f>
              <c:numCache>
                <c:formatCode>0.00%</c:formatCode>
                <c:ptCount val="2"/>
                <c:pt idx="0">
                  <c:v>0.437</c:v>
                </c:pt>
                <c:pt idx="1">
                  <c:v>0.55800000000000005</c:v>
                </c:pt>
              </c:numCache>
            </c:numRef>
          </c:val>
        </c:ser>
        <c:ser>
          <c:idx val="2"/>
          <c:order val="2"/>
          <c:tx>
            <c:strRef>
              <c:f>Sheet1!$D$1</c:f>
              <c:strCache>
                <c:ptCount val="1"/>
                <c:pt idx="0">
                  <c:v>2007</c:v>
                </c:pt>
              </c:strCache>
            </c:strRef>
          </c:tx>
          <c:invertIfNegative val="0"/>
          <c:cat>
            <c:strRef>
              <c:f>Sheet1!$A$2:$A$3</c:f>
              <c:strCache>
                <c:ptCount val="2"/>
                <c:pt idx="0">
                  <c:v>When I ride the Link in the evenings, I have found other students'alcohol use to be problematic</c:v>
                </c:pt>
                <c:pt idx="1">
                  <c:v>CSB/SJU provides enough on-campus social alternatives to drinking.</c:v>
                </c:pt>
              </c:strCache>
            </c:strRef>
          </c:cat>
          <c:val>
            <c:numRef>
              <c:f>Sheet1!$D$2:$D$3</c:f>
              <c:numCache>
                <c:formatCode>0.00%</c:formatCode>
                <c:ptCount val="2"/>
                <c:pt idx="0">
                  <c:v>0.315</c:v>
                </c:pt>
                <c:pt idx="1">
                  <c:v>0.61899999999999999</c:v>
                </c:pt>
              </c:numCache>
            </c:numRef>
          </c:val>
        </c:ser>
        <c:ser>
          <c:idx val="3"/>
          <c:order val="3"/>
          <c:tx>
            <c:strRef>
              <c:f>Sheet1!$E$1</c:f>
              <c:strCache>
                <c:ptCount val="1"/>
                <c:pt idx="0">
                  <c:v>2010</c:v>
                </c:pt>
              </c:strCache>
            </c:strRef>
          </c:tx>
          <c:invertIfNegative val="0"/>
          <c:cat>
            <c:strRef>
              <c:f>Sheet1!$A$2:$A$3</c:f>
              <c:strCache>
                <c:ptCount val="2"/>
                <c:pt idx="0">
                  <c:v>When I ride the Link in the evenings, I have found other students'alcohol use to be problematic</c:v>
                </c:pt>
                <c:pt idx="1">
                  <c:v>CSB/SJU provides enough on-campus social alternatives to drinking.</c:v>
                </c:pt>
              </c:strCache>
            </c:strRef>
          </c:cat>
          <c:val>
            <c:numRef>
              <c:f>Sheet1!$E$2:$E$3</c:f>
              <c:numCache>
                <c:formatCode>0.00%</c:formatCode>
                <c:ptCount val="2"/>
                <c:pt idx="0">
                  <c:v>0.27700000000000002</c:v>
                </c:pt>
                <c:pt idx="1">
                  <c:v>0.747</c:v>
                </c:pt>
              </c:numCache>
            </c:numRef>
          </c:val>
        </c:ser>
        <c:ser>
          <c:idx val="4"/>
          <c:order val="4"/>
          <c:tx>
            <c:strRef>
              <c:f>Sheet1!$F$1</c:f>
              <c:strCache>
                <c:ptCount val="1"/>
                <c:pt idx="0">
                  <c:v>2013</c:v>
                </c:pt>
              </c:strCache>
            </c:strRef>
          </c:tx>
          <c:invertIfNegative val="0"/>
          <c:cat>
            <c:strRef>
              <c:f>Sheet1!$A$2:$A$3</c:f>
              <c:strCache>
                <c:ptCount val="2"/>
                <c:pt idx="0">
                  <c:v>When I ride the Link in the evenings, I have found other students'alcohol use to be problematic</c:v>
                </c:pt>
                <c:pt idx="1">
                  <c:v>CSB/SJU provides enough on-campus social alternatives to drinking.</c:v>
                </c:pt>
              </c:strCache>
            </c:strRef>
          </c:cat>
          <c:val>
            <c:numRef>
              <c:f>Sheet1!$F$2:$F$3</c:f>
              <c:numCache>
                <c:formatCode>0.00%</c:formatCode>
                <c:ptCount val="2"/>
                <c:pt idx="0">
                  <c:v>0.32800000000000001</c:v>
                </c:pt>
                <c:pt idx="1">
                  <c:v>0.70399999999999996</c:v>
                </c:pt>
              </c:numCache>
            </c:numRef>
          </c:val>
        </c:ser>
        <c:dLbls>
          <c:showLegendKey val="0"/>
          <c:showVal val="0"/>
          <c:showCatName val="0"/>
          <c:showSerName val="0"/>
          <c:showPercent val="0"/>
          <c:showBubbleSize val="0"/>
        </c:dLbls>
        <c:gapWidth val="150"/>
        <c:axId val="349339008"/>
        <c:axId val="349339400"/>
      </c:barChart>
      <c:catAx>
        <c:axId val="349339008"/>
        <c:scaling>
          <c:orientation val="minMax"/>
        </c:scaling>
        <c:delete val="0"/>
        <c:axPos val="b"/>
        <c:numFmt formatCode="General" sourceLinked="0"/>
        <c:majorTickMark val="out"/>
        <c:minorTickMark val="none"/>
        <c:tickLblPos val="nextTo"/>
        <c:crossAx val="349339400"/>
        <c:crosses val="autoZero"/>
        <c:auto val="1"/>
        <c:lblAlgn val="ctr"/>
        <c:lblOffset val="100"/>
        <c:noMultiLvlLbl val="0"/>
      </c:catAx>
      <c:valAx>
        <c:axId val="349339400"/>
        <c:scaling>
          <c:orientation val="minMax"/>
          <c:max val="1"/>
        </c:scaling>
        <c:delete val="0"/>
        <c:axPos val="l"/>
        <c:majorGridlines/>
        <c:numFmt formatCode="0%" sourceLinked="0"/>
        <c:majorTickMark val="out"/>
        <c:minorTickMark val="none"/>
        <c:tickLblPos val="nextTo"/>
        <c:crossAx val="3493390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Sheet1!$A$2:$A$3</c:f>
              <c:strCache>
                <c:ptCount val="2"/>
                <c:pt idx="0">
                  <c:v>Men - consumed alcohol in the last year</c:v>
                </c:pt>
                <c:pt idx="1">
                  <c:v>Women - consumed alcohol in the last year</c:v>
                </c:pt>
              </c:strCache>
            </c:strRef>
          </c:cat>
          <c:val>
            <c:numRef>
              <c:f>Sheet1!$B$2:$B$3</c:f>
              <c:numCache>
                <c:formatCode>0%</c:formatCode>
                <c:ptCount val="2"/>
                <c:pt idx="0">
                  <c:v>0.87</c:v>
                </c:pt>
                <c:pt idx="1">
                  <c:v>0.9</c:v>
                </c:pt>
              </c:numCache>
            </c:numRef>
          </c:val>
        </c:ser>
        <c:ser>
          <c:idx val="1"/>
          <c:order val="1"/>
          <c:tx>
            <c:strRef>
              <c:f>Sheet1!$C$1</c:f>
              <c:strCache>
                <c:ptCount val="1"/>
                <c:pt idx="0">
                  <c:v>2003</c:v>
                </c:pt>
              </c:strCache>
            </c:strRef>
          </c:tx>
          <c:invertIfNegative val="0"/>
          <c:cat>
            <c:strRef>
              <c:f>Sheet1!$A$2:$A$3</c:f>
              <c:strCache>
                <c:ptCount val="2"/>
                <c:pt idx="0">
                  <c:v>Men - consumed alcohol in the last year</c:v>
                </c:pt>
                <c:pt idx="1">
                  <c:v>Women - consumed alcohol in the last year</c:v>
                </c:pt>
              </c:strCache>
            </c:strRef>
          </c:cat>
          <c:val>
            <c:numRef>
              <c:f>Sheet1!$C$2:$C$3</c:f>
              <c:numCache>
                <c:formatCode>0.00%</c:formatCode>
                <c:ptCount val="2"/>
                <c:pt idx="0">
                  <c:v>0.90400000000000003</c:v>
                </c:pt>
                <c:pt idx="1">
                  <c:v>0.86799999999999999</c:v>
                </c:pt>
              </c:numCache>
            </c:numRef>
          </c:val>
        </c:ser>
        <c:ser>
          <c:idx val="2"/>
          <c:order val="2"/>
          <c:tx>
            <c:strRef>
              <c:f>Sheet1!$D$1</c:f>
              <c:strCache>
                <c:ptCount val="1"/>
                <c:pt idx="0">
                  <c:v>2007</c:v>
                </c:pt>
              </c:strCache>
            </c:strRef>
          </c:tx>
          <c:invertIfNegative val="0"/>
          <c:cat>
            <c:strRef>
              <c:f>Sheet1!$A$2:$A$3</c:f>
              <c:strCache>
                <c:ptCount val="2"/>
                <c:pt idx="0">
                  <c:v>Men - consumed alcohol in the last year</c:v>
                </c:pt>
                <c:pt idx="1">
                  <c:v>Women - consumed alcohol in the last year</c:v>
                </c:pt>
              </c:strCache>
            </c:strRef>
          </c:cat>
          <c:val>
            <c:numRef>
              <c:f>Sheet1!$D$2:$D$3</c:f>
              <c:numCache>
                <c:formatCode>0.00%</c:formatCode>
                <c:ptCount val="2"/>
                <c:pt idx="0">
                  <c:v>0.88700000000000001</c:v>
                </c:pt>
                <c:pt idx="1">
                  <c:v>0.84099999999999997</c:v>
                </c:pt>
              </c:numCache>
            </c:numRef>
          </c:val>
        </c:ser>
        <c:ser>
          <c:idx val="3"/>
          <c:order val="3"/>
          <c:tx>
            <c:strRef>
              <c:f>Sheet1!$E$1</c:f>
              <c:strCache>
                <c:ptCount val="1"/>
                <c:pt idx="0">
                  <c:v>2010</c:v>
                </c:pt>
              </c:strCache>
            </c:strRef>
          </c:tx>
          <c:invertIfNegative val="0"/>
          <c:cat>
            <c:strRef>
              <c:f>Sheet1!$A$2:$A$3</c:f>
              <c:strCache>
                <c:ptCount val="2"/>
                <c:pt idx="0">
                  <c:v>Men - consumed alcohol in the last year</c:v>
                </c:pt>
                <c:pt idx="1">
                  <c:v>Women - consumed alcohol in the last year</c:v>
                </c:pt>
              </c:strCache>
            </c:strRef>
          </c:cat>
          <c:val>
            <c:numRef>
              <c:f>Sheet1!$E$2:$E$3</c:f>
              <c:numCache>
                <c:formatCode>0.00%</c:formatCode>
                <c:ptCount val="2"/>
                <c:pt idx="0">
                  <c:v>0.83899999999999997</c:v>
                </c:pt>
                <c:pt idx="1">
                  <c:v>0.79900000000000004</c:v>
                </c:pt>
              </c:numCache>
            </c:numRef>
          </c:val>
        </c:ser>
        <c:ser>
          <c:idx val="4"/>
          <c:order val="4"/>
          <c:tx>
            <c:strRef>
              <c:f>Sheet1!$F$1</c:f>
              <c:strCache>
                <c:ptCount val="1"/>
                <c:pt idx="0">
                  <c:v>2013</c:v>
                </c:pt>
              </c:strCache>
            </c:strRef>
          </c:tx>
          <c:invertIfNegative val="0"/>
          <c:cat>
            <c:strRef>
              <c:f>Sheet1!$A$2:$A$3</c:f>
              <c:strCache>
                <c:ptCount val="2"/>
                <c:pt idx="0">
                  <c:v>Men - consumed alcohol in the last year</c:v>
                </c:pt>
                <c:pt idx="1">
                  <c:v>Women - consumed alcohol in the last year</c:v>
                </c:pt>
              </c:strCache>
            </c:strRef>
          </c:cat>
          <c:val>
            <c:numRef>
              <c:f>Sheet1!$F$2:$F$3</c:f>
              <c:numCache>
                <c:formatCode>0.00%</c:formatCode>
                <c:ptCount val="2"/>
                <c:pt idx="0">
                  <c:v>0.82799999999999996</c:v>
                </c:pt>
                <c:pt idx="1">
                  <c:v>0.80300000000000005</c:v>
                </c:pt>
              </c:numCache>
            </c:numRef>
          </c:val>
        </c:ser>
        <c:dLbls>
          <c:showLegendKey val="0"/>
          <c:showVal val="0"/>
          <c:showCatName val="0"/>
          <c:showSerName val="0"/>
          <c:showPercent val="0"/>
          <c:showBubbleSize val="0"/>
        </c:dLbls>
        <c:gapWidth val="150"/>
        <c:axId val="222289816"/>
        <c:axId val="222290600"/>
      </c:barChart>
      <c:catAx>
        <c:axId val="222289816"/>
        <c:scaling>
          <c:orientation val="minMax"/>
        </c:scaling>
        <c:delete val="0"/>
        <c:axPos val="b"/>
        <c:numFmt formatCode="General" sourceLinked="0"/>
        <c:majorTickMark val="out"/>
        <c:minorTickMark val="none"/>
        <c:tickLblPos val="nextTo"/>
        <c:crossAx val="222290600"/>
        <c:crosses val="autoZero"/>
        <c:auto val="1"/>
        <c:lblAlgn val="ctr"/>
        <c:lblOffset val="100"/>
        <c:noMultiLvlLbl val="0"/>
      </c:catAx>
      <c:valAx>
        <c:axId val="222290600"/>
        <c:scaling>
          <c:orientation val="minMax"/>
          <c:max val="1"/>
          <c:min val="0"/>
        </c:scaling>
        <c:delete val="0"/>
        <c:axPos val="l"/>
        <c:majorGridlines/>
        <c:numFmt formatCode="0%" sourceLinked="1"/>
        <c:majorTickMark val="out"/>
        <c:minorTickMark val="none"/>
        <c:tickLblPos val="nextTo"/>
        <c:crossAx val="222289816"/>
        <c:crosses val="autoZero"/>
        <c:crossBetween val="between"/>
        <c:majorUnit val="0.1"/>
        <c:minorUnit val="2.0000000000000052E-3"/>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Sheet1!$A$2:$A$5</c:f>
              <c:strCache>
                <c:ptCount val="4"/>
                <c:pt idx="0">
                  <c:v>Men - When I ride the Link in the evenings, I have found other students' alcohol use to be problematic.</c:v>
                </c:pt>
                <c:pt idx="1">
                  <c:v>Women - When I ride the Link in the evenings, I have found other students' alcohol use to be problematic.</c:v>
                </c:pt>
                <c:pt idx="2">
                  <c:v>Men - CSB/SJU provides enough on-campus social alternatives to drinking.</c:v>
                </c:pt>
                <c:pt idx="3">
                  <c:v>Women - CSB/SJU provides enough on-campus social alternatives to drinking.</c:v>
                </c:pt>
              </c:strCache>
            </c:strRef>
          </c:cat>
          <c:val>
            <c:numRef>
              <c:f>Sheet1!$B$2:$B$5</c:f>
              <c:numCache>
                <c:formatCode>0.00%</c:formatCode>
                <c:ptCount val="4"/>
                <c:pt idx="0">
                  <c:v>0.28000000000000003</c:v>
                </c:pt>
                <c:pt idx="1">
                  <c:v>0.46</c:v>
                </c:pt>
                <c:pt idx="2">
                  <c:v>0.64</c:v>
                </c:pt>
                <c:pt idx="3">
                  <c:v>0.66</c:v>
                </c:pt>
              </c:numCache>
            </c:numRef>
          </c:val>
        </c:ser>
        <c:ser>
          <c:idx val="1"/>
          <c:order val="1"/>
          <c:tx>
            <c:strRef>
              <c:f>Sheet1!$C$1</c:f>
              <c:strCache>
                <c:ptCount val="1"/>
                <c:pt idx="0">
                  <c:v>2003</c:v>
                </c:pt>
              </c:strCache>
            </c:strRef>
          </c:tx>
          <c:invertIfNegative val="0"/>
          <c:cat>
            <c:strRef>
              <c:f>Sheet1!$A$2:$A$5</c:f>
              <c:strCache>
                <c:ptCount val="4"/>
                <c:pt idx="0">
                  <c:v>Men - When I ride the Link in the evenings, I have found other students' alcohol use to be problematic.</c:v>
                </c:pt>
                <c:pt idx="1">
                  <c:v>Women - When I ride the Link in the evenings, I have found other students' alcohol use to be problematic.</c:v>
                </c:pt>
                <c:pt idx="2">
                  <c:v>Men - CSB/SJU provides enough on-campus social alternatives to drinking.</c:v>
                </c:pt>
                <c:pt idx="3">
                  <c:v>Women - CSB/SJU provides enough on-campus social alternatives to drinking.</c:v>
                </c:pt>
              </c:strCache>
            </c:strRef>
          </c:cat>
          <c:val>
            <c:numRef>
              <c:f>Sheet1!$C$2:$C$5</c:f>
              <c:numCache>
                <c:formatCode>0.00%</c:formatCode>
                <c:ptCount val="4"/>
                <c:pt idx="0">
                  <c:v>0.36899999999999999</c:v>
                </c:pt>
                <c:pt idx="1">
                  <c:v>0.52700000000000002</c:v>
                </c:pt>
                <c:pt idx="2">
                  <c:v>0.54600000000000004</c:v>
                </c:pt>
                <c:pt idx="3">
                  <c:v>0.57499999999999996</c:v>
                </c:pt>
              </c:numCache>
            </c:numRef>
          </c:val>
        </c:ser>
        <c:ser>
          <c:idx val="2"/>
          <c:order val="2"/>
          <c:tx>
            <c:strRef>
              <c:f>Sheet1!$D$1</c:f>
              <c:strCache>
                <c:ptCount val="1"/>
                <c:pt idx="0">
                  <c:v>2007</c:v>
                </c:pt>
              </c:strCache>
            </c:strRef>
          </c:tx>
          <c:invertIfNegative val="0"/>
          <c:cat>
            <c:strRef>
              <c:f>Sheet1!$A$2:$A$5</c:f>
              <c:strCache>
                <c:ptCount val="4"/>
                <c:pt idx="0">
                  <c:v>Men - When I ride the Link in the evenings, I have found other students' alcohol use to be problematic.</c:v>
                </c:pt>
                <c:pt idx="1">
                  <c:v>Women - When I ride the Link in the evenings, I have found other students' alcohol use to be problematic.</c:v>
                </c:pt>
                <c:pt idx="2">
                  <c:v>Men - CSB/SJU provides enough on-campus social alternatives to drinking.</c:v>
                </c:pt>
                <c:pt idx="3">
                  <c:v>Women - CSB/SJU provides enough on-campus social alternatives to drinking.</c:v>
                </c:pt>
              </c:strCache>
            </c:strRef>
          </c:cat>
          <c:val>
            <c:numRef>
              <c:f>Sheet1!$D$2:$D$5</c:f>
              <c:numCache>
                <c:formatCode>0.00%</c:formatCode>
                <c:ptCount val="4"/>
                <c:pt idx="0">
                  <c:v>0.255</c:v>
                </c:pt>
                <c:pt idx="1">
                  <c:v>0.35199999999999998</c:v>
                </c:pt>
                <c:pt idx="2">
                  <c:v>0.58499999999999996</c:v>
                </c:pt>
                <c:pt idx="3">
                  <c:v>0.63900000000000001</c:v>
                </c:pt>
              </c:numCache>
            </c:numRef>
          </c:val>
        </c:ser>
        <c:ser>
          <c:idx val="3"/>
          <c:order val="3"/>
          <c:tx>
            <c:strRef>
              <c:f>Sheet1!$E$1</c:f>
              <c:strCache>
                <c:ptCount val="1"/>
                <c:pt idx="0">
                  <c:v>2010</c:v>
                </c:pt>
              </c:strCache>
            </c:strRef>
          </c:tx>
          <c:invertIfNegative val="0"/>
          <c:cat>
            <c:strRef>
              <c:f>Sheet1!$A$2:$A$5</c:f>
              <c:strCache>
                <c:ptCount val="4"/>
                <c:pt idx="0">
                  <c:v>Men - When I ride the Link in the evenings, I have found other students' alcohol use to be problematic.</c:v>
                </c:pt>
                <c:pt idx="1">
                  <c:v>Women - When I ride the Link in the evenings, I have found other students' alcohol use to be problematic.</c:v>
                </c:pt>
                <c:pt idx="2">
                  <c:v>Men - CSB/SJU provides enough on-campus social alternatives to drinking.</c:v>
                </c:pt>
                <c:pt idx="3">
                  <c:v>Women - CSB/SJU provides enough on-campus social alternatives to drinking.</c:v>
                </c:pt>
              </c:strCache>
            </c:strRef>
          </c:cat>
          <c:val>
            <c:numRef>
              <c:f>Sheet1!$E$2:$E$5</c:f>
              <c:numCache>
                <c:formatCode>0.00%</c:formatCode>
                <c:ptCount val="4"/>
                <c:pt idx="0">
                  <c:v>0.22600000000000001</c:v>
                </c:pt>
                <c:pt idx="1">
                  <c:v>0.318</c:v>
                </c:pt>
                <c:pt idx="2">
                  <c:v>0.74199999999999999</c:v>
                </c:pt>
                <c:pt idx="3">
                  <c:v>0.75</c:v>
                </c:pt>
              </c:numCache>
            </c:numRef>
          </c:val>
        </c:ser>
        <c:ser>
          <c:idx val="4"/>
          <c:order val="4"/>
          <c:tx>
            <c:strRef>
              <c:f>Sheet1!$F$1</c:f>
              <c:strCache>
                <c:ptCount val="1"/>
                <c:pt idx="0">
                  <c:v>2013</c:v>
                </c:pt>
              </c:strCache>
            </c:strRef>
          </c:tx>
          <c:invertIfNegative val="0"/>
          <c:cat>
            <c:strRef>
              <c:f>Sheet1!$A$2:$A$5</c:f>
              <c:strCache>
                <c:ptCount val="4"/>
                <c:pt idx="0">
                  <c:v>Men - When I ride the Link in the evenings, I have found other students' alcohol use to be problematic.</c:v>
                </c:pt>
                <c:pt idx="1">
                  <c:v>Women - When I ride the Link in the evenings, I have found other students' alcohol use to be problematic.</c:v>
                </c:pt>
                <c:pt idx="2">
                  <c:v>Men - CSB/SJU provides enough on-campus social alternatives to drinking.</c:v>
                </c:pt>
                <c:pt idx="3">
                  <c:v>Women - CSB/SJU provides enough on-campus social alternatives to drinking.</c:v>
                </c:pt>
              </c:strCache>
            </c:strRef>
          </c:cat>
          <c:val>
            <c:numRef>
              <c:f>Sheet1!$F$2:$F$5</c:f>
              <c:numCache>
                <c:formatCode>0.00%</c:formatCode>
                <c:ptCount val="4"/>
                <c:pt idx="0" formatCode="0%">
                  <c:v>0.28000000000000003</c:v>
                </c:pt>
                <c:pt idx="1">
                  <c:v>0.35399999999999998</c:v>
                </c:pt>
                <c:pt idx="2">
                  <c:v>0.65500000000000003</c:v>
                </c:pt>
                <c:pt idx="3">
                  <c:v>0.73299999999999998</c:v>
                </c:pt>
              </c:numCache>
            </c:numRef>
          </c:val>
        </c:ser>
        <c:dLbls>
          <c:showLegendKey val="0"/>
          <c:showVal val="0"/>
          <c:showCatName val="0"/>
          <c:showSerName val="0"/>
          <c:showPercent val="0"/>
          <c:showBubbleSize val="0"/>
        </c:dLbls>
        <c:gapWidth val="150"/>
        <c:axId val="349340184"/>
        <c:axId val="349340576"/>
      </c:barChart>
      <c:catAx>
        <c:axId val="349340184"/>
        <c:scaling>
          <c:orientation val="minMax"/>
        </c:scaling>
        <c:delete val="0"/>
        <c:axPos val="b"/>
        <c:numFmt formatCode="General" sourceLinked="0"/>
        <c:majorTickMark val="out"/>
        <c:minorTickMark val="none"/>
        <c:tickLblPos val="nextTo"/>
        <c:crossAx val="349340576"/>
        <c:crosses val="autoZero"/>
        <c:auto val="1"/>
        <c:lblAlgn val="ctr"/>
        <c:lblOffset val="100"/>
        <c:noMultiLvlLbl val="0"/>
      </c:catAx>
      <c:valAx>
        <c:axId val="349340576"/>
        <c:scaling>
          <c:orientation val="minMax"/>
          <c:max val="1"/>
        </c:scaling>
        <c:delete val="0"/>
        <c:axPos val="l"/>
        <c:majorGridlines/>
        <c:numFmt formatCode="0%" sourceLinked="0"/>
        <c:majorTickMark val="out"/>
        <c:minorTickMark val="none"/>
        <c:tickLblPos val="nextTo"/>
        <c:crossAx val="34934018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Sheet1!$A$2:$A$6</c:f>
              <c:strCache>
                <c:ptCount val="4"/>
                <c:pt idx="0">
                  <c:v>Ever Used</c:v>
                </c:pt>
                <c:pt idx="1">
                  <c:v>First used in college</c:v>
                </c:pt>
                <c:pt idx="2">
                  <c:v>Use in last year</c:v>
                </c:pt>
                <c:pt idx="3">
                  <c:v>Use in last 30 days</c:v>
                </c:pt>
              </c:strCache>
              <c:extLst/>
            </c:strRef>
          </c:cat>
          <c:val>
            <c:numRef>
              <c:f>Sheet1!$B$2:$B$6</c:f>
              <c:numCache>
                <c:formatCode>0.00%</c:formatCode>
                <c:ptCount val="4"/>
                <c:pt idx="0">
                  <c:v>0.4</c:v>
                </c:pt>
                <c:pt idx="1">
                  <c:v>0.115</c:v>
                </c:pt>
                <c:pt idx="2">
                  <c:v>0.308</c:v>
                </c:pt>
                <c:pt idx="3">
                  <c:v>0.14000000000000001</c:v>
                </c:pt>
              </c:numCache>
              <c:extLst/>
            </c:numRef>
          </c:val>
        </c:ser>
        <c:ser>
          <c:idx val="1"/>
          <c:order val="1"/>
          <c:tx>
            <c:strRef>
              <c:f>Sheet1!$C$1</c:f>
              <c:strCache>
                <c:ptCount val="1"/>
                <c:pt idx="0">
                  <c:v>2003*</c:v>
                </c:pt>
              </c:strCache>
            </c:strRef>
          </c:tx>
          <c:invertIfNegative val="0"/>
          <c:cat>
            <c:strRef>
              <c:f>Sheet1!$A$2:$A$6</c:f>
              <c:strCache>
                <c:ptCount val="4"/>
                <c:pt idx="0">
                  <c:v>Ever Used</c:v>
                </c:pt>
                <c:pt idx="1">
                  <c:v>First used in college</c:v>
                </c:pt>
                <c:pt idx="2">
                  <c:v>Use in last year</c:v>
                </c:pt>
                <c:pt idx="3">
                  <c:v>Use in last 30 days</c:v>
                </c:pt>
              </c:strCache>
              <c:extLst/>
            </c:strRef>
          </c:cat>
          <c:val>
            <c:numRef>
              <c:f>Sheet1!$C$2:$C$6</c:f>
              <c:numCache>
                <c:formatCode>0.00%</c:formatCode>
                <c:ptCount val="4"/>
                <c:pt idx="0" formatCode="0%">
                  <c:v>0.41</c:v>
                </c:pt>
                <c:pt idx="1">
                  <c:v>0.191</c:v>
                </c:pt>
                <c:pt idx="2">
                  <c:v>0.33</c:v>
                </c:pt>
                <c:pt idx="3">
                  <c:v>0.156</c:v>
                </c:pt>
              </c:numCache>
              <c:extLst/>
            </c:numRef>
          </c:val>
        </c:ser>
        <c:ser>
          <c:idx val="2"/>
          <c:order val="2"/>
          <c:tx>
            <c:strRef>
              <c:f>Sheet1!$D$1</c:f>
              <c:strCache>
                <c:ptCount val="1"/>
                <c:pt idx="0">
                  <c:v>2007</c:v>
                </c:pt>
              </c:strCache>
            </c:strRef>
          </c:tx>
          <c:invertIfNegative val="0"/>
          <c:cat>
            <c:strRef>
              <c:f>Sheet1!$A$2:$A$6</c:f>
              <c:strCache>
                <c:ptCount val="4"/>
                <c:pt idx="0">
                  <c:v>Ever Used</c:v>
                </c:pt>
                <c:pt idx="1">
                  <c:v>First used in college</c:v>
                </c:pt>
                <c:pt idx="2">
                  <c:v>Use in last year</c:v>
                </c:pt>
                <c:pt idx="3">
                  <c:v>Use in last 30 days</c:v>
                </c:pt>
              </c:strCache>
              <c:extLst/>
            </c:strRef>
          </c:cat>
          <c:val>
            <c:numRef>
              <c:f>Sheet1!$D$2:$D$6</c:f>
              <c:numCache>
                <c:formatCode>0.00%</c:formatCode>
                <c:ptCount val="4"/>
                <c:pt idx="0">
                  <c:v>0.33600000000000002</c:v>
                </c:pt>
                <c:pt idx="1">
                  <c:v>0.114</c:v>
                </c:pt>
                <c:pt idx="2">
                  <c:v>0.27</c:v>
                </c:pt>
                <c:pt idx="3">
                  <c:v>0.11600000000000001</c:v>
                </c:pt>
              </c:numCache>
              <c:extLst/>
            </c:numRef>
          </c:val>
        </c:ser>
        <c:ser>
          <c:idx val="3"/>
          <c:order val="3"/>
          <c:tx>
            <c:strRef>
              <c:f>Sheet1!$E$1</c:f>
              <c:strCache>
                <c:ptCount val="1"/>
                <c:pt idx="0">
                  <c:v>2010</c:v>
                </c:pt>
              </c:strCache>
            </c:strRef>
          </c:tx>
          <c:invertIfNegative val="0"/>
          <c:cat>
            <c:strRef>
              <c:f>Sheet1!$A$2:$A$6</c:f>
              <c:strCache>
                <c:ptCount val="4"/>
                <c:pt idx="0">
                  <c:v>Ever Used</c:v>
                </c:pt>
                <c:pt idx="1">
                  <c:v>First used in college</c:v>
                </c:pt>
                <c:pt idx="2">
                  <c:v>Use in last year</c:v>
                </c:pt>
                <c:pt idx="3">
                  <c:v>Use in last 30 days</c:v>
                </c:pt>
              </c:strCache>
              <c:extLst/>
            </c:strRef>
          </c:cat>
          <c:val>
            <c:numRef>
              <c:f>Sheet1!$E$2:$E$6</c:f>
              <c:numCache>
                <c:formatCode>0.00%</c:formatCode>
                <c:ptCount val="4"/>
                <c:pt idx="0">
                  <c:v>0.33700000000000002</c:v>
                </c:pt>
                <c:pt idx="1">
                  <c:v>0.129</c:v>
                </c:pt>
                <c:pt idx="2">
                  <c:v>0.28199999999999997</c:v>
                </c:pt>
                <c:pt idx="3">
                  <c:v>0.13700000000000001</c:v>
                </c:pt>
              </c:numCache>
              <c:extLst/>
            </c:numRef>
          </c:val>
        </c:ser>
        <c:ser>
          <c:idx val="4"/>
          <c:order val="4"/>
          <c:tx>
            <c:strRef>
              <c:f>Sheet1!$F$1</c:f>
              <c:strCache>
                <c:ptCount val="1"/>
                <c:pt idx="0">
                  <c:v>2013</c:v>
                </c:pt>
              </c:strCache>
            </c:strRef>
          </c:tx>
          <c:invertIfNegative val="0"/>
          <c:cat>
            <c:strRef>
              <c:f>Sheet1!$A$2:$A$6</c:f>
              <c:strCache>
                <c:ptCount val="4"/>
                <c:pt idx="0">
                  <c:v>Ever Used</c:v>
                </c:pt>
                <c:pt idx="1">
                  <c:v>First used in college</c:v>
                </c:pt>
                <c:pt idx="2">
                  <c:v>Use in last year</c:v>
                </c:pt>
                <c:pt idx="3">
                  <c:v>Use in last 30 days</c:v>
                </c:pt>
              </c:strCache>
              <c:extLst/>
            </c:strRef>
          </c:cat>
          <c:val>
            <c:numRef>
              <c:f>Sheet1!$F$2:$F$6</c:f>
              <c:numCache>
                <c:formatCode>0.00%</c:formatCode>
                <c:ptCount val="4"/>
                <c:pt idx="0">
                  <c:v>0.33700000000000002</c:v>
                </c:pt>
                <c:pt idx="1">
                  <c:v>0.14099999999999999</c:v>
                </c:pt>
                <c:pt idx="2">
                  <c:v>0.28100000000000003</c:v>
                </c:pt>
                <c:pt idx="3">
                  <c:v>0.125</c:v>
                </c:pt>
              </c:numCache>
              <c:extLst/>
            </c:numRef>
          </c:val>
        </c:ser>
        <c:dLbls>
          <c:showLegendKey val="0"/>
          <c:showVal val="0"/>
          <c:showCatName val="0"/>
          <c:showSerName val="0"/>
          <c:showPercent val="0"/>
          <c:showBubbleSize val="0"/>
        </c:dLbls>
        <c:gapWidth val="150"/>
        <c:axId val="346131728"/>
        <c:axId val="349341360"/>
      </c:barChart>
      <c:catAx>
        <c:axId val="346131728"/>
        <c:scaling>
          <c:orientation val="minMax"/>
        </c:scaling>
        <c:delete val="0"/>
        <c:axPos val="b"/>
        <c:numFmt formatCode="General" sourceLinked="0"/>
        <c:majorTickMark val="out"/>
        <c:minorTickMark val="none"/>
        <c:tickLblPos val="nextTo"/>
        <c:crossAx val="349341360"/>
        <c:crosses val="autoZero"/>
        <c:auto val="1"/>
        <c:lblAlgn val="ctr"/>
        <c:lblOffset val="100"/>
        <c:noMultiLvlLbl val="0"/>
      </c:catAx>
      <c:valAx>
        <c:axId val="349341360"/>
        <c:scaling>
          <c:orientation val="minMax"/>
          <c:max val="1"/>
        </c:scaling>
        <c:delete val="0"/>
        <c:axPos val="l"/>
        <c:majorGridlines/>
        <c:numFmt formatCode="0%" sourceLinked="0"/>
        <c:majorTickMark val="out"/>
        <c:minorTickMark val="none"/>
        <c:tickLblPos val="nextTo"/>
        <c:crossAx val="3461317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2000</c:v>
                </c:pt>
              </c:strCache>
            </c:strRef>
          </c:tx>
          <c:invertIfNegative val="0"/>
          <c:cat>
            <c:strRef>
              <c:f>Sheet1!$A$2:$A$6</c:f>
              <c:strCache>
                <c:ptCount val="4"/>
                <c:pt idx="0">
                  <c:v>Ever Used</c:v>
                </c:pt>
                <c:pt idx="1">
                  <c:v>First Used in College/2003 since turing 18</c:v>
                </c:pt>
                <c:pt idx="2">
                  <c:v>Used in last year</c:v>
                </c:pt>
                <c:pt idx="3">
                  <c:v>Used in last 30 days</c:v>
                </c:pt>
              </c:strCache>
              <c:extLst/>
            </c:strRef>
          </c:cat>
          <c:val>
            <c:numRef>
              <c:f>Sheet1!$B$2:$B$6</c:f>
              <c:numCache>
                <c:formatCode>0.00%</c:formatCode>
                <c:ptCount val="4"/>
                <c:pt idx="0">
                  <c:v>0.45400000000000001</c:v>
                </c:pt>
                <c:pt idx="1">
                  <c:v>0.13500000000000001</c:v>
                </c:pt>
                <c:pt idx="2">
                  <c:v>0.371</c:v>
                </c:pt>
                <c:pt idx="3">
                  <c:v>0.191</c:v>
                </c:pt>
              </c:numCache>
              <c:extLst/>
            </c:numRef>
          </c:val>
        </c:ser>
        <c:ser>
          <c:idx val="1"/>
          <c:order val="1"/>
          <c:tx>
            <c:strRef>
              <c:f>Sheet1!$C$1</c:f>
              <c:strCache>
                <c:ptCount val="1"/>
                <c:pt idx="0">
                  <c:v>2003</c:v>
                </c:pt>
              </c:strCache>
            </c:strRef>
          </c:tx>
          <c:invertIfNegative val="0"/>
          <c:cat>
            <c:strRef>
              <c:f>Sheet1!$A$2:$A$6</c:f>
              <c:strCache>
                <c:ptCount val="4"/>
                <c:pt idx="0">
                  <c:v>Ever Used</c:v>
                </c:pt>
                <c:pt idx="1">
                  <c:v>First Used in College/2003 since turing 18</c:v>
                </c:pt>
                <c:pt idx="2">
                  <c:v>Used in last year</c:v>
                </c:pt>
                <c:pt idx="3">
                  <c:v>Used in last 30 days</c:v>
                </c:pt>
              </c:strCache>
              <c:extLst/>
            </c:strRef>
          </c:cat>
          <c:val>
            <c:numRef>
              <c:f>Sheet1!$C$2:$C$6</c:f>
              <c:numCache>
                <c:formatCode>0.00%</c:formatCode>
                <c:ptCount val="4"/>
                <c:pt idx="0">
                  <c:v>0.47399999999999998</c:v>
                </c:pt>
                <c:pt idx="1">
                  <c:v>0.22600000000000001</c:v>
                </c:pt>
                <c:pt idx="2">
                  <c:v>0.38600000000000001</c:v>
                </c:pt>
                <c:pt idx="3">
                  <c:v>0.19700000000000001</c:v>
                </c:pt>
              </c:numCache>
              <c:extLst/>
            </c:numRef>
          </c:val>
        </c:ser>
        <c:ser>
          <c:idx val="2"/>
          <c:order val="2"/>
          <c:tx>
            <c:strRef>
              <c:f>Sheet1!$D$1</c:f>
              <c:strCache>
                <c:ptCount val="1"/>
                <c:pt idx="0">
                  <c:v>2007</c:v>
                </c:pt>
              </c:strCache>
            </c:strRef>
          </c:tx>
          <c:invertIfNegative val="0"/>
          <c:cat>
            <c:strRef>
              <c:f>Sheet1!$A$2:$A$6</c:f>
              <c:strCache>
                <c:ptCount val="4"/>
                <c:pt idx="0">
                  <c:v>Ever Used</c:v>
                </c:pt>
                <c:pt idx="1">
                  <c:v>First Used in College/2003 since turing 18</c:v>
                </c:pt>
                <c:pt idx="2">
                  <c:v>Used in last year</c:v>
                </c:pt>
                <c:pt idx="3">
                  <c:v>Used in last 30 days</c:v>
                </c:pt>
              </c:strCache>
              <c:extLst/>
            </c:strRef>
          </c:cat>
          <c:val>
            <c:numRef>
              <c:f>Sheet1!$D$2:$D$6</c:f>
              <c:numCache>
                <c:formatCode>0.00%</c:formatCode>
                <c:ptCount val="4"/>
                <c:pt idx="0">
                  <c:v>0.44900000000000001</c:v>
                </c:pt>
                <c:pt idx="1">
                  <c:v>0.14399999999999999</c:v>
                </c:pt>
                <c:pt idx="2">
                  <c:v>0.36799999999999999</c:v>
                </c:pt>
                <c:pt idx="3">
                  <c:v>0.17100000000000001</c:v>
                </c:pt>
              </c:numCache>
              <c:extLst/>
            </c:numRef>
          </c:val>
        </c:ser>
        <c:ser>
          <c:idx val="3"/>
          <c:order val="3"/>
          <c:tx>
            <c:strRef>
              <c:f>Sheet1!$E$1</c:f>
              <c:strCache>
                <c:ptCount val="1"/>
                <c:pt idx="0">
                  <c:v>2010</c:v>
                </c:pt>
              </c:strCache>
            </c:strRef>
          </c:tx>
          <c:invertIfNegative val="0"/>
          <c:cat>
            <c:strRef>
              <c:f>Sheet1!$A$2:$A$6</c:f>
              <c:strCache>
                <c:ptCount val="4"/>
                <c:pt idx="0">
                  <c:v>Ever Used</c:v>
                </c:pt>
                <c:pt idx="1">
                  <c:v>First Used in College/2003 since turing 18</c:v>
                </c:pt>
                <c:pt idx="2">
                  <c:v>Used in last year</c:v>
                </c:pt>
                <c:pt idx="3">
                  <c:v>Used in last 30 days</c:v>
                </c:pt>
              </c:strCache>
              <c:extLst/>
            </c:strRef>
          </c:cat>
          <c:val>
            <c:numRef>
              <c:f>Sheet1!$E$2:$E$6</c:f>
              <c:numCache>
                <c:formatCode>0.00%</c:formatCode>
                <c:ptCount val="4"/>
                <c:pt idx="0">
                  <c:v>0.40400000000000003</c:v>
                </c:pt>
                <c:pt idx="1">
                  <c:v>0.158</c:v>
                </c:pt>
                <c:pt idx="2" formatCode="0%">
                  <c:v>0.34</c:v>
                </c:pt>
                <c:pt idx="3">
                  <c:v>0.192</c:v>
                </c:pt>
              </c:numCache>
              <c:extLst/>
            </c:numRef>
          </c:val>
        </c:ser>
        <c:ser>
          <c:idx val="4"/>
          <c:order val="4"/>
          <c:tx>
            <c:strRef>
              <c:f>Sheet1!$F$1</c:f>
              <c:strCache>
                <c:ptCount val="1"/>
                <c:pt idx="0">
                  <c:v>2013</c:v>
                </c:pt>
              </c:strCache>
            </c:strRef>
          </c:tx>
          <c:invertIfNegative val="0"/>
          <c:cat>
            <c:strRef>
              <c:f>Sheet1!$A$2:$A$6</c:f>
              <c:strCache>
                <c:ptCount val="4"/>
                <c:pt idx="0">
                  <c:v>Ever Used</c:v>
                </c:pt>
                <c:pt idx="1">
                  <c:v>First Used in College/2003 since turing 18</c:v>
                </c:pt>
                <c:pt idx="2">
                  <c:v>Used in last year</c:v>
                </c:pt>
                <c:pt idx="3">
                  <c:v>Used in last 30 days</c:v>
                </c:pt>
              </c:strCache>
              <c:extLst/>
            </c:strRef>
          </c:cat>
          <c:val>
            <c:numRef>
              <c:f>Sheet1!$F$2:$F$6</c:f>
              <c:numCache>
                <c:formatCode>0.00%</c:formatCode>
                <c:ptCount val="4"/>
                <c:pt idx="0">
                  <c:v>0.40600000000000003</c:v>
                </c:pt>
                <c:pt idx="1">
                  <c:v>0.13400000000000001</c:v>
                </c:pt>
                <c:pt idx="2">
                  <c:v>0.34699999999999998</c:v>
                </c:pt>
                <c:pt idx="3">
                  <c:v>0.192</c:v>
                </c:pt>
              </c:numCache>
              <c:extLst/>
            </c:numRef>
          </c:val>
        </c:ser>
        <c:dLbls>
          <c:showLegendKey val="0"/>
          <c:showVal val="0"/>
          <c:showCatName val="0"/>
          <c:showSerName val="0"/>
          <c:showPercent val="0"/>
          <c:showBubbleSize val="0"/>
        </c:dLbls>
        <c:gapWidth val="150"/>
        <c:axId val="348310472"/>
        <c:axId val="348310864"/>
      </c:barChart>
      <c:catAx>
        <c:axId val="348310472"/>
        <c:scaling>
          <c:orientation val="minMax"/>
        </c:scaling>
        <c:delete val="0"/>
        <c:axPos val="b"/>
        <c:numFmt formatCode="General" sourceLinked="0"/>
        <c:majorTickMark val="none"/>
        <c:minorTickMark val="none"/>
        <c:tickLblPos val="nextTo"/>
        <c:txPr>
          <a:bodyPr rot="-5400000" vert="horz"/>
          <a:lstStyle/>
          <a:p>
            <a:pPr>
              <a:defRPr/>
            </a:pPr>
            <a:endParaRPr lang="en-US"/>
          </a:p>
        </c:txPr>
        <c:crossAx val="348310864"/>
        <c:crosses val="autoZero"/>
        <c:auto val="1"/>
        <c:lblAlgn val="ctr"/>
        <c:lblOffset val="100"/>
        <c:noMultiLvlLbl val="0"/>
      </c:catAx>
      <c:valAx>
        <c:axId val="348310864"/>
        <c:scaling>
          <c:orientation val="minMax"/>
          <c:max val="1"/>
        </c:scaling>
        <c:delete val="0"/>
        <c:axPos val="l"/>
        <c:majorGridlines/>
        <c:numFmt formatCode="0%" sourceLinked="0"/>
        <c:majorTickMark val="none"/>
        <c:minorTickMark val="none"/>
        <c:tickLblPos val="nextTo"/>
        <c:crossAx val="348310472"/>
        <c:crosses val="autoZero"/>
        <c:crossBetween val="between"/>
      </c:valAx>
    </c:plotArea>
    <c:legend>
      <c:legendPos val="r"/>
      <c:overlay val="0"/>
    </c:legend>
    <c:plotVisOnly val="1"/>
    <c:dispBlanksAs val="gap"/>
    <c:showDLblsOverMax val="0"/>
  </c:chart>
  <c:txPr>
    <a:bodyPr/>
    <a:lstStyle/>
    <a:p>
      <a:pPr>
        <a:defRPr sz="1800" b="1"/>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Sheet1!$A$2:$A$5</c:f>
              <c:strCache>
                <c:ptCount val="4"/>
                <c:pt idx="0">
                  <c:v>Ever Used</c:v>
                </c:pt>
                <c:pt idx="1">
                  <c:v>First Used in College/2003 since turning 18</c:v>
                </c:pt>
                <c:pt idx="2">
                  <c:v>Used in the last year</c:v>
                </c:pt>
                <c:pt idx="3">
                  <c:v>Used in the last 30 days</c:v>
                </c:pt>
              </c:strCache>
            </c:strRef>
          </c:cat>
          <c:val>
            <c:numRef>
              <c:f>Sheet1!$B$2:$B$5</c:f>
              <c:numCache>
                <c:formatCode>0.00%</c:formatCode>
                <c:ptCount val="4"/>
                <c:pt idx="0" formatCode="0%">
                  <c:v>0.36</c:v>
                </c:pt>
                <c:pt idx="1">
                  <c:v>0.1</c:v>
                </c:pt>
                <c:pt idx="2">
                  <c:v>0.26</c:v>
                </c:pt>
                <c:pt idx="3">
                  <c:v>0.1</c:v>
                </c:pt>
              </c:numCache>
            </c:numRef>
          </c:val>
        </c:ser>
        <c:ser>
          <c:idx val="1"/>
          <c:order val="1"/>
          <c:tx>
            <c:strRef>
              <c:f>Sheet1!$C$1</c:f>
              <c:strCache>
                <c:ptCount val="1"/>
                <c:pt idx="0">
                  <c:v>2003</c:v>
                </c:pt>
              </c:strCache>
            </c:strRef>
          </c:tx>
          <c:invertIfNegative val="0"/>
          <c:cat>
            <c:strRef>
              <c:f>Sheet1!$A$2:$A$5</c:f>
              <c:strCache>
                <c:ptCount val="4"/>
                <c:pt idx="0">
                  <c:v>Ever Used</c:v>
                </c:pt>
                <c:pt idx="1">
                  <c:v>First Used in College/2003 since turning 18</c:v>
                </c:pt>
                <c:pt idx="2">
                  <c:v>Used in the last year</c:v>
                </c:pt>
                <c:pt idx="3">
                  <c:v>Used in the last 30 days</c:v>
                </c:pt>
              </c:strCache>
            </c:strRef>
          </c:cat>
          <c:val>
            <c:numRef>
              <c:f>Sheet1!$C$2:$C$5</c:f>
              <c:numCache>
                <c:formatCode>0.00%</c:formatCode>
                <c:ptCount val="4"/>
                <c:pt idx="0">
                  <c:v>0.31900000000000001</c:v>
                </c:pt>
                <c:pt idx="1">
                  <c:v>0.182</c:v>
                </c:pt>
                <c:pt idx="2">
                  <c:v>0.253</c:v>
                </c:pt>
                <c:pt idx="3">
                  <c:v>0.1</c:v>
                </c:pt>
              </c:numCache>
            </c:numRef>
          </c:val>
        </c:ser>
        <c:ser>
          <c:idx val="2"/>
          <c:order val="2"/>
          <c:tx>
            <c:strRef>
              <c:f>Sheet1!$D$1</c:f>
              <c:strCache>
                <c:ptCount val="1"/>
                <c:pt idx="0">
                  <c:v>2007</c:v>
                </c:pt>
              </c:strCache>
            </c:strRef>
          </c:tx>
          <c:invertIfNegative val="0"/>
          <c:cat>
            <c:strRef>
              <c:f>Sheet1!$A$2:$A$5</c:f>
              <c:strCache>
                <c:ptCount val="4"/>
                <c:pt idx="0">
                  <c:v>Ever Used</c:v>
                </c:pt>
                <c:pt idx="1">
                  <c:v>First Used in College/2003 since turning 18</c:v>
                </c:pt>
                <c:pt idx="2">
                  <c:v>Used in the last year</c:v>
                </c:pt>
                <c:pt idx="3">
                  <c:v>Used in the last 30 days</c:v>
                </c:pt>
              </c:strCache>
            </c:strRef>
          </c:cat>
          <c:val>
            <c:numRef>
              <c:f>Sheet1!$D$2:$D$5</c:f>
              <c:numCache>
                <c:formatCode>0.00%</c:formatCode>
                <c:ptCount val="4"/>
                <c:pt idx="0">
                  <c:v>0.26800000000000002</c:v>
                </c:pt>
                <c:pt idx="1">
                  <c:v>9.6000000000000002E-2</c:v>
                </c:pt>
                <c:pt idx="2">
                  <c:v>0.21</c:v>
                </c:pt>
                <c:pt idx="3">
                  <c:v>8.2000000000000003E-2</c:v>
                </c:pt>
              </c:numCache>
            </c:numRef>
          </c:val>
        </c:ser>
        <c:ser>
          <c:idx val="3"/>
          <c:order val="3"/>
          <c:tx>
            <c:strRef>
              <c:f>Sheet1!$E$1</c:f>
              <c:strCache>
                <c:ptCount val="1"/>
                <c:pt idx="0">
                  <c:v>2010</c:v>
                </c:pt>
              </c:strCache>
            </c:strRef>
          </c:tx>
          <c:invertIfNegative val="0"/>
          <c:cat>
            <c:strRef>
              <c:f>Sheet1!$A$2:$A$5</c:f>
              <c:strCache>
                <c:ptCount val="4"/>
                <c:pt idx="0">
                  <c:v>Ever Used</c:v>
                </c:pt>
                <c:pt idx="1">
                  <c:v>First Used in College/2003 since turning 18</c:v>
                </c:pt>
                <c:pt idx="2">
                  <c:v>Used in the last year</c:v>
                </c:pt>
                <c:pt idx="3">
                  <c:v>Used in the last 30 days</c:v>
                </c:pt>
              </c:strCache>
            </c:strRef>
          </c:cat>
          <c:val>
            <c:numRef>
              <c:f>Sheet1!$E$2:$E$5</c:f>
              <c:numCache>
                <c:formatCode>0.00%</c:formatCode>
                <c:ptCount val="4"/>
                <c:pt idx="0">
                  <c:v>0.26500000000000001</c:v>
                </c:pt>
                <c:pt idx="1">
                  <c:v>0.1</c:v>
                </c:pt>
                <c:pt idx="2">
                  <c:v>0.221</c:v>
                </c:pt>
                <c:pt idx="3">
                  <c:v>8.1000000000000003E-2</c:v>
                </c:pt>
              </c:numCache>
            </c:numRef>
          </c:val>
        </c:ser>
        <c:ser>
          <c:idx val="4"/>
          <c:order val="4"/>
          <c:tx>
            <c:strRef>
              <c:f>Sheet1!$F$1</c:f>
              <c:strCache>
                <c:ptCount val="1"/>
                <c:pt idx="0">
                  <c:v>2013</c:v>
                </c:pt>
              </c:strCache>
            </c:strRef>
          </c:tx>
          <c:invertIfNegative val="0"/>
          <c:cat>
            <c:strRef>
              <c:f>Sheet1!$A$2:$A$5</c:f>
              <c:strCache>
                <c:ptCount val="4"/>
                <c:pt idx="0">
                  <c:v>Ever Used</c:v>
                </c:pt>
                <c:pt idx="1">
                  <c:v>First Used in College/2003 since turning 18</c:v>
                </c:pt>
                <c:pt idx="2">
                  <c:v>Used in the last year</c:v>
                </c:pt>
                <c:pt idx="3">
                  <c:v>Used in the last 30 days</c:v>
                </c:pt>
              </c:strCache>
            </c:strRef>
          </c:cat>
          <c:val>
            <c:numRef>
              <c:f>Sheet1!$F$2:$F$5</c:f>
              <c:numCache>
                <c:formatCode>0.00%</c:formatCode>
                <c:ptCount val="4"/>
                <c:pt idx="0" formatCode="0%">
                  <c:v>0.28999999999999998</c:v>
                </c:pt>
                <c:pt idx="1">
                  <c:v>0.14499999999999999</c:v>
                </c:pt>
                <c:pt idx="2">
                  <c:v>0.24199999999999999</c:v>
                </c:pt>
                <c:pt idx="3">
                  <c:v>0.125</c:v>
                </c:pt>
              </c:numCache>
            </c:numRef>
          </c:val>
        </c:ser>
        <c:dLbls>
          <c:showLegendKey val="0"/>
          <c:showVal val="0"/>
          <c:showCatName val="0"/>
          <c:showSerName val="0"/>
          <c:showPercent val="0"/>
          <c:showBubbleSize val="0"/>
        </c:dLbls>
        <c:gapWidth val="150"/>
        <c:axId val="346190928"/>
        <c:axId val="346192104"/>
      </c:barChart>
      <c:catAx>
        <c:axId val="346190928"/>
        <c:scaling>
          <c:orientation val="minMax"/>
        </c:scaling>
        <c:delete val="0"/>
        <c:axPos val="b"/>
        <c:numFmt formatCode="General" sourceLinked="1"/>
        <c:majorTickMark val="out"/>
        <c:minorTickMark val="none"/>
        <c:tickLblPos val="nextTo"/>
        <c:crossAx val="346192104"/>
        <c:crosses val="autoZero"/>
        <c:auto val="1"/>
        <c:lblAlgn val="ctr"/>
        <c:lblOffset val="100"/>
        <c:noMultiLvlLbl val="0"/>
      </c:catAx>
      <c:valAx>
        <c:axId val="346192104"/>
        <c:scaling>
          <c:orientation val="minMax"/>
          <c:max val="1"/>
        </c:scaling>
        <c:delete val="0"/>
        <c:axPos val="l"/>
        <c:majorGridlines/>
        <c:numFmt formatCode="0%" sourceLinked="1"/>
        <c:majorTickMark val="out"/>
        <c:minorTickMark val="none"/>
        <c:tickLblPos val="nextTo"/>
        <c:crossAx val="3461909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2013</a:t>
            </a:r>
            <a:endParaRPr lang="en-US" dirty="0"/>
          </a:p>
        </c:rich>
      </c:tx>
      <c:layout/>
      <c:overlay val="0"/>
    </c:title>
    <c:autoTitleDeleted val="0"/>
    <c:plotArea>
      <c:layout>
        <c:manualLayout>
          <c:layoutTarget val="inner"/>
          <c:xMode val="edge"/>
          <c:yMode val="edge"/>
          <c:x val="0.23495339868230761"/>
          <c:y val="0.13718715773858514"/>
          <c:w val="0.49948082382559322"/>
          <c:h val="0.69957620068922344"/>
        </c:manualLayout>
      </c:layout>
      <c:barChart>
        <c:barDir val="col"/>
        <c:grouping val="clustered"/>
        <c:varyColors val="0"/>
        <c:ser>
          <c:idx val="0"/>
          <c:order val="0"/>
          <c:tx>
            <c:strRef>
              <c:f>Sheet1!$B$1</c:f>
              <c:strCache>
                <c:ptCount val="1"/>
                <c:pt idx="0">
                  <c:v>2003</c:v>
                </c:pt>
              </c:strCache>
            </c:strRef>
          </c:tx>
          <c:invertIfNegative val="0"/>
          <c:cat>
            <c:strRef>
              <c:f>Sheet1!$A$2:$A$5</c:f>
              <c:strCache>
                <c:ptCount val="3"/>
                <c:pt idx="0">
                  <c:v>Used legal prescription medication for purpose other than the reason it was prescribed </c:v>
                </c:pt>
                <c:pt idx="1">
                  <c:v>Used a prescription drug that was not prescribed for them</c:v>
                </c:pt>
                <c:pt idx="2">
                  <c:v>Used prescription drug in a manner or a dose that was not recommended by a health care provider </c:v>
                </c:pt>
              </c:strCache>
              <c:extLst/>
            </c:strRef>
          </c:cat>
          <c:val>
            <c:numRef>
              <c:f>Sheet1!$B$2:$B$5</c:f>
              <c:numCache>
                <c:formatCode>0.00%</c:formatCode>
                <c:ptCount val="3"/>
                <c:pt idx="0" formatCode="0%">
                  <c:v>0.09</c:v>
                </c:pt>
                <c:pt idx="1">
                  <c:v>0.11600000000000001</c:v>
                </c:pt>
                <c:pt idx="2">
                  <c:v>6.8000000000000005E-2</c:v>
                </c:pt>
              </c:numCache>
              <c:extLst/>
            </c:numRef>
          </c:val>
        </c:ser>
        <c:dLbls>
          <c:showLegendKey val="0"/>
          <c:showVal val="0"/>
          <c:showCatName val="0"/>
          <c:showSerName val="0"/>
          <c:showPercent val="0"/>
          <c:showBubbleSize val="0"/>
        </c:dLbls>
        <c:gapWidth val="150"/>
        <c:axId val="346192888"/>
        <c:axId val="348185432"/>
      </c:barChart>
      <c:catAx>
        <c:axId val="346192888"/>
        <c:scaling>
          <c:orientation val="minMax"/>
        </c:scaling>
        <c:delete val="0"/>
        <c:axPos val="b"/>
        <c:numFmt formatCode="General" sourceLinked="0"/>
        <c:majorTickMark val="out"/>
        <c:minorTickMark val="none"/>
        <c:tickLblPos val="nextTo"/>
        <c:crossAx val="348185432"/>
        <c:crosses val="autoZero"/>
        <c:auto val="1"/>
        <c:lblAlgn val="ctr"/>
        <c:lblOffset val="100"/>
        <c:noMultiLvlLbl val="0"/>
      </c:catAx>
      <c:valAx>
        <c:axId val="348185432"/>
        <c:scaling>
          <c:orientation val="minMax"/>
          <c:max val="1"/>
        </c:scaling>
        <c:delete val="0"/>
        <c:axPos val="l"/>
        <c:majorGridlines/>
        <c:numFmt formatCode="0%" sourceLinked="1"/>
        <c:majorTickMark val="out"/>
        <c:minorTickMark val="none"/>
        <c:tickLblPos val="nextTo"/>
        <c:crossAx val="3461928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183968075419158"/>
          <c:y val="4.8684666666519376E-2"/>
          <c:w val="0.73867213026943124"/>
          <c:h val="0.76643512110019463"/>
        </c:manualLayout>
      </c:layout>
      <c:barChart>
        <c:barDir val="col"/>
        <c:grouping val="clustered"/>
        <c:varyColors val="0"/>
        <c:ser>
          <c:idx val="0"/>
          <c:order val="0"/>
          <c:tx>
            <c:strRef>
              <c:f>Sheet1!$B$1</c:f>
              <c:strCache>
                <c:ptCount val="1"/>
                <c:pt idx="0">
                  <c:v>2000</c:v>
                </c:pt>
              </c:strCache>
            </c:strRef>
          </c:tx>
          <c:invertIfNegative val="0"/>
          <c:cat>
            <c:strRef>
              <c:f>Sheet1!$A$2:$A$3</c:f>
              <c:strCache>
                <c:ptCount val="2"/>
                <c:pt idx="0">
                  <c:v>Men - Consumed alcohol in the last 30 days</c:v>
                </c:pt>
                <c:pt idx="1">
                  <c:v>Women - Consumed alcohol in the last 30 days</c:v>
                </c:pt>
              </c:strCache>
            </c:strRef>
          </c:cat>
          <c:val>
            <c:numRef>
              <c:f>Sheet1!$B$2:$B$3</c:f>
              <c:numCache>
                <c:formatCode>0%</c:formatCode>
                <c:ptCount val="2"/>
                <c:pt idx="0">
                  <c:v>0.8</c:v>
                </c:pt>
                <c:pt idx="1">
                  <c:v>0.81</c:v>
                </c:pt>
              </c:numCache>
            </c:numRef>
          </c:val>
        </c:ser>
        <c:ser>
          <c:idx val="1"/>
          <c:order val="1"/>
          <c:tx>
            <c:strRef>
              <c:f>Sheet1!$C$1</c:f>
              <c:strCache>
                <c:ptCount val="1"/>
                <c:pt idx="0">
                  <c:v>2003</c:v>
                </c:pt>
              </c:strCache>
            </c:strRef>
          </c:tx>
          <c:invertIfNegative val="0"/>
          <c:cat>
            <c:strRef>
              <c:f>Sheet1!$A$2:$A$3</c:f>
              <c:strCache>
                <c:ptCount val="2"/>
                <c:pt idx="0">
                  <c:v>Men - Consumed alcohol in the last 30 days</c:v>
                </c:pt>
                <c:pt idx="1">
                  <c:v>Women - Consumed alcohol in the last 30 days</c:v>
                </c:pt>
              </c:strCache>
            </c:strRef>
          </c:cat>
          <c:val>
            <c:numRef>
              <c:f>Sheet1!$C$2:$C$3</c:f>
              <c:numCache>
                <c:formatCode>0.00%</c:formatCode>
                <c:ptCount val="2"/>
                <c:pt idx="0">
                  <c:v>0.83299999999999996</c:v>
                </c:pt>
                <c:pt idx="1">
                  <c:v>0.76500000000000001</c:v>
                </c:pt>
              </c:numCache>
            </c:numRef>
          </c:val>
        </c:ser>
        <c:ser>
          <c:idx val="2"/>
          <c:order val="2"/>
          <c:tx>
            <c:strRef>
              <c:f>Sheet1!$D$1</c:f>
              <c:strCache>
                <c:ptCount val="1"/>
                <c:pt idx="0">
                  <c:v>2007</c:v>
                </c:pt>
              </c:strCache>
            </c:strRef>
          </c:tx>
          <c:invertIfNegative val="0"/>
          <c:cat>
            <c:strRef>
              <c:f>Sheet1!$A$2:$A$3</c:f>
              <c:strCache>
                <c:ptCount val="2"/>
                <c:pt idx="0">
                  <c:v>Men - Consumed alcohol in the last 30 days</c:v>
                </c:pt>
                <c:pt idx="1">
                  <c:v>Women - Consumed alcohol in the last 30 days</c:v>
                </c:pt>
              </c:strCache>
            </c:strRef>
          </c:cat>
          <c:val>
            <c:numRef>
              <c:f>Sheet1!$D$2:$D$3</c:f>
              <c:numCache>
                <c:formatCode>0.00%</c:formatCode>
                <c:ptCount val="2"/>
                <c:pt idx="0">
                  <c:v>0.8</c:v>
                </c:pt>
                <c:pt idx="1">
                  <c:v>0.746</c:v>
                </c:pt>
              </c:numCache>
            </c:numRef>
          </c:val>
        </c:ser>
        <c:ser>
          <c:idx val="3"/>
          <c:order val="3"/>
          <c:tx>
            <c:strRef>
              <c:f>Sheet1!$E$1</c:f>
              <c:strCache>
                <c:ptCount val="1"/>
                <c:pt idx="0">
                  <c:v>2010</c:v>
                </c:pt>
              </c:strCache>
            </c:strRef>
          </c:tx>
          <c:invertIfNegative val="0"/>
          <c:cat>
            <c:strRef>
              <c:f>Sheet1!$A$2:$A$3</c:f>
              <c:strCache>
                <c:ptCount val="2"/>
                <c:pt idx="0">
                  <c:v>Men - Consumed alcohol in the last 30 days</c:v>
                </c:pt>
                <c:pt idx="1">
                  <c:v>Women - Consumed alcohol in the last 30 days</c:v>
                </c:pt>
              </c:strCache>
            </c:strRef>
          </c:cat>
          <c:val>
            <c:numRef>
              <c:f>Sheet1!$E$2:$E$3</c:f>
              <c:numCache>
                <c:formatCode>0.00%</c:formatCode>
                <c:ptCount val="2"/>
                <c:pt idx="0">
                  <c:v>0.75800000000000001</c:v>
                </c:pt>
                <c:pt idx="1">
                  <c:v>0.72399999999999998</c:v>
                </c:pt>
              </c:numCache>
            </c:numRef>
          </c:val>
        </c:ser>
        <c:ser>
          <c:idx val="4"/>
          <c:order val="4"/>
          <c:tx>
            <c:strRef>
              <c:f>Sheet1!$F$1</c:f>
              <c:strCache>
                <c:ptCount val="1"/>
                <c:pt idx="0">
                  <c:v>2013</c:v>
                </c:pt>
              </c:strCache>
            </c:strRef>
          </c:tx>
          <c:invertIfNegative val="0"/>
          <c:cat>
            <c:strRef>
              <c:f>Sheet1!$A$2:$A$3</c:f>
              <c:strCache>
                <c:ptCount val="2"/>
                <c:pt idx="0">
                  <c:v>Men - Consumed alcohol in the last 30 days</c:v>
                </c:pt>
                <c:pt idx="1">
                  <c:v>Women - Consumed alcohol in the last 30 days</c:v>
                </c:pt>
              </c:strCache>
            </c:strRef>
          </c:cat>
          <c:val>
            <c:numRef>
              <c:f>Sheet1!$F$2:$F$3</c:f>
              <c:numCache>
                <c:formatCode>0.00%</c:formatCode>
                <c:ptCount val="2"/>
                <c:pt idx="0">
                  <c:v>0.751</c:v>
                </c:pt>
                <c:pt idx="1">
                  <c:v>0.71399999999999997</c:v>
                </c:pt>
              </c:numCache>
            </c:numRef>
          </c:val>
        </c:ser>
        <c:dLbls>
          <c:showLegendKey val="0"/>
          <c:showVal val="0"/>
          <c:showCatName val="0"/>
          <c:showSerName val="0"/>
          <c:showPercent val="0"/>
          <c:showBubbleSize val="0"/>
        </c:dLbls>
        <c:gapWidth val="150"/>
        <c:axId val="308888120"/>
        <c:axId val="308888512"/>
      </c:barChart>
      <c:catAx>
        <c:axId val="308888120"/>
        <c:scaling>
          <c:orientation val="minMax"/>
        </c:scaling>
        <c:delete val="0"/>
        <c:axPos val="b"/>
        <c:numFmt formatCode="General" sourceLinked="0"/>
        <c:majorTickMark val="out"/>
        <c:minorTickMark val="none"/>
        <c:tickLblPos val="nextTo"/>
        <c:crossAx val="308888512"/>
        <c:crosses val="autoZero"/>
        <c:auto val="1"/>
        <c:lblAlgn val="ctr"/>
        <c:lblOffset val="100"/>
        <c:noMultiLvlLbl val="0"/>
      </c:catAx>
      <c:valAx>
        <c:axId val="308888512"/>
        <c:scaling>
          <c:orientation val="minMax"/>
          <c:max val="1"/>
          <c:min val="0"/>
        </c:scaling>
        <c:delete val="0"/>
        <c:axPos val="l"/>
        <c:majorGridlines/>
        <c:numFmt formatCode="0%" sourceLinked="1"/>
        <c:majorTickMark val="out"/>
        <c:minorTickMark val="none"/>
        <c:tickLblPos val="nextTo"/>
        <c:crossAx val="308888120"/>
        <c:crosses val="autoZero"/>
        <c:crossBetween val="between"/>
        <c:majorUnit val="0.1"/>
        <c:minorUnit val="2.0000000000000052E-3"/>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Sheet1!$A$2:$A$3</c:f>
              <c:strCache>
                <c:ptCount val="2"/>
                <c:pt idx="0">
                  <c:v>Men - Reported binge drinking in last 2 weeks</c:v>
                </c:pt>
                <c:pt idx="1">
                  <c:v>Women - Reported binge drinking in last 2 weeks</c:v>
                </c:pt>
              </c:strCache>
            </c:strRef>
          </c:cat>
          <c:val>
            <c:numRef>
              <c:f>Sheet1!$B$2:$B$3</c:f>
              <c:numCache>
                <c:formatCode>0%</c:formatCode>
                <c:ptCount val="2"/>
                <c:pt idx="0">
                  <c:v>0.56999999999999995</c:v>
                </c:pt>
                <c:pt idx="1">
                  <c:v>0.56999999999999995</c:v>
                </c:pt>
              </c:numCache>
            </c:numRef>
          </c:val>
        </c:ser>
        <c:ser>
          <c:idx val="1"/>
          <c:order val="1"/>
          <c:tx>
            <c:strRef>
              <c:f>Sheet1!$C$1</c:f>
              <c:strCache>
                <c:ptCount val="1"/>
                <c:pt idx="0">
                  <c:v>2003</c:v>
                </c:pt>
              </c:strCache>
            </c:strRef>
          </c:tx>
          <c:invertIfNegative val="0"/>
          <c:cat>
            <c:strRef>
              <c:f>Sheet1!$A$2:$A$3</c:f>
              <c:strCache>
                <c:ptCount val="2"/>
                <c:pt idx="0">
                  <c:v>Men - Reported binge drinking in last 2 weeks</c:v>
                </c:pt>
                <c:pt idx="1">
                  <c:v>Women - Reported binge drinking in last 2 weeks</c:v>
                </c:pt>
              </c:strCache>
            </c:strRef>
          </c:cat>
          <c:val>
            <c:numRef>
              <c:f>Sheet1!$C$2:$C$3</c:f>
              <c:numCache>
                <c:formatCode>0.00%</c:formatCode>
                <c:ptCount val="2"/>
                <c:pt idx="0">
                  <c:v>0.63500000000000001</c:v>
                </c:pt>
                <c:pt idx="1">
                  <c:v>0.496</c:v>
                </c:pt>
              </c:numCache>
            </c:numRef>
          </c:val>
        </c:ser>
        <c:ser>
          <c:idx val="2"/>
          <c:order val="2"/>
          <c:tx>
            <c:strRef>
              <c:f>Sheet1!$D$1</c:f>
              <c:strCache>
                <c:ptCount val="1"/>
                <c:pt idx="0">
                  <c:v>2007</c:v>
                </c:pt>
              </c:strCache>
            </c:strRef>
          </c:tx>
          <c:invertIfNegative val="0"/>
          <c:cat>
            <c:strRef>
              <c:f>Sheet1!$A$2:$A$3</c:f>
              <c:strCache>
                <c:ptCount val="2"/>
                <c:pt idx="0">
                  <c:v>Men - Reported binge drinking in last 2 weeks</c:v>
                </c:pt>
                <c:pt idx="1">
                  <c:v>Women - Reported binge drinking in last 2 weeks</c:v>
                </c:pt>
              </c:strCache>
            </c:strRef>
          </c:cat>
          <c:val>
            <c:numRef>
              <c:f>Sheet1!$D$2:$D$3</c:f>
              <c:numCache>
                <c:formatCode>0.00%</c:formatCode>
                <c:ptCount val="2"/>
                <c:pt idx="0">
                  <c:v>0.60599999999999998</c:v>
                </c:pt>
                <c:pt idx="1">
                  <c:v>0.50800000000000001</c:v>
                </c:pt>
              </c:numCache>
            </c:numRef>
          </c:val>
        </c:ser>
        <c:ser>
          <c:idx val="3"/>
          <c:order val="3"/>
          <c:tx>
            <c:strRef>
              <c:f>Sheet1!$E$1</c:f>
              <c:strCache>
                <c:ptCount val="1"/>
                <c:pt idx="0">
                  <c:v>2010</c:v>
                </c:pt>
              </c:strCache>
            </c:strRef>
          </c:tx>
          <c:invertIfNegative val="0"/>
          <c:cat>
            <c:strRef>
              <c:f>Sheet1!$A$2:$A$3</c:f>
              <c:strCache>
                <c:ptCount val="2"/>
                <c:pt idx="0">
                  <c:v>Men - Reported binge drinking in last 2 weeks</c:v>
                </c:pt>
                <c:pt idx="1">
                  <c:v>Women - Reported binge drinking in last 2 weeks</c:v>
                </c:pt>
              </c:strCache>
            </c:strRef>
          </c:cat>
          <c:val>
            <c:numRef>
              <c:f>Sheet1!$E$2:$E$3</c:f>
              <c:numCache>
                <c:formatCode>0.00%</c:formatCode>
                <c:ptCount val="2"/>
                <c:pt idx="0">
                  <c:v>0.53900000000000003</c:v>
                </c:pt>
                <c:pt idx="1">
                  <c:v>0.39700000000000002</c:v>
                </c:pt>
              </c:numCache>
            </c:numRef>
          </c:val>
        </c:ser>
        <c:ser>
          <c:idx val="4"/>
          <c:order val="4"/>
          <c:tx>
            <c:strRef>
              <c:f>Sheet1!$F$1</c:f>
              <c:strCache>
                <c:ptCount val="1"/>
                <c:pt idx="0">
                  <c:v>2013</c:v>
                </c:pt>
              </c:strCache>
            </c:strRef>
          </c:tx>
          <c:invertIfNegative val="0"/>
          <c:cat>
            <c:strRef>
              <c:f>Sheet1!$A$2:$A$3</c:f>
              <c:strCache>
                <c:ptCount val="2"/>
                <c:pt idx="0">
                  <c:v>Men - Reported binge drinking in last 2 weeks</c:v>
                </c:pt>
                <c:pt idx="1">
                  <c:v>Women - Reported binge drinking in last 2 weeks</c:v>
                </c:pt>
              </c:strCache>
            </c:strRef>
          </c:cat>
          <c:val>
            <c:numRef>
              <c:f>Sheet1!$F$2:$F$3</c:f>
              <c:numCache>
                <c:formatCode>0.00%</c:formatCode>
                <c:ptCount val="2"/>
                <c:pt idx="0">
                  <c:v>0.505</c:v>
                </c:pt>
                <c:pt idx="1">
                  <c:v>0.47499999999999998</c:v>
                </c:pt>
              </c:numCache>
            </c:numRef>
          </c:val>
        </c:ser>
        <c:dLbls>
          <c:showLegendKey val="0"/>
          <c:showVal val="0"/>
          <c:showCatName val="0"/>
          <c:showSerName val="0"/>
          <c:showPercent val="0"/>
          <c:showBubbleSize val="0"/>
        </c:dLbls>
        <c:gapWidth val="150"/>
        <c:axId val="308889296"/>
        <c:axId val="308889688"/>
      </c:barChart>
      <c:catAx>
        <c:axId val="308889296"/>
        <c:scaling>
          <c:orientation val="minMax"/>
        </c:scaling>
        <c:delete val="0"/>
        <c:axPos val="b"/>
        <c:numFmt formatCode="General" sourceLinked="0"/>
        <c:majorTickMark val="out"/>
        <c:minorTickMark val="none"/>
        <c:tickLblPos val="nextTo"/>
        <c:crossAx val="308889688"/>
        <c:crosses val="autoZero"/>
        <c:auto val="1"/>
        <c:lblAlgn val="ctr"/>
        <c:lblOffset val="100"/>
        <c:noMultiLvlLbl val="0"/>
      </c:catAx>
      <c:valAx>
        <c:axId val="308889688"/>
        <c:scaling>
          <c:orientation val="minMax"/>
          <c:max val="1"/>
        </c:scaling>
        <c:delete val="0"/>
        <c:axPos val="l"/>
        <c:majorGridlines/>
        <c:numFmt formatCode="0%" sourceLinked="1"/>
        <c:majorTickMark val="out"/>
        <c:minorTickMark val="none"/>
        <c:tickLblPos val="nextTo"/>
        <c:crossAx val="30888929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Sheet1!$A$2:$A$3</c:f>
              <c:strCache>
                <c:ptCount val="2"/>
                <c:pt idx="0">
                  <c:v>Avg. # of drinks per week</c:v>
                </c:pt>
                <c:pt idx="1">
                  <c:v>Greatest # of drinks in last 2 weeks</c:v>
                </c:pt>
              </c:strCache>
            </c:strRef>
          </c:cat>
          <c:val>
            <c:numRef>
              <c:f>Sheet1!$B$2:$B$3</c:f>
              <c:numCache>
                <c:formatCode>General</c:formatCode>
                <c:ptCount val="2"/>
                <c:pt idx="0">
                  <c:v>6.73</c:v>
                </c:pt>
                <c:pt idx="1">
                  <c:v>5.27</c:v>
                </c:pt>
              </c:numCache>
            </c:numRef>
          </c:val>
        </c:ser>
        <c:ser>
          <c:idx val="1"/>
          <c:order val="1"/>
          <c:tx>
            <c:strRef>
              <c:f>Sheet1!$C$1</c:f>
              <c:strCache>
                <c:ptCount val="1"/>
                <c:pt idx="0">
                  <c:v>2003</c:v>
                </c:pt>
              </c:strCache>
            </c:strRef>
          </c:tx>
          <c:invertIfNegative val="0"/>
          <c:cat>
            <c:strRef>
              <c:f>Sheet1!$A$2:$A$3</c:f>
              <c:strCache>
                <c:ptCount val="2"/>
                <c:pt idx="0">
                  <c:v>Avg. # of drinks per week</c:v>
                </c:pt>
                <c:pt idx="1">
                  <c:v>Greatest # of drinks in last 2 weeks</c:v>
                </c:pt>
              </c:strCache>
            </c:strRef>
          </c:cat>
          <c:val>
            <c:numRef>
              <c:f>Sheet1!$C$2:$C$3</c:f>
              <c:numCache>
                <c:formatCode>General</c:formatCode>
                <c:ptCount val="2"/>
                <c:pt idx="0">
                  <c:v>6.9</c:v>
                </c:pt>
                <c:pt idx="1">
                  <c:v>5.9</c:v>
                </c:pt>
              </c:numCache>
            </c:numRef>
          </c:val>
        </c:ser>
        <c:ser>
          <c:idx val="2"/>
          <c:order val="2"/>
          <c:tx>
            <c:strRef>
              <c:f>Sheet1!$D$1</c:f>
              <c:strCache>
                <c:ptCount val="1"/>
                <c:pt idx="0">
                  <c:v>2007</c:v>
                </c:pt>
              </c:strCache>
            </c:strRef>
          </c:tx>
          <c:invertIfNegative val="0"/>
          <c:cat>
            <c:strRef>
              <c:f>Sheet1!$A$2:$A$3</c:f>
              <c:strCache>
                <c:ptCount val="2"/>
                <c:pt idx="0">
                  <c:v>Avg. # of drinks per week</c:v>
                </c:pt>
                <c:pt idx="1">
                  <c:v>Greatest # of drinks in last 2 weeks</c:v>
                </c:pt>
              </c:strCache>
            </c:strRef>
          </c:cat>
          <c:val>
            <c:numRef>
              <c:f>Sheet1!$D$2:$D$3</c:f>
              <c:numCache>
                <c:formatCode>General</c:formatCode>
                <c:ptCount val="2"/>
                <c:pt idx="0">
                  <c:v>5.97</c:v>
                </c:pt>
                <c:pt idx="1">
                  <c:v>4.9000000000000004</c:v>
                </c:pt>
              </c:numCache>
            </c:numRef>
          </c:val>
        </c:ser>
        <c:ser>
          <c:idx val="3"/>
          <c:order val="3"/>
          <c:tx>
            <c:strRef>
              <c:f>Sheet1!$E$1</c:f>
              <c:strCache>
                <c:ptCount val="1"/>
                <c:pt idx="0">
                  <c:v>2010</c:v>
                </c:pt>
              </c:strCache>
            </c:strRef>
          </c:tx>
          <c:invertIfNegative val="0"/>
          <c:cat>
            <c:strRef>
              <c:f>Sheet1!$A$2:$A$3</c:f>
              <c:strCache>
                <c:ptCount val="2"/>
                <c:pt idx="0">
                  <c:v>Avg. # of drinks per week</c:v>
                </c:pt>
                <c:pt idx="1">
                  <c:v>Greatest # of drinks in last 2 weeks</c:v>
                </c:pt>
              </c:strCache>
            </c:strRef>
          </c:cat>
          <c:val>
            <c:numRef>
              <c:f>Sheet1!$E$2:$E$3</c:f>
              <c:numCache>
                <c:formatCode>General</c:formatCode>
                <c:ptCount val="2"/>
                <c:pt idx="0">
                  <c:v>5.56</c:v>
                </c:pt>
                <c:pt idx="1">
                  <c:v>4.34</c:v>
                </c:pt>
              </c:numCache>
            </c:numRef>
          </c:val>
        </c:ser>
        <c:ser>
          <c:idx val="4"/>
          <c:order val="4"/>
          <c:tx>
            <c:strRef>
              <c:f>Sheet1!$F$1</c:f>
              <c:strCache>
                <c:ptCount val="1"/>
                <c:pt idx="0">
                  <c:v>2013</c:v>
                </c:pt>
              </c:strCache>
            </c:strRef>
          </c:tx>
          <c:invertIfNegative val="0"/>
          <c:cat>
            <c:strRef>
              <c:f>Sheet1!$A$2:$A$3</c:f>
              <c:strCache>
                <c:ptCount val="2"/>
                <c:pt idx="0">
                  <c:v>Avg. # of drinks per week</c:v>
                </c:pt>
                <c:pt idx="1">
                  <c:v>Greatest # of drinks in last 2 weeks</c:v>
                </c:pt>
              </c:strCache>
            </c:strRef>
          </c:cat>
          <c:val>
            <c:numRef>
              <c:f>Sheet1!$F$2:$F$3</c:f>
              <c:numCache>
                <c:formatCode>General</c:formatCode>
                <c:ptCount val="2"/>
                <c:pt idx="0">
                  <c:v>4.7</c:v>
                </c:pt>
                <c:pt idx="1">
                  <c:v>4.2300000000000004</c:v>
                </c:pt>
              </c:numCache>
            </c:numRef>
          </c:val>
        </c:ser>
        <c:dLbls>
          <c:showLegendKey val="0"/>
          <c:showVal val="0"/>
          <c:showCatName val="0"/>
          <c:showSerName val="0"/>
          <c:showPercent val="0"/>
          <c:showBubbleSize val="0"/>
        </c:dLbls>
        <c:gapWidth val="150"/>
        <c:axId val="308890472"/>
        <c:axId val="308890864"/>
      </c:barChart>
      <c:catAx>
        <c:axId val="308890472"/>
        <c:scaling>
          <c:orientation val="minMax"/>
        </c:scaling>
        <c:delete val="0"/>
        <c:axPos val="b"/>
        <c:numFmt formatCode="General" sourceLinked="0"/>
        <c:majorTickMark val="out"/>
        <c:minorTickMark val="none"/>
        <c:tickLblPos val="nextTo"/>
        <c:crossAx val="308890864"/>
        <c:crosses val="autoZero"/>
        <c:auto val="1"/>
        <c:lblAlgn val="ctr"/>
        <c:lblOffset val="100"/>
        <c:noMultiLvlLbl val="0"/>
      </c:catAx>
      <c:valAx>
        <c:axId val="308890864"/>
        <c:scaling>
          <c:orientation val="minMax"/>
          <c:max val="10"/>
        </c:scaling>
        <c:delete val="0"/>
        <c:axPos val="l"/>
        <c:majorGridlines/>
        <c:numFmt formatCode="General" sourceLinked="1"/>
        <c:majorTickMark val="out"/>
        <c:minorTickMark val="none"/>
        <c:tickLblPos val="nextTo"/>
        <c:crossAx val="3088904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Sheet1!$A$2:$A$3</c:f>
              <c:strCache>
                <c:ptCount val="2"/>
                <c:pt idx="0">
                  <c:v>Men - Average # of drinks per week</c:v>
                </c:pt>
                <c:pt idx="1">
                  <c:v>Women - Average # of drinks per week</c:v>
                </c:pt>
              </c:strCache>
            </c:strRef>
          </c:cat>
          <c:val>
            <c:numRef>
              <c:f>Sheet1!$B$2:$B$3</c:f>
              <c:numCache>
                <c:formatCode>General</c:formatCode>
                <c:ptCount val="2"/>
                <c:pt idx="0">
                  <c:v>8.5299999999999994</c:v>
                </c:pt>
                <c:pt idx="1">
                  <c:v>5.49</c:v>
                </c:pt>
              </c:numCache>
            </c:numRef>
          </c:val>
        </c:ser>
        <c:ser>
          <c:idx val="1"/>
          <c:order val="1"/>
          <c:tx>
            <c:strRef>
              <c:f>Sheet1!$C$1</c:f>
              <c:strCache>
                <c:ptCount val="1"/>
                <c:pt idx="0">
                  <c:v>2003</c:v>
                </c:pt>
              </c:strCache>
            </c:strRef>
          </c:tx>
          <c:invertIfNegative val="0"/>
          <c:cat>
            <c:strRef>
              <c:f>Sheet1!$A$2:$A$3</c:f>
              <c:strCache>
                <c:ptCount val="2"/>
                <c:pt idx="0">
                  <c:v>Men - Average # of drinks per week</c:v>
                </c:pt>
                <c:pt idx="1">
                  <c:v>Women - Average # of drinks per week</c:v>
                </c:pt>
              </c:strCache>
            </c:strRef>
          </c:cat>
          <c:val>
            <c:numRef>
              <c:f>Sheet1!$C$2:$C$3</c:f>
              <c:numCache>
                <c:formatCode>General</c:formatCode>
                <c:ptCount val="2"/>
                <c:pt idx="0">
                  <c:v>9.4499999999999993</c:v>
                </c:pt>
                <c:pt idx="1">
                  <c:v>3.48</c:v>
                </c:pt>
              </c:numCache>
            </c:numRef>
          </c:val>
        </c:ser>
        <c:ser>
          <c:idx val="2"/>
          <c:order val="2"/>
          <c:tx>
            <c:strRef>
              <c:f>Sheet1!$D$1</c:f>
              <c:strCache>
                <c:ptCount val="1"/>
                <c:pt idx="0">
                  <c:v>2007</c:v>
                </c:pt>
              </c:strCache>
            </c:strRef>
          </c:tx>
          <c:invertIfNegative val="0"/>
          <c:cat>
            <c:strRef>
              <c:f>Sheet1!$A$2:$A$3</c:f>
              <c:strCache>
                <c:ptCount val="2"/>
                <c:pt idx="0">
                  <c:v>Men - Average # of drinks per week</c:v>
                </c:pt>
                <c:pt idx="1">
                  <c:v>Women - Average # of drinks per week</c:v>
                </c:pt>
              </c:strCache>
            </c:strRef>
          </c:cat>
          <c:val>
            <c:numRef>
              <c:f>Sheet1!$D$2:$D$3</c:f>
              <c:numCache>
                <c:formatCode>General</c:formatCode>
                <c:ptCount val="2"/>
                <c:pt idx="0">
                  <c:v>9.0399999999999991</c:v>
                </c:pt>
                <c:pt idx="1">
                  <c:v>4.04</c:v>
                </c:pt>
              </c:numCache>
            </c:numRef>
          </c:val>
        </c:ser>
        <c:ser>
          <c:idx val="3"/>
          <c:order val="3"/>
          <c:tx>
            <c:strRef>
              <c:f>Sheet1!$E$1</c:f>
              <c:strCache>
                <c:ptCount val="1"/>
                <c:pt idx="0">
                  <c:v>2010</c:v>
                </c:pt>
              </c:strCache>
            </c:strRef>
          </c:tx>
          <c:invertIfNegative val="0"/>
          <c:cat>
            <c:strRef>
              <c:f>Sheet1!$A$2:$A$3</c:f>
              <c:strCache>
                <c:ptCount val="2"/>
                <c:pt idx="0">
                  <c:v>Men - Average # of drinks per week</c:v>
                </c:pt>
                <c:pt idx="1">
                  <c:v>Women - Average # of drinks per week</c:v>
                </c:pt>
              </c:strCache>
            </c:strRef>
          </c:cat>
          <c:val>
            <c:numRef>
              <c:f>Sheet1!$E$2:$E$3</c:f>
              <c:numCache>
                <c:formatCode>General</c:formatCode>
                <c:ptCount val="2"/>
                <c:pt idx="0">
                  <c:v>8.0399999999999991</c:v>
                </c:pt>
                <c:pt idx="1">
                  <c:v>3</c:v>
                </c:pt>
              </c:numCache>
            </c:numRef>
          </c:val>
        </c:ser>
        <c:ser>
          <c:idx val="4"/>
          <c:order val="4"/>
          <c:tx>
            <c:strRef>
              <c:f>Sheet1!$F$1</c:f>
              <c:strCache>
                <c:ptCount val="1"/>
                <c:pt idx="0">
                  <c:v>2013</c:v>
                </c:pt>
              </c:strCache>
            </c:strRef>
          </c:tx>
          <c:invertIfNegative val="0"/>
          <c:cat>
            <c:strRef>
              <c:f>Sheet1!$A$2:$A$3</c:f>
              <c:strCache>
                <c:ptCount val="2"/>
                <c:pt idx="0">
                  <c:v>Men - Average # of drinks per week</c:v>
                </c:pt>
                <c:pt idx="1">
                  <c:v>Women - Average # of drinks per week</c:v>
                </c:pt>
              </c:strCache>
            </c:strRef>
          </c:cat>
          <c:val>
            <c:numRef>
              <c:f>Sheet1!$F$2:$F$3</c:f>
              <c:numCache>
                <c:formatCode>General</c:formatCode>
                <c:ptCount val="2"/>
                <c:pt idx="0">
                  <c:v>6.85</c:v>
                </c:pt>
                <c:pt idx="1">
                  <c:v>3.44</c:v>
                </c:pt>
              </c:numCache>
            </c:numRef>
          </c:val>
        </c:ser>
        <c:dLbls>
          <c:showLegendKey val="0"/>
          <c:showVal val="0"/>
          <c:showCatName val="0"/>
          <c:showSerName val="0"/>
          <c:showPercent val="0"/>
          <c:showBubbleSize val="0"/>
        </c:dLbls>
        <c:gapWidth val="150"/>
        <c:axId val="346578328"/>
        <c:axId val="346578720"/>
      </c:barChart>
      <c:catAx>
        <c:axId val="346578328"/>
        <c:scaling>
          <c:orientation val="minMax"/>
        </c:scaling>
        <c:delete val="0"/>
        <c:axPos val="b"/>
        <c:numFmt formatCode="General" sourceLinked="0"/>
        <c:majorTickMark val="out"/>
        <c:minorTickMark val="none"/>
        <c:tickLblPos val="nextTo"/>
        <c:crossAx val="346578720"/>
        <c:crosses val="autoZero"/>
        <c:auto val="1"/>
        <c:lblAlgn val="ctr"/>
        <c:lblOffset val="100"/>
        <c:noMultiLvlLbl val="0"/>
      </c:catAx>
      <c:valAx>
        <c:axId val="346578720"/>
        <c:scaling>
          <c:orientation val="minMax"/>
        </c:scaling>
        <c:delete val="0"/>
        <c:axPos val="l"/>
        <c:majorGridlines/>
        <c:numFmt formatCode="General" sourceLinked="1"/>
        <c:majorTickMark val="out"/>
        <c:minorTickMark val="none"/>
        <c:tickLblPos val="nextTo"/>
        <c:crossAx val="3465783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Sheet1!$A$2:$A$3</c:f>
              <c:strCache>
                <c:ptCount val="2"/>
                <c:pt idx="0">
                  <c:v>Men - greatest number of drinks in last 2 weeks</c:v>
                </c:pt>
                <c:pt idx="1">
                  <c:v>Women - greatest number of drinks in last two weeks</c:v>
                </c:pt>
              </c:strCache>
            </c:strRef>
          </c:cat>
          <c:val>
            <c:numRef>
              <c:f>Sheet1!$B$2:$B$3</c:f>
              <c:numCache>
                <c:formatCode>General</c:formatCode>
                <c:ptCount val="2"/>
                <c:pt idx="0">
                  <c:v>6.4</c:v>
                </c:pt>
                <c:pt idx="1">
                  <c:v>4.54</c:v>
                </c:pt>
              </c:numCache>
            </c:numRef>
          </c:val>
        </c:ser>
        <c:ser>
          <c:idx val="1"/>
          <c:order val="1"/>
          <c:tx>
            <c:strRef>
              <c:f>Sheet1!$C$1</c:f>
              <c:strCache>
                <c:ptCount val="1"/>
                <c:pt idx="0">
                  <c:v>2003</c:v>
                </c:pt>
              </c:strCache>
            </c:strRef>
          </c:tx>
          <c:invertIfNegative val="0"/>
          <c:cat>
            <c:strRef>
              <c:f>Sheet1!$A$2:$A$3</c:f>
              <c:strCache>
                <c:ptCount val="2"/>
                <c:pt idx="0">
                  <c:v>Men - greatest number of drinks in last 2 weeks</c:v>
                </c:pt>
                <c:pt idx="1">
                  <c:v>Women - greatest number of drinks in last two weeks</c:v>
                </c:pt>
              </c:strCache>
            </c:strRef>
          </c:cat>
          <c:val>
            <c:numRef>
              <c:f>Sheet1!$C$2:$C$3</c:f>
              <c:numCache>
                <c:formatCode>General</c:formatCode>
                <c:ptCount val="2"/>
                <c:pt idx="0">
                  <c:v>7.5</c:v>
                </c:pt>
                <c:pt idx="1">
                  <c:v>3.66</c:v>
                </c:pt>
              </c:numCache>
            </c:numRef>
          </c:val>
        </c:ser>
        <c:ser>
          <c:idx val="2"/>
          <c:order val="2"/>
          <c:tx>
            <c:strRef>
              <c:f>Sheet1!$D$1</c:f>
              <c:strCache>
                <c:ptCount val="1"/>
                <c:pt idx="0">
                  <c:v>2007</c:v>
                </c:pt>
              </c:strCache>
            </c:strRef>
          </c:tx>
          <c:invertIfNegative val="0"/>
          <c:cat>
            <c:strRef>
              <c:f>Sheet1!$A$2:$A$3</c:f>
              <c:strCache>
                <c:ptCount val="2"/>
                <c:pt idx="0">
                  <c:v>Men - greatest number of drinks in last 2 weeks</c:v>
                </c:pt>
                <c:pt idx="1">
                  <c:v>Women - greatest number of drinks in last two weeks</c:v>
                </c:pt>
              </c:strCache>
            </c:strRef>
          </c:cat>
          <c:val>
            <c:numRef>
              <c:f>Sheet1!$D$2:$D$3</c:f>
              <c:numCache>
                <c:formatCode>General</c:formatCode>
                <c:ptCount val="2"/>
                <c:pt idx="0">
                  <c:v>6.93</c:v>
                </c:pt>
                <c:pt idx="1">
                  <c:v>3.61</c:v>
                </c:pt>
              </c:numCache>
            </c:numRef>
          </c:val>
        </c:ser>
        <c:ser>
          <c:idx val="3"/>
          <c:order val="3"/>
          <c:tx>
            <c:strRef>
              <c:f>Sheet1!$E$1</c:f>
              <c:strCache>
                <c:ptCount val="1"/>
                <c:pt idx="0">
                  <c:v>2010</c:v>
                </c:pt>
              </c:strCache>
            </c:strRef>
          </c:tx>
          <c:invertIfNegative val="0"/>
          <c:cat>
            <c:strRef>
              <c:f>Sheet1!$A$2:$A$3</c:f>
              <c:strCache>
                <c:ptCount val="2"/>
                <c:pt idx="0">
                  <c:v>Men - greatest number of drinks in last 2 weeks</c:v>
                </c:pt>
                <c:pt idx="1">
                  <c:v>Women - greatest number of drinks in last two weeks</c:v>
                </c:pt>
              </c:strCache>
            </c:strRef>
          </c:cat>
          <c:val>
            <c:numRef>
              <c:f>Sheet1!$E$2:$E$3</c:f>
              <c:numCache>
                <c:formatCode>General</c:formatCode>
                <c:ptCount val="2"/>
                <c:pt idx="0">
                  <c:v>5.75</c:v>
                </c:pt>
                <c:pt idx="1">
                  <c:v>2.88</c:v>
                </c:pt>
              </c:numCache>
            </c:numRef>
          </c:val>
        </c:ser>
        <c:ser>
          <c:idx val="4"/>
          <c:order val="4"/>
          <c:tx>
            <c:strRef>
              <c:f>Sheet1!$F$1</c:f>
              <c:strCache>
                <c:ptCount val="1"/>
                <c:pt idx="0">
                  <c:v>2013</c:v>
                </c:pt>
              </c:strCache>
            </c:strRef>
          </c:tx>
          <c:invertIfNegative val="0"/>
          <c:cat>
            <c:strRef>
              <c:f>Sheet1!$A$2:$A$3</c:f>
              <c:strCache>
                <c:ptCount val="2"/>
                <c:pt idx="0">
                  <c:v>Men - greatest number of drinks in last 2 weeks</c:v>
                </c:pt>
                <c:pt idx="1">
                  <c:v>Women - greatest number of drinks in last two weeks</c:v>
                </c:pt>
              </c:strCache>
            </c:strRef>
          </c:cat>
          <c:val>
            <c:numRef>
              <c:f>Sheet1!$F$2:$F$3</c:f>
              <c:numCache>
                <c:formatCode>General</c:formatCode>
                <c:ptCount val="2"/>
                <c:pt idx="0">
                  <c:v>5.61</c:v>
                </c:pt>
                <c:pt idx="1">
                  <c:v>3.42</c:v>
                </c:pt>
              </c:numCache>
            </c:numRef>
          </c:val>
        </c:ser>
        <c:dLbls>
          <c:showLegendKey val="0"/>
          <c:showVal val="0"/>
          <c:showCatName val="0"/>
          <c:showSerName val="0"/>
          <c:showPercent val="0"/>
          <c:showBubbleSize val="0"/>
        </c:dLbls>
        <c:gapWidth val="150"/>
        <c:axId val="346579504"/>
        <c:axId val="346579896"/>
      </c:barChart>
      <c:catAx>
        <c:axId val="346579504"/>
        <c:scaling>
          <c:orientation val="minMax"/>
        </c:scaling>
        <c:delete val="0"/>
        <c:axPos val="b"/>
        <c:numFmt formatCode="General" sourceLinked="0"/>
        <c:majorTickMark val="out"/>
        <c:minorTickMark val="none"/>
        <c:tickLblPos val="nextTo"/>
        <c:crossAx val="346579896"/>
        <c:crosses val="autoZero"/>
        <c:auto val="1"/>
        <c:lblAlgn val="ctr"/>
        <c:lblOffset val="100"/>
        <c:noMultiLvlLbl val="0"/>
      </c:catAx>
      <c:valAx>
        <c:axId val="346579896"/>
        <c:scaling>
          <c:orientation val="minMax"/>
          <c:max val="10"/>
        </c:scaling>
        <c:delete val="0"/>
        <c:axPos val="l"/>
        <c:majorGridlines/>
        <c:numFmt formatCode="General" sourceLinked="1"/>
        <c:majorTickMark val="out"/>
        <c:minorTickMark val="none"/>
        <c:tickLblPos val="nextTo"/>
        <c:crossAx val="34657950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2000</c:v>
                </c:pt>
              </c:strCache>
            </c:strRef>
          </c:tx>
          <c:invertIfNegative val="0"/>
          <c:cat>
            <c:strRef>
              <c:f>Sheet1!$A$2:$A$5</c:f>
              <c:strCache>
                <c:ptCount val="4"/>
                <c:pt idx="0">
                  <c:v>First years</c:v>
                </c:pt>
                <c:pt idx="1">
                  <c:v>Sophomores</c:v>
                </c:pt>
                <c:pt idx="2">
                  <c:v>Juniors</c:v>
                </c:pt>
                <c:pt idx="3">
                  <c:v>Seniors</c:v>
                </c:pt>
              </c:strCache>
            </c:strRef>
          </c:cat>
          <c:val>
            <c:numRef>
              <c:f>Sheet1!$B$2:$B$5</c:f>
              <c:numCache>
                <c:formatCode>General</c:formatCode>
                <c:ptCount val="4"/>
                <c:pt idx="0">
                  <c:v>6.16</c:v>
                </c:pt>
                <c:pt idx="1">
                  <c:v>5.74</c:v>
                </c:pt>
                <c:pt idx="2">
                  <c:v>6.64</c:v>
                </c:pt>
                <c:pt idx="3">
                  <c:v>10.02</c:v>
                </c:pt>
              </c:numCache>
            </c:numRef>
          </c:val>
        </c:ser>
        <c:ser>
          <c:idx val="1"/>
          <c:order val="1"/>
          <c:tx>
            <c:strRef>
              <c:f>Sheet1!$C$1</c:f>
              <c:strCache>
                <c:ptCount val="1"/>
                <c:pt idx="0">
                  <c:v>2003</c:v>
                </c:pt>
              </c:strCache>
            </c:strRef>
          </c:tx>
          <c:invertIfNegative val="0"/>
          <c:cat>
            <c:strRef>
              <c:f>Sheet1!$A$2:$A$5</c:f>
              <c:strCache>
                <c:ptCount val="4"/>
                <c:pt idx="0">
                  <c:v>First years</c:v>
                </c:pt>
                <c:pt idx="1">
                  <c:v>Sophomores</c:v>
                </c:pt>
                <c:pt idx="2">
                  <c:v>Juniors</c:v>
                </c:pt>
                <c:pt idx="3">
                  <c:v>Seniors</c:v>
                </c:pt>
              </c:strCache>
            </c:strRef>
          </c:cat>
          <c:val>
            <c:numRef>
              <c:f>Sheet1!$C$2:$C$5</c:f>
              <c:numCache>
                <c:formatCode>General</c:formatCode>
                <c:ptCount val="4"/>
                <c:pt idx="0">
                  <c:v>4.7</c:v>
                </c:pt>
                <c:pt idx="1">
                  <c:v>5.5</c:v>
                </c:pt>
                <c:pt idx="2">
                  <c:v>7.8</c:v>
                </c:pt>
                <c:pt idx="3">
                  <c:v>9.49</c:v>
                </c:pt>
              </c:numCache>
            </c:numRef>
          </c:val>
        </c:ser>
        <c:ser>
          <c:idx val="2"/>
          <c:order val="2"/>
          <c:tx>
            <c:strRef>
              <c:f>Sheet1!$D$1</c:f>
              <c:strCache>
                <c:ptCount val="1"/>
                <c:pt idx="0">
                  <c:v>2007</c:v>
                </c:pt>
              </c:strCache>
            </c:strRef>
          </c:tx>
          <c:invertIfNegative val="0"/>
          <c:cat>
            <c:strRef>
              <c:f>Sheet1!$A$2:$A$5</c:f>
              <c:strCache>
                <c:ptCount val="4"/>
                <c:pt idx="0">
                  <c:v>First years</c:v>
                </c:pt>
                <c:pt idx="1">
                  <c:v>Sophomores</c:v>
                </c:pt>
                <c:pt idx="2">
                  <c:v>Juniors</c:v>
                </c:pt>
                <c:pt idx="3">
                  <c:v>Seniors</c:v>
                </c:pt>
              </c:strCache>
            </c:strRef>
          </c:cat>
          <c:val>
            <c:numRef>
              <c:f>Sheet1!$D$2:$D$5</c:f>
              <c:numCache>
                <c:formatCode>General</c:formatCode>
                <c:ptCount val="4"/>
                <c:pt idx="0">
                  <c:v>4.3</c:v>
                </c:pt>
                <c:pt idx="1">
                  <c:v>4.2699999999999996</c:v>
                </c:pt>
                <c:pt idx="2">
                  <c:v>7.64</c:v>
                </c:pt>
                <c:pt idx="3">
                  <c:v>8.56</c:v>
                </c:pt>
              </c:numCache>
            </c:numRef>
          </c:val>
        </c:ser>
        <c:ser>
          <c:idx val="3"/>
          <c:order val="3"/>
          <c:tx>
            <c:strRef>
              <c:f>Sheet1!$E$1</c:f>
              <c:strCache>
                <c:ptCount val="1"/>
                <c:pt idx="0">
                  <c:v>2010</c:v>
                </c:pt>
              </c:strCache>
            </c:strRef>
          </c:tx>
          <c:invertIfNegative val="0"/>
          <c:cat>
            <c:strRef>
              <c:f>Sheet1!$A$2:$A$5</c:f>
              <c:strCache>
                <c:ptCount val="4"/>
                <c:pt idx="0">
                  <c:v>First years</c:v>
                </c:pt>
                <c:pt idx="1">
                  <c:v>Sophomores</c:v>
                </c:pt>
                <c:pt idx="2">
                  <c:v>Juniors</c:v>
                </c:pt>
                <c:pt idx="3">
                  <c:v>Seniors</c:v>
                </c:pt>
              </c:strCache>
            </c:strRef>
          </c:cat>
          <c:val>
            <c:numRef>
              <c:f>Sheet1!$E$2:$E$5</c:f>
              <c:numCache>
                <c:formatCode>General</c:formatCode>
                <c:ptCount val="4"/>
                <c:pt idx="0">
                  <c:v>2.87</c:v>
                </c:pt>
                <c:pt idx="1">
                  <c:v>3.58</c:v>
                </c:pt>
                <c:pt idx="2">
                  <c:v>7.05</c:v>
                </c:pt>
                <c:pt idx="3">
                  <c:v>8.74</c:v>
                </c:pt>
              </c:numCache>
            </c:numRef>
          </c:val>
        </c:ser>
        <c:ser>
          <c:idx val="4"/>
          <c:order val="4"/>
          <c:tx>
            <c:strRef>
              <c:f>Sheet1!$F$1</c:f>
              <c:strCache>
                <c:ptCount val="1"/>
                <c:pt idx="0">
                  <c:v>2013</c:v>
                </c:pt>
              </c:strCache>
            </c:strRef>
          </c:tx>
          <c:invertIfNegative val="0"/>
          <c:cat>
            <c:strRef>
              <c:f>Sheet1!$A$2:$A$5</c:f>
              <c:strCache>
                <c:ptCount val="4"/>
                <c:pt idx="0">
                  <c:v>First years</c:v>
                </c:pt>
                <c:pt idx="1">
                  <c:v>Sophomores</c:v>
                </c:pt>
                <c:pt idx="2">
                  <c:v>Juniors</c:v>
                </c:pt>
                <c:pt idx="3">
                  <c:v>Seniors</c:v>
                </c:pt>
              </c:strCache>
            </c:strRef>
          </c:cat>
          <c:val>
            <c:numRef>
              <c:f>Sheet1!$F$2:$F$5</c:f>
              <c:numCache>
                <c:formatCode>General</c:formatCode>
                <c:ptCount val="4"/>
                <c:pt idx="0">
                  <c:v>3.72</c:v>
                </c:pt>
                <c:pt idx="1">
                  <c:v>3.69</c:v>
                </c:pt>
                <c:pt idx="2">
                  <c:v>5.55</c:v>
                </c:pt>
                <c:pt idx="3">
                  <c:v>6.11</c:v>
                </c:pt>
              </c:numCache>
            </c:numRef>
          </c:val>
        </c:ser>
        <c:dLbls>
          <c:showLegendKey val="0"/>
          <c:showVal val="0"/>
          <c:showCatName val="0"/>
          <c:showSerName val="0"/>
          <c:showPercent val="0"/>
          <c:showBubbleSize val="0"/>
        </c:dLbls>
        <c:gapWidth val="150"/>
        <c:axId val="346580680"/>
        <c:axId val="346581072"/>
      </c:barChart>
      <c:catAx>
        <c:axId val="346580680"/>
        <c:scaling>
          <c:orientation val="minMax"/>
        </c:scaling>
        <c:delete val="0"/>
        <c:axPos val="b"/>
        <c:numFmt formatCode="General" sourceLinked="0"/>
        <c:majorTickMark val="out"/>
        <c:minorTickMark val="none"/>
        <c:tickLblPos val="nextTo"/>
        <c:crossAx val="346581072"/>
        <c:crosses val="autoZero"/>
        <c:auto val="1"/>
        <c:lblAlgn val="ctr"/>
        <c:lblOffset val="100"/>
        <c:noMultiLvlLbl val="0"/>
      </c:catAx>
      <c:valAx>
        <c:axId val="346581072"/>
        <c:scaling>
          <c:orientation val="minMax"/>
          <c:max val="10"/>
        </c:scaling>
        <c:delete val="0"/>
        <c:axPos val="l"/>
        <c:majorGridlines/>
        <c:numFmt formatCode="General" sourceLinked="1"/>
        <c:majorTickMark val="out"/>
        <c:minorTickMark val="none"/>
        <c:tickLblPos val="nextTo"/>
        <c:crossAx val="3465806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820"/>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sz="quarter" idx="1"/>
          </p:nvPr>
        </p:nvSpPr>
        <p:spPr>
          <a:xfrm>
            <a:off x="3971183" y="0"/>
            <a:ext cx="3037628" cy="464820"/>
          </a:xfrm>
          <a:prstGeom prst="rect">
            <a:avLst/>
          </a:prstGeom>
        </p:spPr>
        <p:txBody>
          <a:bodyPr vert="horz" lIns="91650" tIns="45825" rIns="91650" bIns="45825" rtlCol="0"/>
          <a:lstStyle>
            <a:lvl1pPr algn="r">
              <a:defRPr sz="1200"/>
            </a:lvl1pPr>
          </a:lstStyle>
          <a:p>
            <a:fld id="{D7B44D49-FA7D-4AE6-9FBE-5EA6227CBE4C}" type="datetimeFigureOut">
              <a:rPr lang="en-US" smtClean="0"/>
              <a:pPr/>
              <a:t>10/22/2013</a:t>
            </a:fld>
            <a:endParaRPr lang="en-US"/>
          </a:p>
        </p:txBody>
      </p:sp>
      <p:sp>
        <p:nvSpPr>
          <p:cNvPr id="4" name="Footer Placeholder 3"/>
          <p:cNvSpPr>
            <a:spLocks noGrp="1"/>
          </p:cNvSpPr>
          <p:nvPr>
            <p:ph type="ftr" sz="quarter" idx="2"/>
          </p:nvPr>
        </p:nvSpPr>
        <p:spPr>
          <a:xfrm>
            <a:off x="0" y="8829989"/>
            <a:ext cx="3037628" cy="464820"/>
          </a:xfrm>
          <a:prstGeom prst="rect">
            <a:avLst/>
          </a:prstGeom>
        </p:spPr>
        <p:txBody>
          <a:bodyPr vert="horz" lIns="91650" tIns="45825" rIns="91650" bIns="45825" rtlCol="0" anchor="b"/>
          <a:lstStyle>
            <a:lvl1pPr algn="l">
              <a:defRPr sz="1200"/>
            </a:lvl1pPr>
          </a:lstStyle>
          <a:p>
            <a:endParaRPr lang="en-US"/>
          </a:p>
        </p:txBody>
      </p:sp>
      <p:sp>
        <p:nvSpPr>
          <p:cNvPr id="5" name="Slide Number Placeholder 4"/>
          <p:cNvSpPr>
            <a:spLocks noGrp="1"/>
          </p:cNvSpPr>
          <p:nvPr>
            <p:ph type="sldNum" sz="quarter" idx="3"/>
          </p:nvPr>
        </p:nvSpPr>
        <p:spPr>
          <a:xfrm>
            <a:off x="3971183" y="8829989"/>
            <a:ext cx="3037628" cy="464820"/>
          </a:xfrm>
          <a:prstGeom prst="rect">
            <a:avLst/>
          </a:prstGeom>
        </p:spPr>
        <p:txBody>
          <a:bodyPr vert="horz" lIns="91650" tIns="45825" rIns="91650" bIns="45825" rtlCol="0" anchor="b"/>
          <a:lstStyle>
            <a:lvl1pPr algn="r">
              <a:defRPr sz="1200"/>
            </a:lvl1pPr>
          </a:lstStyle>
          <a:p>
            <a:fld id="{D0CF476A-F861-4205-B90A-67B0692EFFAF}" type="slidenum">
              <a:rPr lang="en-US" smtClean="0"/>
              <a:pPr/>
              <a:t>‹#›</a:t>
            </a:fld>
            <a:endParaRPr lang="en-US"/>
          </a:p>
        </p:txBody>
      </p:sp>
    </p:spTree>
    <p:extLst>
      <p:ext uri="{BB962C8B-B14F-4D97-AF65-F5344CB8AC3E}">
        <p14:creationId xmlns:p14="http://schemas.microsoft.com/office/powerpoint/2010/main" val="4190941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200"/>
            </a:lvl1pPr>
          </a:lstStyle>
          <a:p>
            <a:fld id="{0D974A5B-50C0-4782-9096-D559C246A6A6}" type="datetimeFigureOut">
              <a:rPr lang="en-US" smtClean="0"/>
              <a:pPr/>
              <a:t>10/22/2013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0E7AB11E-A2B2-4617-AB29-2564C49B8E3B}" type="slidenum">
              <a:rPr lang="en-US" smtClean="0"/>
              <a:pPr/>
              <a:t>‹#›</a:t>
            </a:fld>
            <a:endParaRPr lang="en-US" dirty="0"/>
          </a:p>
        </p:txBody>
      </p:sp>
    </p:spTree>
    <p:extLst>
      <p:ext uri="{BB962C8B-B14F-4D97-AF65-F5344CB8AC3E}">
        <p14:creationId xmlns:p14="http://schemas.microsoft.com/office/powerpoint/2010/main" val="276920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1</a:t>
            </a:fld>
            <a:endParaRPr lang="en-US" dirty="0"/>
          </a:p>
        </p:txBody>
      </p:sp>
    </p:spTree>
    <p:extLst>
      <p:ext uri="{BB962C8B-B14F-4D97-AF65-F5344CB8AC3E}">
        <p14:creationId xmlns:p14="http://schemas.microsoft.com/office/powerpoint/2010/main" val="2523153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35</a:t>
            </a:fld>
            <a:endParaRPr lang="en-US" dirty="0"/>
          </a:p>
        </p:txBody>
      </p:sp>
    </p:spTree>
    <p:extLst>
      <p:ext uri="{BB962C8B-B14F-4D97-AF65-F5344CB8AC3E}">
        <p14:creationId xmlns:p14="http://schemas.microsoft.com/office/powerpoint/2010/main" val="2482040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2003 – first used since turning 18</a:t>
            </a:r>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36</a:t>
            </a:fld>
            <a:endParaRPr lang="en-US" dirty="0"/>
          </a:p>
        </p:txBody>
      </p:sp>
    </p:spTree>
    <p:extLst>
      <p:ext uri="{BB962C8B-B14F-4D97-AF65-F5344CB8AC3E}">
        <p14:creationId xmlns:p14="http://schemas.microsoft.com/office/powerpoint/2010/main" val="1952786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2003</a:t>
            </a:r>
            <a:r>
              <a:rPr lang="en-US" baseline="0" dirty="0" smtClean="0"/>
              <a:t> – first used since turning 18</a:t>
            </a:r>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37</a:t>
            </a:fld>
            <a:endParaRPr lang="en-US" dirty="0"/>
          </a:p>
        </p:txBody>
      </p:sp>
    </p:spTree>
    <p:extLst>
      <p:ext uri="{BB962C8B-B14F-4D97-AF65-F5344CB8AC3E}">
        <p14:creationId xmlns:p14="http://schemas.microsoft.com/office/powerpoint/2010/main" val="1028236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a:t>
            </a:r>
            <a:r>
              <a:rPr lang="en-US" baseline="0" dirty="0" smtClean="0"/>
              <a:t> at how national data is reported (may not find in CORE) national drug and alcohol household survey- put in national data too-may have to put in a disclaimer- </a:t>
            </a:r>
          </a:p>
          <a:p>
            <a:endParaRPr lang="en-US" baseline="0" dirty="0" smtClean="0"/>
          </a:p>
          <a:p>
            <a:r>
              <a:rPr lang="en-US" b="1" dirty="0" smtClean="0"/>
              <a:t>18-24-27.3% ever</a:t>
            </a:r>
            <a:r>
              <a:rPr lang="en-US" b="1" baseline="0" dirty="0" smtClean="0"/>
              <a:t> misusing prescription drugs http://</a:t>
            </a:r>
            <a:r>
              <a:rPr lang="en-US" b="1" baseline="0" dirty="0" smtClean="0"/>
              <a:t>www.drugabuse.gov/national-survey-drug-use-health</a:t>
            </a:r>
          </a:p>
          <a:p>
            <a:endParaRPr lang="en-US" dirty="0" smtClean="0"/>
          </a:p>
          <a:p>
            <a:r>
              <a:rPr lang="en-US" dirty="0" smtClean="0"/>
              <a:t>In 2011, 6.1 million Americans aged 12 or older (or 2.4 percent) had used psycho-therapeutic prescription drugs </a:t>
            </a:r>
            <a:r>
              <a:rPr lang="en-US" dirty="0" err="1" smtClean="0"/>
              <a:t>nonmedically</a:t>
            </a:r>
            <a:r>
              <a:rPr lang="en-US" dirty="0" smtClean="0"/>
              <a:t> (without a prescription or in a manner or for a purpose not prescribed) in the past month—a decrease from 2010.’</a:t>
            </a:r>
          </a:p>
          <a:p>
            <a:endParaRPr lang="en-US" dirty="0" smtClean="0"/>
          </a:p>
          <a:p>
            <a:r>
              <a:rPr lang="en-US" dirty="0" smtClean="0"/>
              <a:t>From 2002 to 2008, there was an increase among young adults aged 18 to 25 in the rate of current nonmedical use of prescription pain relievers (from 4.1 to 4.6 percent)</a:t>
            </a:r>
          </a:p>
          <a:p>
            <a:endParaRPr lang="en-US" dirty="0" smtClean="0"/>
          </a:p>
          <a:p>
            <a:r>
              <a:rPr lang="en-US" dirty="0" smtClean="0">
                <a:effectLst/>
              </a:rPr>
              <a:t>The percentage of persons aged 12 or older who used prescription-type psychotherapeutic drugs </a:t>
            </a:r>
            <a:r>
              <a:rPr lang="en-US" dirty="0" err="1" smtClean="0">
                <a:effectLst/>
              </a:rPr>
              <a:t>nonmedically</a:t>
            </a:r>
            <a:r>
              <a:rPr lang="en-US" dirty="0" smtClean="0">
                <a:effectLst/>
              </a:rPr>
              <a:t> in the past month in 2012 (2.6 percent</a:t>
            </a:r>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38</a:t>
            </a:fld>
            <a:endParaRPr lang="en-US" dirty="0"/>
          </a:p>
        </p:txBody>
      </p:sp>
    </p:spTree>
    <p:extLst>
      <p:ext uri="{BB962C8B-B14F-4D97-AF65-F5344CB8AC3E}">
        <p14:creationId xmlns:p14="http://schemas.microsoft.com/office/powerpoint/2010/main" val="294112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Binge drinking for men=5+ drinks in a sitting;</a:t>
            </a:r>
            <a:r>
              <a:rPr lang="en-US" baseline="0" dirty="0" smtClean="0"/>
              <a:t> for women, =4+ drinks</a:t>
            </a:r>
            <a:endParaRPr lang="en-US" dirty="0" smtClean="0"/>
          </a:p>
        </p:txBody>
      </p:sp>
      <p:sp>
        <p:nvSpPr>
          <p:cNvPr id="4" name="Slide Number Placeholder 3"/>
          <p:cNvSpPr>
            <a:spLocks noGrp="1"/>
          </p:cNvSpPr>
          <p:nvPr>
            <p:ph type="sldNum" sz="quarter" idx="10"/>
          </p:nvPr>
        </p:nvSpPr>
        <p:spPr/>
        <p:txBody>
          <a:bodyPr/>
          <a:lstStyle/>
          <a:p>
            <a:fld id="{0E7AB11E-A2B2-4617-AB29-2564C49B8E3B}" type="slidenum">
              <a:rPr lang="en-US" smtClean="0"/>
              <a:pPr/>
              <a:t>8</a:t>
            </a:fld>
            <a:endParaRPr lang="en-US" dirty="0"/>
          </a:p>
        </p:txBody>
      </p:sp>
    </p:spTree>
    <p:extLst>
      <p:ext uri="{BB962C8B-B14F-4D97-AF65-F5344CB8AC3E}">
        <p14:creationId xmlns:p14="http://schemas.microsoft.com/office/powerpoint/2010/main" val="1468845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will be interesting</a:t>
            </a:r>
            <a:r>
              <a:rPr lang="en-US" baseline="0" dirty="0" smtClean="0"/>
              <a:t> to see how the four-year residency requirement affects the drinking of the on-vs. off-campus students, as well as how it affects the numbers for the junior and senior classes—our heaviest drinkers.</a:t>
            </a:r>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13</a:t>
            </a:fld>
            <a:endParaRPr lang="en-US" dirty="0"/>
          </a:p>
        </p:txBody>
      </p:sp>
    </p:spTree>
    <p:extLst>
      <p:ext uri="{BB962C8B-B14F-4D97-AF65-F5344CB8AC3E}">
        <p14:creationId xmlns:p14="http://schemas.microsoft.com/office/powerpoint/2010/main" val="1325221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National data are</a:t>
            </a:r>
            <a:r>
              <a:rPr lang="en-US" baseline="0" dirty="0" smtClean="0"/>
              <a:t> from the CORE alcohol and drug survey, which is conducted on college campuses across the nation.  We used to use the CORE, but in 2003 changed some of the questions (and added some as well) to better assess our unique campus situation.  2006 is the last year of data that CORE has made available to the public.</a:t>
            </a:r>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14</a:t>
            </a:fld>
            <a:endParaRPr lang="en-US" dirty="0"/>
          </a:p>
        </p:txBody>
      </p:sp>
    </p:spTree>
    <p:extLst>
      <p:ext uri="{BB962C8B-B14F-4D97-AF65-F5344CB8AC3E}">
        <p14:creationId xmlns:p14="http://schemas.microsoft.com/office/powerpoint/2010/main" val="698925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16</a:t>
            </a:fld>
            <a:endParaRPr lang="en-US" dirty="0"/>
          </a:p>
        </p:txBody>
      </p:sp>
    </p:spTree>
    <p:extLst>
      <p:ext uri="{BB962C8B-B14F-4D97-AF65-F5344CB8AC3E}">
        <p14:creationId xmlns:p14="http://schemas.microsoft.com/office/powerpoint/2010/main" val="3115533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17</a:t>
            </a:fld>
            <a:endParaRPr lang="en-US" dirty="0"/>
          </a:p>
        </p:txBody>
      </p:sp>
    </p:spTree>
    <p:extLst>
      <p:ext uri="{BB962C8B-B14F-4D97-AF65-F5344CB8AC3E}">
        <p14:creationId xmlns:p14="http://schemas.microsoft.com/office/powerpoint/2010/main" val="2766577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21</a:t>
            </a:fld>
            <a:endParaRPr lang="en-US" dirty="0"/>
          </a:p>
        </p:txBody>
      </p:sp>
    </p:spTree>
    <p:extLst>
      <p:ext uri="{BB962C8B-B14F-4D97-AF65-F5344CB8AC3E}">
        <p14:creationId xmlns:p14="http://schemas.microsoft.com/office/powerpoint/2010/main" val="205806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2003 the question was “first use of alcohol prior to turning 18 – 49.8% said</a:t>
            </a:r>
            <a:r>
              <a:rPr lang="en-US" baseline="0" dirty="0" smtClean="0"/>
              <a:t> yes.</a:t>
            </a:r>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30</a:t>
            </a:fld>
            <a:endParaRPr lang="en-US" dirty="0"/>
          </a:p>
        </p:txBody>
      </p:sp>
    </p:spTree>
    <p:extLst>
      <p:ext uri="{BB962C8B-B14F-4D97-AF65-F5344CB8AC3E}">
        <p14:creationId xmlns:p14="http://schemas.microsoft.com/office/powerpoint/2010/main" val="3518189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2003 was worded</a:t>
            </a:r>
            <a:r>
              <a:rPr lang="en-US" baseline="0" dirty="0" smtClean="0"/>
              <a:t> first use of alcohol prior to turning 18</a:t>
            </a:r>
            <a:endParaRPr lang="en-US" dirty="0"/>
          </a:p>
        </p:txBody>
      </p:sp>
      <p:sp>
        <p:nvSpPr>
          <p:cNvPr id="4" name="Slide Number Placeholder 3"/>
          <p:cNvSpPr>
            <a:spLocks noGrp="1"/>
          </p:cNvSpPr>
          <p:nvPr>
            <p:ph type="sldNum" sz="quarter" idx="10"/>
          </p:nvPr>
        </p:nvSpPr>
        <p:spPr/>
        <p:txBody>
          <a:bodyPr/>
          <a:lstStyle/>
          <a:p>
            <a:fld id="{0E7AB11E-A2B2-4617-AB29-2564C49B8E3B}" type="slidenum">
              <a:rPr lang="en-US" smtClean="0"/>
              <a:pPr/>
              <a:t>32</a:t>
            </a:fld>
            <a:endParaRPr lang="en-US" dirty="0"/>
          </a:p>
        </p:txBody>
      </p:sp>
    </p:spTree>
    <p:extLst>
      <p:ext uri="{BB962C8B-B14F-4D97-AF65-F5344CB8AC3E}">
        <p14:creationId xmlns:p14="http://schemas.microsoft.com/office/powerpoint/2010/main" val="234043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7426F7E-5314-4E3A-A112-4441C43B8307}" type="datetimeFigureOut">
              <a:rPr lang="en-US" smtClean="0"/>
              <a:pPr/>
              <a:t>10/22/2013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E15827F-FE68-44CD-8788-9BD62FB06E5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426F7E-5314-4E3A-A112-4441C43B8307}" type="datetimeFigureOut">
              <a:rPr lang="en-US" smtClean="0"/>
              <a:pPr/>
              <a:t>10/22/2013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15827F-FE68-44CD-8788-9BD62FB06E5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426F7E-5314-4E3A-A112-4441C43B8307}" type="datetimeFigureOut">
              <a:rPr lang="en-US" smtClean="0"/>
              <a:pPr/>
              <a:t>10/22/2013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15827F-FE68-44CD-8788-9BD62FB06E5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426F7E-5314-4E3A-A112-4441C43B8307}" type="datetimeFigureOut">
              <a:rPr lang="en-US" smtClean="0"/>
              <a:pPr/>
              <a:t>10/22/2013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15827F-FE68-44CD-8788-9BD62FB06E5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7426F7E-5314-4E3A-A112-4441C43B8307}" type="datetimeFigureOut">
              <a:rPr lang="en-US" smtClean="0"/>
              <a:pPr/>
              <a:t>10/22/2013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15827F-FE68-44CD-8788-9BD62FB06E5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426F7E-5314-4E3A-A112-4441C43B8307}" type="datetimeFigureOut">
              <a:rPr lang="en-US" smtClean="0"/>
              <a:pPr/>
              <a:t>10/22/2013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15827F-FE68-44CD-8788-9BD62FB06E5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7426F7E-5314-4E3A-A112-4441C43B8307}" type="datetimeFigureOut">
              <a:rPr lang="en-US" smtClean="0"/>
              <a:pPr/>
              <a:t>10/22/2013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15827F-FE68-44CD-8788-9BD62FB06E5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7426F7E-5314-4E3A-A112-4441C43B8307}" type="datetimeFigureOut">
              <a:rPr lang="en-US" smtClean="0"/>
              <a:pPr/>
              <a:t>10/22/2013</a:t>
            </a:fld>
            <a:endParaRPr lang="en-US" dirty="0"/>
          </a:p>
        </p:txBody>
      </p:sp>
      <p:sp>
        <p:nvSpPr>
          <p:cNvPr id="8" name="Slide Number Placeholder 7"/>
          <p:cNvSpPr>
            <a:spLocks noGrp="1"/>
          </p:cNvSpPr>
          <p:nvPr>
            <p:ph type="sldNum" sz="quarter" idx="11"/>
          </p:nvPr>
        </p:nvSpPr>
        <p:spPr/>
        <p:txBody>
          <a:bodyPr/>
          <a:lstStyle/>
          <a:p>
            <a:fld id="{1E15827F-FE68-44CD-8788-9BD62FB06E5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26F7E-5314-4E3A-A112-4441C43B8307}" type="datetimeFigureOut">
              <a:rPr lang="en-US" smtClean="0"/>
              <a:pPr/>
              <a:t>10/22/2013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15827F-FE68-44CD-8788-9BD62FB06E5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426F7E-5314-4E3A-A112-4441C43B8307}" type="datetimeFigureOut">
              <a:rPr lang="en-US" smtClean="0"/>
              <a:pPr/>
              <a:t>10/22/2013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1E15827F-FE68-44CD-8788-9BD62FB06E5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7426F7E-5314-4E3A-A112-4441C43B8307}" type="datetimeFigureOut">
              <a:rPr lang="en-US" smtClean="0"/>
              <a:pPr/>
              <a:t>10/22/2013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15827F-FE68-44CD-8788-9BD62FB06E5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7426F7E-5314-4E3A-A112-4441C43B8307}" type="datetimeFigureOut">
              <a:rPr lang="en-US" smtClean="0"/>
              <a:pPr/>
              <a:t>10/22/2013</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E15827F-FE68-44CD-8788-9BD62FB06E5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CSB/SJU Alcohol and Drug Survey</a:t>
            </a:r>
            <a:endParaRPr lang="en-US" dirty="0"/>
          </a:p>
        </p:txBody>
      </p:sp>
      <p:sp>
        <p:nvSpPr>
          <p:cNvPr id="3" name="Subtitle 2"/>
          <p:cNvSpPr>
            <a:spLocks noGrp="1"/>
          </p:cNvSpPr>
          <p:nvPr>
            <p:ph type="subTitle" idx="1"/>
          </p:nvPr>
        </p:nvSpPr>
        <p:spPr>
          <a:xfrm>
            <a:off x="433050" y="1544812"/>
            <a:ext cx="6476062" cy="1731788"/>
          </a:xfrm>
        </p:spPr>
        <p:txBody>
          <a:bodyPr/>
          <a:lstStyle/>
          <a:p>
            <a:r>
              <a:rPr lang="en-US" dirty="0" smtClean="0"/>
              <a:t>Summary Comparison 2000, 2003, 2007, 2010, 2013</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Avg. # Drinks by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256360"/>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Greatest Number of Drinks by Gender</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3679613"/>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 of Drinks by Class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4166308"/>
              </p:ext>
            </p:extLst>
          </p:nvPr>
        </p:nvGraphicFramePr>
        <p:xfrm>
          <a:off x="5334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Avg. # of Drinks</a:t>
            </a:r>
            <a:br>
              <a:rPr lang="en-US" dirty="0" smtClean="0"/>
            </a:br>
            <a:r>
              <a:rPr lang="en-US" sz="4000" dirty="0" smtClean="0"/>
              <a:t>Of-Age vs. Under /On Campus vs. Off</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662731"/>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CSB/SJU vs. National – </a:t>
            </a:r>
            <a:br>
              <a:rPr lang="en-US" dirty="0" smtClean="0"/>
            </a:br>
            <a:r>
              <a:rPr lang="en-US" dirty="0" smtClean="0"/>
              <a:t>Annual Prevalence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0879884"/>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8755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CSB/SJU vs. National – </a:t>
            </a:r>
            <a:br>
              <a:rPr lang="en-US" dirty="0" smtClean="0"/>
            </a:br>
            <a:r>
              <a:rPr lang="en-US" dirty="0" smtClean="0"/>
              <a:t>30 day Prevalence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9363037"/>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0235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CSB/SJU vs. National – </a:t>
            </a:r>
            <a:br>
              <a:rPr lang="en-US" dirty="0" smtClean="0"/>
            </a:br>
            <a:r>
              <a:rPr lang="en-US" dirty="0" smtClean="0"/>
              <a:t>Avg. # of Drinks per Week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9175899"/>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440363"/>
          </a:xfrm>
        </p:spPr>
        <p:txBody>
          <a:bodyPr>
            <a:normAutofit/>
          </a:bodyPr>
          <a:lstStyle/>
          <a:p>
            <a:r>
              <a:rPr lang="en-US" dirty="0" smtClean="0"/>
              <a:t>2006 – National data revealed a 6.71% decrease from 2005</a:t>
            </a:r>
          </a:p>
          <a:p>
            <a:r>
              <a:rPr lang="en-US" dirty="0" smtClean="0"/>
              <a:t>2007 – CSB/SJU revealed a 13.48% decrease from 2003</a:t>
            </a:r>
          </a:p>
          <a:p>
            <a:r>
              <a:rPr lang="en-US" dirty="0" smtClean="0"/>
              <a:t>2010 – CSB/SJU revealed a 6.87% decrease from 2007</a:t>
            </a:r>
          </a:p>
          <a:p>
            <a:r>
              <a:rPr lang="en-US" dirty="0" smtClean="0"/>
              <a:t>2011- National data revealed a 2% increase from 2010</a:t>
            </a:r>
          </a:p>
          <a:p>
            <a:r>
              <a:rPr lang="en-US" dirty="0" smtClean="0"/>
              <a:t>2013 – CSB/SJU revealed a 15% decrease from 2010</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4959982"/>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9329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95997642"/>
              </p:ext>
            </p:extLst>
          </p:nvPr>
        </p:nvGraphicFramePr>
        <p:xfrm>
          <a:off x="-15240" y="33528"/>
          <a:ext cx="915924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4612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467600" cy="1143000"/>
          </a:xfrm>
        </p:spPr>
        <p:txBody>
          <a:bodyPr/>
          <a:lstStyle/>
          <a:p>
            <a:pPr algn="ctr"/>
            <a:r>
              <a:rPr lang="en-US" dirty="0" smtClean="0"/>
              <a:t>Methodology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056218"/>
              </p:ext>
            </p:extLst>
          </p:nvPr>
        </p:nvGraphicFramePr>
        <p:xfrm>
          <a:off x="76200" y="724070"/>
          <a:ext cx="8991600" cy="6218423"/>
        </p:xfrm>
        <a:graphic>
          <a:graphicData uri="http://schemas.openxmlformats.org/drawingml/2006/table">
            <a:tbl>
              <a:tblPr firstRow="1" bandRow="1">
                <a:tableStyleId>{5C22544A-7EE6-4342-B048-85BDC9FD1C3A}</a:tableStyleId>
              </a:tblPr>
              <a:tblGrid>
                <a:gridCol w="990600"/>
                <a:gridCol w="990600"/>
                <a:gridCol w="1600200"/>
                <a:gridCol w="1828800"/>
                <a:gridCol w="1828800"/>
                <a:gridCol w="1752600"/>
              </a:tblGrid>
              <a:tr h="1653292">
                <a:tc>
                  <a:txBody>
                    <a:bodyPr/>
                    <a:lstStyle/>
                    <a:p>
                      <a:pPr algn="ctr"/>
                      <a:endParaRPr lang="en-US" dirty="0" smtClean="0"/>
                    </a:p>
                    <a:p>
                      <a:pPr algn="ctr"/>
                      <a:endParaRPr lang="en-US" dirty="0" smtClean="0"/>
                    </a:p>
                    <a:p>
                      <a:pPr algn="ctr"/>
                      <a:r>
                        <a:rPr lang="en-US" dirty="0" smtClean="0"/>
                        <a:t>Survey Year</a:t>
                      </a:r>
                      <a:endParaRPr lang="en-US" dirty="0"/>
                    </a:p>
                  </a:txBody>
                  <a:tcPr/>
                </a:tc>
                <a:tc>
                  <a:txBody>
                    <a:bodyPr/>
                    <a:lstStyle/>
                    <a:p>
                      <a:pPr algn="ctr"/>
                      <a:endParaRPr lang="en-US" dirty="0" smtClean="0"/>
                    </a:p>
                    <a:p>
                      <a:pPr algn="ctr"/>
                      <a:endParaRPr lang="en-US" dirty="0" smtClean="0"/>
                    </a:p>
                    <a:p>
                      <a:pPr algn="ctr"/>
                      <a:r>
                        <a:rPr lang="en-US" dirty="0" smtClean="0"/>
                        <a:t>Type of Survey</a:t>
                      </a:r>
                      <a:endParaRPr lang="en-US" dirty="0"/>
                    </a:p>
                  </a:txBody>
                  <a:tcPr/>
                </a:tc>
                <a:tc>
                  <a:txBody>
                    <a:bodyPr/>
                    <a:lstStyle/>
                    <a:p>
                      <a:pPr algn="ctr"/>
                      <a:endParaRPr lang="en-US" dirty="0" smtClean="0"/>
                    </a:p>
                    <a:p>
                      <a:pPr algn="ctr"/>
                      <a:endParaRPr lang="en-US" dirty="0" smtClean="0"/>
                    </a:p>
                    <a:p>
                      <a:pPr algn="ctr"/>
                      <a:r>
                        <a:rPr lang="en-US" dirty="0" smtClean="0"/>
                        <a:t>Number in Sample</a:t>
                      </a:r>
                      <a:endParaRPr lang="en-US" dirty="0"/>
                    </a:p>
                  </a:txBody>
                  <a:tcPr/>
                </a:tc>
                <a:tc>
                  <a:txBody>
                    <a:bodyPr/>
                    <a:lstStyle/>
                    <a:p>
                      <a:pPr algn="ctr"/>
                      <a:endParaRPr lang="en-US" dirty="0" smtClean="0"/>
                    </a:p>
                    <a:p>
                      <a:pPr algn="ctr"/>
                      <a:r>
                        <a:rPr lang="en-US" dirty="0" smtClean="0"/>
                        <a:t>Number of</a:t>
                      </a:r>
                      <a:r>
                        <a:rPr lang="en-US" baseline="0" dirty="0" smtClean="0"/>
                        <a:t> Respondents &amp; Response Rate - CSB</a:t>
                      </a:r>
                      <a:endParaRPr lang="en-US" dirty="0"/>
                    </a:p>
                  </a:txBody>
                  <a:tcPr/>
                </a:tc>
                <a:tc>
                  <a:txBody>
                    <a:bodyPr/>
                    <a:lstStyle/>
                    <a:p>
                      <a:pPr algn="ctr"/>
                      <a:endParaRPr lang="en-US" dirty="0" smtClean="0"/>
                    </a:p>
                    <a:p>
                      <a:pPr algn="ctr"/>
                      <a:r>
                        <a:rPr lang="en-US" dirty="0" smtClean="0"/>
                        <a:t>Number</a:t>
                      </a:r>
                      <a:r>
                        <a:rPr lang="en-US" baseline="0" dirty="0" smtClean="0"/>
                        <a:t> of Respondents &amp; Response Rate - SJU</a:t>
                      </a:r>
                      <a:endParaRPr lang="en-US" dirty="0"/>
                    </a:p>
                  </a:txBody>
                  <a:tcPr/>
                </a:tc>
                <a:tc>
                  <a:txBody>
                    <a:bodyPr/>
                    <a:lstStyle/>
                    <a:p>
                      <a:pPr algn="ctr"/>
                      <a:r>
                        <a:rPr lang="en-US" dirty="0" smtClean="0"/>
                        <a:t>Overall Number of Respondents &amp; Response Rate</a:t>
                      </a:r>
                      <a:endParaRPr lang="en-US" dirty="0"/>
                    </a:p>
                  </a:txBody>
                  <a:tcPr/>
                </a:tc>
              </a:tr>
              <a:tr h="907531">
                <a:tc>
                  <a:txBody>
                    <a:bodyPr/>
                    <a:lstStyle/>
                    <a:p>
                      <a:pPr algn="ctr"/>
                      <a:endParaRPr lang="en-US" dirty="0" smtClean="0"/>
                    </a:p>
                    <a:p>
                      <a:pPr algn="ctr"/>
                      <a:r>
                        <a:rPr lang="en-US" dirty="0" smtClean="0"/>
                        <a:t>2013</a:t>
                      </a:r>
                      <a:endParaRPr lang="en-US" dirty="0"/>
                    </a:p>
                  </a:txBody>
                  <a:tcPr/>
                </a:tc>
                <a:tc>
                  <a:txBody>
                    <a:bodyPr/>
                    <a:lstStyle/>
                    <a:p>
                      <a:pPr algn="ctr"/>
                      <a:endParaRPr lang="en-US" dirty="0" smtClean="0"/>
                    </a:p>
                    <a:p>
                      <a:pPr algn="ctr"/>
                      <a:r>
                        <a:rPr lang="en-US" dirty="0" smtClean="0"/>
                        <a:t>Web</a:t>
                      </a:r>
                      <a:endParaRPr lang="en-US" dirty="0"/>
                    </a:p>
                  </a:txBody>
                  <a:tcPr/>
                </a:tc>
                <a:tc>
                  <a:txBody>
                    <a:bodyPr/>
                    <a:lstStyle/>
                    <a:p>
                      <a:pPr algn="ctr"/>
                      <a:r>
                        <a:rPr lang="en-US" dirty="0" smtClean="0"/>
                        <a:t>3704</a:t>
                      </a:r>
                    </a:p>
                    <a:p>
                      <a:pPr algn="ctr"/>
                      <a:r>
                        <a:rPr lang="en-US" dirty="0" smtClean="0"/>
                        <a:t>CSB 1944</a:t>
                      </a:r>
                    </a:p>
                    <a:p>
                      <a:pPr algn="ctr"/>
                      <a:r>
                        <a:rPr lang="en-US" dirty="0" smtClean="0"/>
                        <a:t>SJU 1760</a:t>
                      </a:r>
                      <a:endParaRPr lang="en-US" dirty="0"/>
                    </a:p>
                  </a:txBody>
                  <a:tcPr/>
                </a:tc>
                <a:tc>
                  <a:txBody>
                    <a:bodyPr/>
                    <a:lstStyle/>
                    <a:p>
                      <a:pPr marL="342900" indent="-342900" algn="ctr">
                        <a:buNone/>
                      </a:pPr>
                      <a:endParaRPr lang="en-US" dirty="0" smtClean="0"/>
                    </a:p>
                    <a:p>
                      <a:pPr marL="342900" indent="-342900" algn="ctr">
                        <a:buNone/>
                      </a:pPr>
                      <a:r>
                        <a:rPr lang="en-US" dirty="0" smtClean="0"/>
                        <a:t>650  (33.4%)</a:t>
                      </a:r>
                    </a:p>
                  </a:txBody>
                  <a:tcPr/>
                </a:tc>
                <a:tc>
                  <a:txBody>
                    <a:bodyPr/>
                    <a:lstStyle/>
                    <a:p>
                      <a:pPr algn="ctr"/>
                      <a:endParaRPr lang="en-US" dirty="0" smtClean="0"/>
                    </a:p>
                    <a:p>
                      <a:pPr algn="ctr"/>
                      <a:r>
                        <a:rPr lang="en-US" dirty="0" smtClean="0"/>
                        <a:t>390 (22.2%)</a:t>
                      </a:r>
                      <a:endParaRPr lang="en-US" dirty="0"/>
                    </a:p>
                  </a:txBody>
                  <a:tcPr/>
                </a:tc>
                <a:tc>
                  <a:txBody>
                    <a:bodyPr/>
                    <a:lstStyle/>
                    <a:p>
                      <a:pPr algn="ctr"/>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1040</a:t>
                      </a:r>
                      <a:r>
                        <a:rPr lang="en-US" baseline="0" dirty="0" smtClean="0"/>
                        <a:t>  (</a:t>
                      </a:r>
                      <a:r>
                        <a:rPr lang="en-US" dirty="0" smtClean="0"/>
                        <a:t>28.1%)</a:t>
                      </a:r>
                    </a:p>
                    <a:p>
                      <a:pPr algn="ctr"/>
                      <a:endParaRPr lang="en-US" dirty="0"/>
                    </a:p>
                  </a:txBody>
                  <a:tcPr/>
                </a:tc>
              </a:tr>
              <a:tr h="907531">
                <a:tc>
                  <a:txBody>
                    <a:bodyPr/>
                    <a:lstStyle/>
                    <a:p>
                      <a:pPr algn="ctr"/>
                      <a:endParaRPr lang="en-US" dirty="0" smtClean="0"/>
                    </a:p>
                    <a:p>
                      <a:pPr algn="ctr"/>
                      <a:r>
                        <a:rPr lang="en-US" dirty="0" smtClean="0"/>
                        <a:t>2010</a:t>
                      </a:r>
                      <a:endParaRPr lang="en-US" dirty="0"/>
                    </a:p>
                  </a:txBody>
                  <a:tcPr/>
                </a:tc>
                <a:tc>
                  <a:txBody>
                    <a:bodyPr/>
                    <a:lstStyle/>
                    <a:p>
                      <a:pPr algn="ctr"/>
                      <a:endParaRPr lang="en-US" dirty="0" smtClean="0"/>
                    </a:p>
                    <a:p>
                      <a:pPr algn="ctr"/>
                      <a:r>
                        <a:rPr lang="en-US" dirty="0" smtClean="0"/>
                        <a:t>Web</a:t>
                      </a:r>
                      <a:endParaRPr lang="en-US" dirty="0"/>
                    </a:p>
                  </a:txBody>
                  <a:tcPr/>
                </a:tc>
                <a:tc>
                  <a:txBody>
                    <a:bodyPr/>
                    <a:lstStyle/>
                    <a:p>
                      <a:pPr algn="ctr"/>
                      <a:r>
                        <a:rPr lang="en-US" dirty="0" smtClean="0"/>
                        <a:t>3077</a:t>
                      </a:r>
                    </a:p>
                    <a:p>
                      <a:pPr algn="ctr"/>
                      <a:r>
                        <a:rPr lang="en-US" dirty="0" smtClean="0"/>
                        <a:t>  CSB</a:t>
                      </a:r>
                      <a:r>
                        <a:rPr lang="en-US" baseline="0" dirty="0" smtClean="0"/>
                        <a:t> 1200</a:t>
                      </a:r>
                    </a:p>
                    <a:p>
                      <a:pPr algn="ctr"/>
                      <a:r>
                        <a:rPr lang="en-US" baseline="0" dirty="0" smtClean="0"/>
                        <a:t>  SJU  1877</a:t>
                      </a:r>
                      <a:endParaRPr lang="en-US" dirty="0"/>
                    </a:p>
                  </a:txBody>
                  <a:tcPr/>
                </a:tc>
                <a:tc>
                  <a:txBody>
                    <a:bodyPr/>
                    <a:lstStyle/>
                    <a:p>
                      <a:pPr marL="342900" indent="-342900" algn="ctr">
                        <a:buNone/>
                      </a:pPr>
                      <a:endParaRPr lang="en-US" dirty="0" smtClean="0"/>
                    </a:p>
                    <a:p>
                      <a:pPr marL="342900" indent="-342900" algn="ctr">
                        <a:buNone/>
                      </a:pPr>
                      <a:r>
                        <a:rPr lang="en-US" dirty="0" smtClean="0"/>
                        <a:t>453</a:t>
                      </a:r>
                      <a:r>
                        <a:rPr lang="en-US" baseline="0" dirty="0" smtClean="0"/>
                        <a:t> (37.8%)</a:t>
                      </a:r>
                      <a:r>
                        <a:rPr lang="en-US" dirty="0" smtClean="0"/>
                        <a:t>  </a:t>
                      </a:r>
                      <a:endParaRPr lang="en-US" dirty="0"/>
                    </a:p>
                  </a:txBody>
                  <a:tcPr/>
                </a:tc>
                <a:tc>
                  <a:txBody>
                    <a:bodyPr/>
                    <a:lstStyle/>
                    <a:p>
                      <a:pPr algn="ctr"/>
                      <a:endParaRPr lang="en-US" dirty="0" smtClean="0"/>
                    </a:p>
                    <a:p>
                      <a:pPr algn="ctr"/>
                      <a:r>
                        <a:rPr lang="en-US" dirty="0" smtClean="0"/>
                        <a:t>471</a:t>
                      </a:r>
                      <a:r>
                        <a:rPr lang="en-US" baseline="0" dirty="0" smtClean="0"/>
                        <a:t>  </a:t>
                      </a:r>
                      <a:r>
                        <a:rPr lang="en-US" dirty="0" smtClean="0"/>
                        <a:t>(25.1%)</a:t>
                      </a:r>
                      <a:endParaRPr lang="en-US" dirty="0"/>
                    </a:p>
                  </a:txBody>
                  <a:tcPr/>
                </a:tc>
                <a:tc>
                  <a:txBody>
                    <a:bodyPr/>
                    <a:lstStyle/>
                    <a:p>
                      <a:pPr algn="ctr"/>
                      <a:r>
                        <a:rPr lang="en-US" dirty="0" smtClean="0"/>
                        <a:t/>
                      </a:r>
                      <a:br>
                        <a:rPr lang="en-US" dirty="0" smtClean="0"/>
                      </a:br>
                      <a:r>
                        <a:rPr lang="en-US" dirty="0" smtClean="0"/>
                        <a:t>924</a:t>
                      </a:r>
                      <a:r>
                        <a:rPr lang="en-US" baseline="0" dirty="0" smtClean="0"/>
                        <a:t> (30%)</a:t>
                      </a:r>
                      <a:endParaRPr lang="en-US" dirty="0"/>
                    </a:p>
                  </a:txBody>
                  <a:tcPr/>
                </a:tc>
              </a:tr>
              <a:tr h="907531">
                <a:tc>
                  <a:txBody>
                    <a:bodyPr/>
                    <a:lstStyle/>
                    <a:p>
                      <a:pPr algn="ctr"/>
                      <a:endParaRPr lang="en-US" dirty="0" smtClean="0"/>
                    </a:p>
                    <a:p>
                      <a:pPr algn="ctr"/>
                      <a:r>
                        <a:rPr lang="en-US" dirty="0" smtClean="0"/>
                        <a:t>2007</a:t>
                      </a:r>
                      <a:endParaRPr lang="en-US" dirty="0"/>
                    </a:p>
                  </a:txBody>
                  <a:tcPr/>
                </a:tc>
                <a:tc>
                  <a:txBody>
                    <a:bodyPr/>
                    <a:lstStyle/>
                    <a:p>
                      <a:pPr algn="ctr"/>
                      <a:endParaRPr lang="en-US" dirty="0" smtClean="0"/>
                    </a:p>
                    <a:p>
                      <a:pPr algn="ctr"/>
                      <a:r>
                        <a:rPr lang="en-US" dirty="0" smtClean="0"/>
                        <a:t>Web</a:t>
                      </a:r>
                      <a:endParaRPr lang="en-US" dirty="0"/>
                    </a:p>
                  </a:txBody>
                  <a:tcPr/>
                </a:tc>
                <a:tc>
                  <a:txBody>
                    <a:bodyPr/>
                    <a:lstStyle/>
                    <a:p>
                      <a:pPr algn="ctr"/>
                      <a:r>
                        <a:rPr lang="en-US" dirty="0" smtClean="0"/>
                        <a:t>2800</a:t>
                      </a:r>
                    </a:p>
                    <a:p>
                      <a:pPr algn="ctr"/>
                      <a:r>
                        <a:rPr lang="en-US" dirty="0" smtClean="0"/>
                        <a:t> CSB/SJU</a:t>
                      </a:r>
                      <a:endParaRPr lang="en-US" dirty="0"/>
                    </a:p>
                  </a:txBody>
                  <a:tcPr/>
                </a:tc>
                <a:tc>
                  <a:txBody>
                    <a:bodyPr/>
                    <a:lstStyle/>
                    <a:p>
                      <a:pPr algn="ctr"/>
                      <a:endParaRPr lang="en-US" dirty="0" smtClean="0"/>
                    </a:p>
                    <a:p>
                      <a:pPr algn="ctr"/>
                      <a:r>
                        <a:rPr lang="en-US" dirty="0" smtClean="0"/>
                        <a:t>526</a:t>
                      </a:r>
                      <a:endParaRPr lang="en-US" dirty="0"/>
                    </a:p>
                  </a:txBody>
                  <a:tcPr/>
                </a:tc>
                <a:tc>
                  <a:txBody>
                    <a:bodyPr/>
                    <a:lstStyle/>
                    <a:p>
                      <a:pPr algn="ctr"/>
                      <a:endParaRPr lang="en-US" dirty="0" smtClean="0"/>
                    </a:p>
                    <a:p>
                      <a:pPr algn="ctr"/>
                      <a:r>
                        <a:rPr lang="en-US" dirty="0" smtClean="0"/>
                        <a:t>337</a:t>
                      </a:r>
                      <a:endParaRPr lang="en-US" dirty="0"/>
                    </a:p>
                  </a:txBody>
                  <a:tcPr/>
                </a:tc>
                <a:tc>
                  <a:txBody>
                    <a:bodyPr/>
                    <a:lstStyle/>
                    <a:p>
                      <a:pPr algn="ctr"/>
                      <a:endParaRPr lang="en-US" dirty="0" smtClean="0"/>
                    </a:p>
                    <a:p>
                      <a:pPr algn="ctr"/>
                      <a:r>
                        <a:rPr lang="en-US" dirty="0" smtClean="0"/>
                        <a:t>863 (32.6%)</a:t>
                      </a:r>
                      <a:endParaRPr lang="en-US" dirty="0"/>
                    </a:p>
                  </a:txBody>
                  <a:tcPr/>
                </a:tc>
              </a:tr>
              <a:tr h="861309">
                <a:tc>
                  <a:txBody>
                    <a:bodyPr/>
                    <a:lstStyle/>
                    <a:p>
                      <a:pPr algn="ctr"/>
                      <a:endParaRPr lang="en-US" dirty="0" smtClean="0"/>
                    </a:p>
                    <a:p>
                      <a:pPr algn="ctr"/>
                      <a:r>
                        <a:rPr lang="en-US" dirty="0" smtClean="0"/>
                        <a:t>2003</a:t>
                      </a:r>
                      <a:endParaRPr lang="en-US" dirty="0"/>
                    </a:p>
                  </a:txBody>
                  <a:tcPr/>
                </a:tc>
                <a:tc>
                  <a:txBody>
                    <a:bodyPr/>
                    <a:lstStyle/>
                    <a:p>
                      <a:pPr algn="ctr"/>
                      <a:endParaRPr lang="en-US" dirty="0" smtClean="0"/>
                    </a:p>
                    <a:p>
                      <a:pPr algn="ctr"/>
                      <a:r>
                        <a:rPr lang="en-US" dirty="0" smtClean="0"/>
                        <a:t>Web</a:t>
                      </a:r>
                      <a:endParaRPr lang="en-US" dirty="0"/>
                    </a:p>
                  </a:txBody>
                  <a:tcPr/>
                </a:tc>
                <a:tc>
                  <a:txBody>
                    <a:bodyPr/>
                    <a:lstStyle/>
                    <a:p>
                      <a:pPr algn="ctr"/>
                      <a:r>
                        <a:rPr lang="en-US" dirty="0" smtClean="0"/>
                        <a:t>2790</a:t>
                      </a:r>
                    </a:p>
                    <a:p>
                      <a:pPr algn="ctr"/>
                      <a:r>
                        <a:rPr lang="en-US" dirty="0" smtClean="0"/>
                        <a:t>  CSB  982</a:t>
                      </a:r>
                    </a:p>
                    <a:p>
                      <a:pPr algn="ctr"/>
                      <a:r>
                        <a:rPr lang="en-US" dirty="0" smtClean="0"/>
                        <a:t>  SJU 1808</a:t>
                      </a:r>
                      <a:endParaRPr lang="en-US" dirty="0"/>
                    </a:p>
                  </a:txBody>
                  <a:tcPr/>
                </a:tc>
                <a:tc>
                  <a:txBody>
                    <a:bodyPr/>
                    <a:lstStyle/>
                    <a:p>
                      <a:pPr algn="ctr"/>
                      <a:endParaRPr lang="en-US" dirty="0" smtClean="0"/>
                    </a:p>
                    <a:p>
                      <a:pPr algn="ctr"/>
                      <a:r>
                        <a:rPr lang="en-US" dirty="0" smtClean="0"/>
                        <a:t>504 (51.3%)</a:t>
                      </a:r>
                    </a:p>
                  </a:txBody>
                  <a:tcPr/>
                </a:tc>
                <a:tc>
                  <a:txBody>
                    <a:bodyPr/>
                    <a:lstStyle/>
                    <a:p>
                      <a:pPr algn="ctr"/>
                      <a:endParaRPr lang="en-US" dirty="0" smtClean="0"/>
                    </a:p>
                    <a:p>
                      <a:pPr algn="ctr"/>
                      <a:r>
                        <a:rPr lang="en-US" dirty="0" smtClean="0"/>
                        <a:t>689 (38%)</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1192 (43%)</a:t>
                      </a:r>
                    </a:p>
                    <a:p>
                      <a:pPr algn="ctr"/>
                      <a:endParaRPr lang="en-US" dirty="0"/>
                    </a:p>
                  </a:txBody>
                  <a:tcPr/>
                </a:tc>
              </a:tr>
              <a:tr h="746838">
                <a:tc>
                  <a:txBody>
                    <a:bodyPr/>
                    <a:lstStyle/>
                    <a:p>
                      <a:pPr algn="ctr"/>
                      <a:endParaRPr lang="en-US" dirty="0" smtClean="0"/>
                    </a:p>
                    <a:p>
                      <a:pPr algn="ctr"/>
                      <a:r>
                        <a:rPr lang="en-US" dirty="0" smtClean="0"/>
                        <a:t>2000</a:t>
                      </a:r>
                      <a:endParaRPr lang="en-US" dirty="0"/>
                    </a:p>
                  </a:txBody>
                  <a:tcPr/>
                </a:tc>
                <a:tc>
                  <a:txBody>
                    <a:bodyPr/>
                    <a:lstStyle/>
                    <a:p>
                      <a:pPr algn="ctr"/>
                      <a:r>
                        <a:rPr lang="en-US" dirty="0" smtClean="0"/>
                        <a:t>Paper </a:t>
                      </a:r>
                      <a:r>
                        <a:rPr lang="en-US" sz="1400" dirty="0" smtClean="0"/>
                        <a:t>&amp;</a:t>
                      </a:r>
                      <a:r>
                        <a:rPr lang="en-US" dirty="0" smtClean="0"/>
                        <a:t> Pencil</a:t>
                      </a:r>
                      <a:endParaRPr lang="en-US" dirty="0"/>
                    </a:p>
                  </a:txBody>
                  <a:tcPr/>
                </a:tc>
                <a:tc>
                  <a:txBody>
                    <a:bodyPr/>
                    <a:lstStyle/>
                    <a:p>
                      <a:pPr algn="ctr"/>
                      <a:r>
                        <a:rPr lang="en-US" dirty="0" smtClean="0"/>
                        <a:t>1000</a:t>
                      </a:r>
                    </a:p>
                    <a:p>
                      <a:pPr algn="ctr"/>
                      <a:r>
                        <a:rPr lang="en-US" dirty="0" smtClean="0"/>
                        <a:t>CSB 500</a:t>
                      </a:r>
                    </a:p>
                    <a:p>
                      <a:pPr algn="ctr"/>
                      <a:r>
                        <a:rPr lang="en-US" dirty="0" smtClean="0"/>
                        <a:t>SJU 500</a:t>
                      </a:r>
                      <a:endParaRPr lang="en-US" dirty="0"/>
                    </a:p>
                  </a:txBody>
                  <a:tcPr/>
                </a:tc>
                <a:tc>
                  <a:txBody>
                    <a:bodyPr/>
                    <a:lstStyle/>
                    <a:p>
                      <a:pPr algn="ctr"/>
                      <a:endParaRPr lang="en-US" dirty="0" smtClean="0"/>
                    </a:p>
                    <a:p>
                      <a:pPr algn="ctr"/>
                      <a:r>
                        <a:rPr lang="en-US" dirty="0" smtClean="0"/>
                        <a:t>191 (38.2%)</a:t>
                      </a:r>
                    </a:p>
                  </a:txBody>
                  <a:tcPr/>
                </a:tc>
                <a:tc>
                  <a:txBody>
                    <a:bodyPr/>
                    <a:lstStyle/>
                    <a:p>
                      <a:pPr algn="ctr"/>
                      <a:endParaRPr lang="en-US" dirty="0" smtClean="0"/>
                    </a:p>
                    <a:p>
                      <a:pPr algn="ctr"/>
                      <a:r>
                        <a:rPr lang="en-US" dirty="0" smtClean="0"/>
                        <a:t>145 (29%)</a:t>
                      </a:r>
                      <a:endParaRPr lang="en-US" dirty="0"/>
                    </a:p>
                  </a:txBody>
                  <a:tcPr/>
                </a:tc>
                <a:tc>
                  <a:txBody>
                    <a:bodyPr/>
                    <a:lstStyle/>
                    <a:p>
                      <a:pPr algn="ctr"/>
                      <a:endParaRPr lang="en-US" dirty="0" smtClean="0"/>
                    </a:p>
                    <a:p>
                      <a:pPr algn="ctr"/>
                      <a:r>
                        <a:rPr lang="en-US" dirty="0" smtClean="0"/>
                        <a:t>336</a:t>
                      </a:r>
                      <a:r>
                        <a:rPr lang="en-US" baseline="0" dirty="0" smtClean="0"/>
                        <a:t>  (</a:t>
                      </a:r>
                      <a:r>
                        <a:rPr lang="en-US" dirty="0" smtClean="0"/>
                        <a:t>33.6%)</a:t>
                      </a:r>
                      <a:endParaRPr lang="en-US"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Grades and Alcohol Use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3027471"/>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Environment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0735859"/>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3657600" y="6245423"/>
            <a:ext cx="5486400" cy="307777"/>
          </a:xfrm>
          <a:prstGeom prst="rect">
            <a:avLst/>
          </a:prstGeom>
        </p:spPr>
        <p:txBody>
          <a:bodyPr wrap="square">
            <a:spAutoFit/>
          </a:bodyPr>
          <a:lstStyle/>
          <a:p>
            <a:r>
              <a:rPr lang="en-US" sz="1400" dirty="0"/>
              <a:t>* In 2000 respondents weren't asked about each separate campus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Alcohol Use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6275397"/>
              </p:ext>
            </p:extLst>
          </p:nvPr>
        </p:nvGraphicFramePr>
        <p:xfrm>
          <a:off x="5334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Alcohol Use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2165880"/>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Negative Consequences due to Others’ Use</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3065640"/>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Protective Strategies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4686457"/>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Protective Strategies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7325951"/>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by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0910516"/>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by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7130289"/>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by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8761747"/>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467600" cy="1143000"/>
          </a:xfrm>
        </p:spPr>
        <p:txBody>
          <a:bodyPr/>
          <a:lstStyle/>
          <a:p>
            <a:pPr algn="ctr"/>
            <a:r>
              <a:rPr lang="en-US" dirty="0" smtClean="0"/>
              <a:t>Demographics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9770244"/>
              </p:ext>
            </p:extLst>
          </p:nvPr>
        </p:nvGraphicFramePr>
        <p:xfrm>
          <a:off x="124969" y="762001"/>
          <a:ext cx="8915399" cy="5943601"/>
        </p:xfrm>
        <a:graphic>
          <a:graphicData uri="http://schemas.openxmlformats.org/drawingml/2006/table">
            <a:tbl>
              <a:tblPr firstRow="1" bandRow="1">
                <a:tableStyleId>{5C22544A-7EE6-4342-B048-85BDC9FD1C3A}</a:tableStyleId>
              </a:tblPr>
              <a:tblGrid>
                <a:gridCol w="1765425"/>
                <a:gridCol w="1350637"/>
                <a:gridCol w="1253366"/>
                <a:gridCol w="1456476"/>
                <a:gridCol w="1516727"/>
                <a:gridCol w="1572768"/>
              </a:tblGrid>
              <a:tr h="1194846">
                <a:tc>
                  <a:txBody>
                    <a:bodyPr/>
                    <a:lstStyle/>
                    <a:p>
                      <a:pPr algn="ctr"/>
                      <a:r>
                        <a:rPr lang="en-US" dirty="0" smtClean="0"/>
                        <a:t>Respondent</a:t>
                      </a:r>
                      <a:r>
                        <a:rPr lang="en-US" baseline="0" dirty="0" smtClean="0"/>
                        <a:t> Breakdown  by</a:t>
                      </a:r>
                      <a:endParaRPr lang="en-US" dirty="0" smtClean="0"/>
                    </a:p>
                    <a:p>
                      <a:pPr algn="ctr"/>
                      <a:r>
                        <a:rPr lang="en-US" dirty="0" smtClean="0"/>
                        <a:t>Survey Year</a:t>
                      </a:r>
                      <a:endParaRPr lang="en-US" dirty="0"/>
                    </a:p>
                  </a:txBody>
                  <a:tcPr/>
                </a:tc>
                <a:tc>
                  <a:txBody>
                    <a:bodyPr/>
                    <a:lstStyle/>
                    <a:p>
                      <a:pPr algn="ctr"/>
                      <a:endParaRPr lang="en-US" baseline="0" dirty="0" smtClean="0"/>
                    </a:p>
                    <a:p>
                      <a:pPr algn="ctr"/>
                      <a:r>
                        <a:rPr lang="en-US" baseline="0" dirty="0" smtClean="0"/>
                        <a:t>By CSB/SJU</a:t>
                      </a:r>
                      <a:endParaRPr lang="en-US" dirty="0"/>
                    </a:p>
                  </a:txBody>
                  <a:tcPr/>
                </a:tc>
                <a:tc>
                  <a:txBody>
                    <a:bodyPr/>
                    <a:lstStyle/>
                    <a:p>
                      <a:pPr algn="ctr"/>
                      <a:r>
                        <a:rPr lang="en-US" dirty="0" smtClean="0"/>
                        <a:t>Primary</a:t>
                      </a:r>
                      <a:r>
                        <a:rPr lang="en-US" baseline="0" dirty="0" smtClean="0"/>
                        <a:t> Ethnic Origin</a:t>
                      </a:r>
                      <a:endParaRPr lang="en-US" dirty="0"/>
                    </a:p>
                  </a:txBody>
                  <a:tcPr/>
                </a:tc>
                <a:tc>
                  <a:txBody>
                    <a:bodyPr/>
                    <a:lstStyle/>
                    <a:p>
                      <a:pPr algn="ctr"/>
                      <a:endParaRPr lang="en-US" baseline="0" dirty="0" smtClean="0"/>
                    </a:p>
                    <a:p>
                      <a:pPr algn="ctr"/>
                      <a:r>
                        <a:rPr lang="en-US" baseline="0" dirty="0" smtClean="0"/>
                        <a:t>By Year in School</a:t>
                      </a:r>
                      <a:endParaRPr lang="en-US" dirty="0"/>
                    </a:p>
                  </a:txBody>
                  <a:tcPr/>
                </a:tc>
                <a:tc>
                  <a:txBody>
                    <a:bodyPr/>
                    <a:lstStyle/>
                    <a:p>
                      <a:pPr algn="ctr"/>
                      <a:r>
                        <a:rPr lang="en-US" dirty="0" smtClean="0"/>
                        <a:t>By On-Campus/Off-Campus</a:t>
                      </a:r>
                      <a:endParaRPr lang="en-US" dirty="0"/>
                    </a:p>
                  </a:txBody>
                  <a:tcPr/>
                </a:tc>
                <a:tc>
                  <a:txBody>
                    <a:bodyPr/>
                    <a:lstStyle/>
                    <a:p>
                      <a:pPr algn="ctr"/>
                      <a:r>
                        <a:rPr lang="en-US" dirty="0" smtClean="0"/>
                        <a:t>By Permanent</a:t>
                      </a:r>
                      <a:r>
                        <a:rPr lang="en-US" baseline="0" dirty="0" smtClean="0"/>
                        <a:t> Residence</a:t>
                      </a:r>
                      <a:endParaRPr lang="en-US" dirty="0"/>
                    </a:p>
                  </a:txBody>
                  <a:tcPr/>
                </a:tc>
              </a:tr>
              <a:tr h="949751">
                <a:tc>
                  <a:txBody>
                    <a:bodyPr/>
                    <a:lstStyle/>
                    <a:p>
                      <a:pPr algn="ctr"/>
                      <a:endParaRPr lang="en-US" dirty="0" smtClean="0"/>
                    </a:p>
                    <a:p>
                      <a:pPr algn="ctr"/>
                      <a:r>
                        <a:rPr lang="en-US" dirty="0" smtClean="0"/>
                        <a:t>2013</a:t>
                      </a:r>
                    </a:p>
                  </a:txBody>
                  <a:tcPr/>
                </a:tc>
                <a:tc>
                  <a:txBody>
                    <a:bodyPr/>
                    <a:lstStyle/>
                    <a:p>
                      <a:pPr algn="ctr"/>
                      <a:endParaRPr lang="en-US" sz="1600" dirty="0" smtClean="0"/>
                    </a:p>
                    <a:p>
                      <a:pPr algn="ctr"/>
                      <a:r>
                        <a:rPr lang="en-US" sz="1600" dirty="0" smtClean="0"/>
                        <a:t>CSB</a:t>
                      </a:r>
                      <a:r>
                        <a:rPr lang="en-US" sz="1600" baseline="0" dirty="0" smtClean="0"/>
                        <a:t>  62.5%</a:t>
                      </a:r>
                    </a:p>
                    <a:p>
                      <a:pPr algn="ctr"/>
                      <a:r>
                        <a:rPr lang="en-US" sz="1600" baseline="0" dirty="0" smtClean="0"/>
                        <a:t>SJU  37.5%</a:t>
                      </a:r>
                      <a:endParaRPr lang="en-US" sz="1600" dirty="0"/>
                    </a:p>
                  </a:txBody>
                  <a:tcPr/>
                </a:tc>
                <a:tc>
                  <a:txBody>
                    <a:bodyPr/>
                    <a:lstStyle/>
                    <a:p>
                      <a:pPr algn="ctr"/>
                      <a:endParaRPr lang="en-US" sz="1200" dirty="0" smtClean="0"/>
                    </a:p>
                    <a:p>
                      <a:pPr algn="ctr"/>
                      <a:r>
                        <a:rPr lang="en-US" sz="1200" dirty="0" smtClean="0"/>
                        <a:t>White</a:t>
                      </a:r>
                      <a:r>
                        <a:rPr lang="en-US" sz="1200" baseline="0" dirty="0" smtClean="0"/>
                        <a:t> 86.6%</a:t>
                      </a:r>
                    </a:p>
                    <a:p>
                      <a:pPr algn="ctr"/>
                      <a:r>
                        <a:rPr lang="en-US" sz="1200" baseline="0" dirty="0" smtClean="0"/>
                        <a:t>Asia/PI 5.2%</a:t>
                      </a:r>
                      <a:endParaRPr lang="en-US" sz="1200" dirty="0"/>
                    </a:p>
                  </a:txBody>
                  <a:tcPr/>
                </a:tc>
                <a:tc>
                  <a:txBody>
                    <a:bodyPr/>
                    <a:lstStyle/>
                    <a:p>
                      <a:pPr algn="ctr"/>
                      <a:r>
                        <a:rPr lang="en-US" sz="1400" dirty="0" smtClean="0"/>
                        <a:t>First     24.9%</a:t>
                      </a:r>
                    </a:p>
                    <a:p>
                      <a:pPr algn="ctr"/>
                      <a:r>
                        <a:rPr lang="en-US" sz="1400" baseline="0" dirty="0" err="1" smtClean="0"/>
                        <a:t>Soph</a:t>
                      </a:r>
                      <a:r>
                        <a:rPr lang="en-US" sz="1400" baseline="0" dirty="0" smtClean="0"/>
                        <a:t>    26.9% </a:t>
                      </a:r>
                    </a:p>
                    <a:p>
                      <a:pPr algn="ctr"/>
                      <a:r>
                        <a:rPr lang="en-US" sz="1400" baseline="0" dirty="0" smtClean="0"/>
                        <a:t>Jun      24.8%</a:t>
                      </a:r>
                    </a:p>
                    <a:p>
                      <a:pPr algn="ctr"/>
                      <a:r>
                        <a:rPr lang="en-US" sz="1400" baseline="0" dirty="0" err="1" smtClean="0"/>
                        <a:t>Sen</a:t>
                      </a:r>
                      <a:r>
                        <a:rPr lang="en-US" sz="1400" baseline="0" dirty="0" smtClean="0"/>
                        <a:t>      22.3%  </a:t>
                      </a:r>
                      <a:endParaRPr lang="en-US" sz="1400" dirty="0"/>
                    </a:p>
                  </a:txBody>
                  <a:tcPr/>
                </a:tc>
                <a:tc>
                  <a:txBody>
                    <a:bodyPr/>
                    <a:lstStyle/>
                    <a:p>
                      <a:pPr algn="ctr"/>
                      <a:r>
                        <a:rPr lang="en-US" dirty="0" smtClean="0"/>
                        <a:t>On 87.9%</a:t>
                      </a:r>
                    </a:p>
                    <a:p>
                      <a:pPr algn="ctr"/>
                      <a:endParaRPr lang="en-US" dirty="0" smtClean="0"/>
                    </a:p>
                    <a:p>
                      <a:pPr algn="ctr"/>
                      <a:r>
                        <a:rPr lang="en-US" dirty="0" smtClean="0"/>
                        <a:t>Off 9.4%</a:t>
                      </a:r>
                      <a:endParaRPr lang="en-US" dirty="0"/>
                    </a:p>
                  </a:txBody>
                  <a:tcPr/>
                </a:tc>
                <a:tc>
                  <a:txBody>
                    <a:bodyPr/>
                    <a:lstStyle/>
                    <a:p>
                      <a:pPr algn="ctr"/>
                      <a:r>
                        <a:rPr lang="en-US" dirty="0" smtClean="0"/>
                        <a:t>U.S.</a:t>
                      </a:r>
                      <a:r>
                        <a:rPr lang="en-US" baseline="0" dirty="0" smtClean="0"/>
                        <a:t>   97.6%</a:t>
                      </a:r>
                    </a:p>
                    <a:p>
                      <a:pPr algn="ctr"/>
                      <a:r>
                        <a:rPr lang="en-US" baseline="0" dirty="0" err="1" smtClean="0"/>
                        <a:t>Int</a:t>
                      </a:r>
                      <a:r>
                        <a:rPr lang="en-US" baseline="0" dirty="0" smtClean="0"/>
                        <a:t>      2.4%</a:t>
                      </a:r>
                      <a:endParaRPr lang="en-US" dirty="0"/>
                    </a:p>
                  </a:txBody>
                  <a:tcPr/>
                </a:tc>
              </a:tr>
              <a:tr h="949751">
                <a:tc>
                  <a:txBody>
                    <a:bodyPr/>
                    <a:lstStyle/>
                    <a:p>
                      <a:pPr algn="ctr"/>
                      <a:endParaRPr lang="en-US" dirty="0" smtClean="0"/>
                    </a:p>
                    <a:p>
                      <a:pPr algn="ctr"/>
                      <a:r>
                        <a:rPr lang="en-US" dirty="0" smtClean="0"/>
                        <a:t>2010</a:t>
                      </a:r>
                    </a:p>
                  </a:txBody>
                  <a:tcPr/>
                </a:tc>
                <a:tc>
                  <a:txBody>
                    <a:bodyPr/>
                    <a:lstStyle/>
                    <a:p>
                      <a:pPr algn="ctr"/>
                      <a:endParaRPr lang="en-US" sz="1600" dirty="0" smtClean="0"/>
                    </a:p>
                    <a:p>
                      <a:pPr algn="ctr"/>
                      <a:r>
                        <a:rPr lang="en-US" sz="1600" dirty="0" smtClean="0"/>
                        <a:t>CSB  49%</a:t>
                      </a:r>
                    </a:p>
                    <a:p>
                      <a:pPr algn="ctr"/>
                      <a:r>
                        <a:rPr lang="en-US" sz="1600" dirty="0" smtClean="0"/>
                        <a:t>SJU   51%</a:t>
                      </a:r>
                      <a:endParaRPr lang="en-US" sz="1600" dirty="0"/>
                    </a:p>
                  </a:txBody>
                  <a:tcPr/>
                </a:tc>
                <a:tc>
                  <a:txBody>
                    <a:bodyPr/>
                    <a:lstStyle/>
                    <a:p>
                      <a:pPr algn="ctr"/>
                      <a:endParaRPr lang="en-US" sz="1200" dirty="0" smtClean="0"/>
                    </a:p>
                    <a:p>
                      <a:pPr algn="ctr"/>
                      <a:r>
                        <a:rPr lang="en-US" sz="1200" dirty="0" smtClean="0"/>
                        <a:t>White 91.8%</a:t>
                      </a:r>
                    </a:p>
                    <a:p>
                      <a:pPr algn="ctr"/>
                      <a:r>
                        <a:rPr lang="en-US" sz="1200" dirty="0" smtClean="0"/>
                        <a:t>Asia/PI</a:t>
                      </a:r>
                      <a:r>
                        <a:rPr lang="en-US" sz="1200" baseline="0" dirty="0" smtClean="0"/>
                        <a:t> </a:t>
                      </a:r>
                      <a:r>
                        <a:rPr lang="en-US" sz="1200" dirty="0" smtClean="0"/>
                        <a:t>3.1%</a:t>
                      </a:r>
                      <a:endParaRPr lang="en-US" sz="1200" dirty="0"/>
                    </a:p>
                  </a:txBody>
                  <a:tcPr/>
                </a:tc>
                <a:tc>
                  <a:txBody>
                    <a:bodyPr/>
                    <a:lstStyle/>
                    <a:p>
                      <a:pPr algn="ctr"/>
                      <a:r>
                        <a:rPr lang="en-US" sz="1400" dirty="0" smtClean="0"/>
                        <a:t>First</a:t>
                      </a:r>
                      <a:r>
                        <a:rPr lang="en-US" sz="1400" baseline="0" dirty="0" smtClean="0"/>
                        <a:t>     </a:t>
                      </a:r>
                      <a:r>
                        <a:rPr lang="en-US" sz="1400" dirty="0" smtClean="0"/>
                        <a:t>23.6%</a:t>
                      </a:r>
                    </a:p>
                    <a:p>
                      <a:pPr algn="ctr"/>
                      <a:r>
                        <a:rPr lang="en-US" sz="1400" dirty="0" err="1" smtClean="0"/>
                        <a:t>Soph</a:t>
                      </a:r>
                      <a:r>
                        <a:rPr lang="en-US" sz="1400" dirty="0" smtClean="0"/>
                        <a:t>   27.3%</a:t>
                      </a:r>
                    </a:p>
                    <a:p>
                      <a:pPr algn="ctr"/>
                      <a:r>
                        <a:rPr lang="en-US" sz="1400" dirty="0" smtClean="0"/>
                        <a:t>Jun      23.0%</a:t>
                      </a:r>
                    </a:p>
                    <a:p>
                      <a:pPr algn="ctr"/>
                      <a:r>
                        <a:rPr lang="en-US" sz="1400" dirty="0" err="1" smtClean="0"/>
                        <a:t>Sen</a:t>
                      </a:r>
                      <a:r>
                        <a:rPr lang="en-US" sz="1400" dirty="0" smtClean="0"/>
                        <a:t>     26.1%</a:t>
                      </a:r>
                      <a:endParaRPr lang="en-US" sz="1400" dirty="0"/>
                    </a:p>
                  </a:txBody>
                  <a:tcPr/>
                </a:tc>
                <a:tc>
                  <a:txBody>
                    <a:bodyPr/>
                    <a:lstStyle/>
                    <a:p>
                      <a:pPr algn="ctr"/>
                      <a:r>
                        <a:rPr lang="en-US" dirty="0" smtClean="0"/>
                        <a:t>On  81.5%</a:t>
                      </a:r>
                    </a:p>
                    <a:p>
                      <a:pPr algn="ctr"/>
                      <a:endParaRPr lang="en-US" dirty="0" smtClean="0"/>
                    </a:p>
                    <a:p>
                      <a:pPr algn="ctr"/>
                      <a:r>
                        <a:rPr lang="en-US" dirty="0" smtClean="0"/>
                        <a:t>Off  17.7%</a:t>
                      </a:r>
                      <a:endParaRPr lang="en-US" dirty="0"/>
                    </a:p>
                  </a:txBody>
                  <a:tcPr/>
                </a:tc>
                <a:tc>
                  <a:txBody>
                    <a:bodyPr/>
                    <a:lstStyle/>
                    <a:p>
                      <a:pPr algn="ctr"/>
                      <a:r>
                        <a:rPr lang="en-US" dirty="0" smtClean="0"/>
                        <a:t>U.S.</a:t>
                      </a:r>
                      <a:r>
                        <a:rPr lang="en-US" baseline="0" dirty="0" smtClean="0"/>
                        <a:t>   96.6%</a:t>
                      </a:r>
                    </a:p>
                    <a:p>
                      <a:pPr algn="ctr"/>
                      <a:r>
                        <a:rPr lang="en-US" baseline="0" dirty="0" err="1" smtClean="0"/>
                        <a:t>Int</a:t>
                      </a:r>
                      <a:r>
                        <a:rPr lang="en-US" baseline="0" dirty="0" smtClean="0"/>
                        <a:t>      3.4%</a:t>
                      </a:r>
                      <a:endParaRPr lang="en-US" dirty="0"/>
                    </a:p>
                  </a:txBody>
                  <a:tcPr/>
                </a:tc>
              </a:tr>
              <a:tr h="949751">
                <a:tc>
                  <a:txBody>
                    <a:bodyPr/>
                    <a:lstStyle/>
                    <a:p>
                      <a:pPr algn="ctr"/>
                      <a:endParaRPr lang="en-US" dirty="0" smtClean="0"/>
                    </a:p>
                    <a:p>
                      <a:pPr algn="ctr"/>
                      <a:r>
                        <a:rPr lang="en-US" dirty="0" smtClean="0"/>
                        <a:t>2007</a:t>
                      </a:r>
                      <a:endParaRPr lang="en-US" dirty="0"/>
                    </a:p>
                  </a:txBody>
                  <a:tcPr/>
                </a:tc>
                <a:tc>
                  <a:txBody>
                    <a:bodyPr/>
                    <a:lstStyle/>
                    <a:p>
                      <a:pPr algn="ctr"/>
                      <a:endParaRPr lang="en-US" sz="1600" dirty="0" smtClean="0"/>
                    </a:p>
                    <a:p>
                      <a:pPr algn="ctr"/>
                      <a:r>
                        <a:rPr lang="en-US" sz="1600" dirty="0" smtClean="0"/>
                        <a:t>CSB  61%</a:t>
                      </a:r>
                    </a:p>
                    <a:p>
                      <a:pPr algn="ctr"/>
                      <a:r>
                        <a:rPr lang="en-US" sz="1600" dirty="0" smtClean="0"/>
                        <a:t>SJU  39%</a:t>
                      </a:r>
                      <a:endParaRPr lang="en-US" sz="1600" dirty="0"/>
                    </a:p>
                  </a:txBody>
                  <a:tcPr/>
                </a:tc>
                <a:tc>
                  <a:txBody>
                    <a:bodyPr/>
                    <a:lstStyle/>
                    <a:p>
                      <a:pPr algn="ctr"/>
                      <a:endParaRPr lang="en-US" sz="1200" dirty="0" smtClean="0"/>
                    </a:p>
                    <a:p>
                      <a:pPr algn="ctr"/>
                      <a:r>
                        <a:rPr lang="en-US" sz="1200" dirty="0" smtClean="0"/>
                        <a:t>White  91%</a:t>
                      </a:r>
                    </a:p>
                    <a:p>
                      <a:pPr algn="ctr"/>
                      <a:r>
                        <a:rPr lang="en-US" sz="1200" dirty="0" smtClean="0"/>
                        <a:t>Asia/PI</a:t>
                      </a:r>
                      <a:r>
                        <a:rPr lang="en-US" sz="1200" baseline="0" dirty="0" smtClean="0"/>
                        <a:t> 2.8%</a:t>
                      </a:r>
                      <a:endParaRPr lang="en-US" sz="1200" dirty="0"/>
                    </a:p>
                  </a:txBody>
                  <a:tcPr/>
                </a:tc>
                <a:tc>
                  <a:txBody>
                    <a:bodyPr/>
                    <a:lstStyle/>
                    <a:p>
                      <a:pPr algn="ctr"/>
                      <a:r>
                        <a:rPr lang="en-US" sz="1400" dirty="0" smtClean="0"/>
                        <a:t>First     26.5%</a:t>
                      </a:r>
                    </a:p>
                    <a:p>
                      <a:pPr algn="ctr"/>
                      <a:r>
                        <a:rPr lang="en-US" sz="1400" dirty="0" err="1" smtClean="0"/>
                        <a:t>Soph</a:t>
                      </a:r>
                      <a:r>
                        <a:rPr lang="en-US" sz="1400" dirty="0" smtClean="0"/>
                        <a:t>   29.9%</a:t>
                      </a:r>
                    </a:p>
                    <a:p>
                      <a:pPr algn="ctr"/>
                      <a:r>
                        <a:rPr lang="en-US" sz="1400" dirty="0" smtClean="0"/>
                        <a:t>Jun      20.4%</a:t>
                      </a:r>
                    </a:p>
                    <a:p>
                      <a:pPr algn="ctr"/>
                      <a:r>
                        <a:rPr lang="en-US" sz="1400" dirty="0" err="1" smtClean="0"/>
                        <a:t>Sen</a:t>
                      </a:r>
                      <a:r>
                        <a:rPr lang="en-US" sz="1400" dirty="0" smtClean="0"/>
                        <a:t>     23.2%</a:t>
                      </a:r>
                      <a:endParaRPr lang="en-US" sz="1400" dirty="0"/>
                    </a:p>
                  </a:txBody>
                  <a:tcPr/>
                </a:tc>
                <a:tc>
                  <a:txBody>
                    <a:bodyPr/>
                    <a:lstStyle/>
                    <a:p>
                      <a:pPr algn="ctr"/>
                      <a:r>
                        <a:rPr lang="en-US" dirty="0" smtClean="0"/>
                        <a:t>On  84.8%</a:t>
                      </a:r>
                    </a:p>
                    <a:p>
                      <a:pPr algn="ctr"/>
                      <a:endParaRPr lang="en-US" dirty="0" smtClean="0"/>
                    </a:p>
                    <a:p>
                      <a:pPr algn="ctr"/>
                      <a:r>
                        <a:rPr lang="en-US" dirty="0" smtClean="0"/>
                        <a:t>Off  15.2%</a:t>
                      </a:r>
                      <a:endParaRPr lang="en-US" dirty="0"/>
                    </a:p>
                  </a:txBody>
                  <a:tcPr/>
                </a:tc>
                <a:tc>
                  <a:txBody>
                    <a:bodyPr/>
                    <a:lstStyle/>
                    <a:p>
                      <a:pPr algn="ctr"/>
                      <a:r>
                        <a:rPr lang="en-US" dirty="0" smtClean="0"/>
                        <a:t>U.S.</a:t>
                      </a:r>
                      <a:r>
                        <a:rPr lang="en-US" baseline="0" dirty="0" smtClean="0"/>
                        <a:t>   97.1%</a:t>
                      </a:r>
                    </a:p>
                    <a:p>
                      <a:pPr algn="ctr"/>
                      <a:r>
                        <a:rPr lang="en-US" baseline="0" dirty="0" err="1" smtClean="0"/>
                        <a:t>Int</a:t>
                      </a:r>
                      <a:r>
                        <a:rPr lang="en-US" baseline="0" dirty="0" smtClean="0"/>
                        <a:t>       2.9%</a:t>
                      </a:r>
                      <a:endParaRPr lang="en-US" dirty="0"/>
                    </a:p>
                  </a:txBody>
                  <a:tcPr/>
                </a:tc>
              </a:tr>
              <a:tr h="949751">
                <a:tc>
                  <a:txBody>
                    <a:bodyPr/>
                    <a:lstStyle/>
                    <a:p>
                      <a:pPr algn="ctr"/>
                      <a:endParaRPr lang="en-US" dirty="0" smtClean="0"/>
                    </a:p>
                    <a:p>
                      <a:pPr algn="ctr"/>
                      <a:r>
                        <a:rPr lang="en-US" dirty="0" smtClean="0"/>
                        <a:t>2003</a:t>
                      </a:r>
                      <a:endParaRPr lang="en-US" dirty="0"/>
                    </a:p>
                  </a:txBody>
                  <a:tcPr/>
                </a:tc>
                <a:tc>
                  <a:txBody>
                    <a:bodyPr/>
                    <a:lstStyle/>
                    <a:p>
                      <a:pPr algn="ctr"/>
                      <a:endParaRPr lang="en-US" sz="1400" dirty="0" smtClean="0"/>
                    </a:p>
                    <a:p>
                      <a:pPr algn="ctr"/>
                      <a:r>
                        <a:rPr lang="en-US" sz="1400" dirty="0" smtClean="0"/>
                        <a:t>CSB</a:t>
                      </a:r>
                      <a:r>
                        <a:rPr lang="en-US" sz="1400" baseline="0" dirty="0" smtClean="0"/>
                        <a:t>  42.2%</a:t>
                      </a:r>
                    </a:p>
                    <a:p>
                      <a:pPr algn="ctr"/>
                      <a:r>
                        <a:rPr lang="en-US" sz="1400" baseline="0" dirty="0" smtClean="0"/>
                        <a:t>SJU  57.8%</a:t>
                      </a:r>
                      <a:endParaRPr lang="en-US" sz="1400" dirty="0"/>
                    </a:p>
                  </a:txBody>
                  <a:tcPr/>
                </a:tc>
                <a:tc>
                  <a:txBody>
                    <a:bodyPr/>
                    <a:lstStyle/>
                    <a:p>
                      <a:pPr algn="ctr"/>
                      <a:endParaRPr lang="en-US" sz="1200" dirty="0" smtClean="0"/>
                    </a:p>
                    <a:p>
                      <a:pPr algn="ctr"/>
                      <a:endParaRPr lang="en-US" sz="1200" dirty="0" smtClean="0"/>
                    </a:p>
                    <a:p>
                      <a:pPr algn="ctr"/>
                      <a:r>
                        <a:rPr lang="en-US" sz="1200" dirty="0" smtClean="0"/>
                        <a:t>White  93.7%</a:t>
                      </a:r>
                      <a:endParaRPr lang="en-US" sz="1200" dirty="0"/>
                    </a:p>
                  </a:txBody>
                  <a:tcPr/>
                </a:tc>
                <a:tc>
                  <a:txBody>
                    <a:bodyPr/>
                    <a:lstStyle/>
                    <a:p>
                      <a:pPr algn="ctr"/>
                      <a:r>
                        <a:rPr lang="en-US" sz="1400" dirty="0" smtClean="0"/>
                        <a:t>First    25.8%</a:t>
                      </a:r>
                    </a:p>
                    <a:p>
                      <a:pPr algn="ctr"/>
                      <a:r>
                        <a:rPr lang="en-US" sz="1400" dirty="0" err="1" smtClean="0"/>
                        <a:t>Soph</a:t>
                      </a:r>
                      <a:r>
                        <a:rPr lang="en-US" sz="1400" dirty="0" smtClean="0"/>
                        <a:t>   24.7%</a:t>
                      </a:r>
                    </a:p>
                    <a:p>
                      <a:pPr algn="ctr"/>
                      <a:r>
                        <a:rPr lang="en-US" sz="1400" dirty="0" smtClean="0"/>
                        <a:t>Jun      23.0%</a:t>
                      </a:r>
                    </a:p>
                    <a:p>
                      <a:pPr algn="ctr"/>
                      <a:r>
                        <a:rPr lang="en-US" sz="1400" dirty="0" err="1" smtClean="0"/>
                        <a:t>Sen</a:t>
                      </a:r>
                      <a:r>
                        <a:rPr lang="en-US" sz="1400" dirty="0" smtClean="0"/>
                        <a:t>     26.3%</a:t>
                      </a:r>
                      <a:endParaRPr lang="en-US" sz="1400" dirty="0"/>
                    </a:p>
                  </a:txBody>
                  <a:tcPr/>
                </a:tc>
                <a:tc>
                  <a:txBody>
                    <a:bodyPr/>
                    <a:lstStyle/>
                    <a:p>
                      <a:pPr algn="ctr"/>
                      <a:r>
                        <a:rPr lang="en-US" dirty="0" smtClean="0"/>
                        <a:t>On  86.3%</a:t>
                      </a:r>
                    </a:p>
                    <a:p>
                      <a:pPr algn="ctr"/>
                      <a:endParaRPr lang="en-US" dirty="0" smtClean="0"/>
                    </a:p>
                    <a:p>
                      <a:pPr algn="ctr"/>
                      <a:r>
                        <a:rPr lang="en-US" dirty="0" smtClean="0"/>
                        <a:t>Off  13.7%</a:t>
                      </a:r>
                      <a:endParaRPr lang="en-US" dirty="0"/>
                    </a:p>
                  </a:txBody>
                  <a:tcPr/>
                </a:tc>
                <a:tc>
                  <a:txBody>
                    <a:bodyPr/>
                    <a:lstStyle/>
                    <a:p>
                      <a:pPr algn="ctr"/>
                      <a:r>
                        <a:rPr lang="en-US" dirty="0" smtClean="0"/>
                        <a:t>U.S.   98.2%</a:t>
                      </a:r>
                    </a:p>
                    <a:p>
                      <a:pPr algn="ctr"/>
                      <a:r>
                        <a:rPr lang="en-US" dirty="0" err="1" smtClean="0"/>
                        <a:t>Int</a:t>
                      </a:r>
                      <a:r>
                        <a:rPr lang="en-US" dirty="0" smtClean="0"/>
                        <a:t>      1.8%</a:t>
                      </a:r>
                      <a:endParaRPr lang="en-US" dirty="0"/>
                    </a:p>
                  </a:txBody>
                  <a:tcPr/>
                </a:tc>
              </a:tr>
              <a:tr h="949751">
                <a:tc>
                  <a:txBody>
                    <a:bodyPr/>
                    <a:lstStyle/>
                    <a:p>
                      <a:pPr algn="ctr"/>
                      <a:endParaRPr lang="en-US" dirty="0" smtClean="0"/>
                    </a:p>
                    <a:p>
                      <a:pPr algn="ctr"/>
                      <a:r>
                        <a:rPr lang="en-US" dirty="0" smtClean="0"/>
                        <a:t>2000</a:t>
                      </a:r>
                      <a:endParaRPr lang="en-US" dirty="0"/>
                    </a:p>
                  </a:txBody>
                  <a:tcPr/>
                </a:tc>
                <a:tc>
                  <a:txBody>
                    <a:bodyPr/>
                    <a:lstStyle/>
                    <a:p>
                      <a:pPr algn="ctr"/>
                      <a:endParaRPr lang="en-US" sz="1400" dirty="0" smtClean="0"/>
                    </a:p>
                    <a:p>
                      <a:pPr algn="ctr"/>
                      <a:r>
                        <a:rPr lang="en-US" sz="1400" dirty="0" smtClean="0"/>
                        <a:t>CSB  56.8%</a:t>
                      </a:r>
                    </a:p>
                    <a:p>
                      <a:pPr algn="ctr"/>
                      <a:r>
                        <a:rPr lang="en-US" sz="1400" dirty="0" smtClean="0"/>
                        <a:t>SJU   43.2%</a:t>
                      </a:r>
                      <a:endParaRPr lang="en-US" sz="1400" dirty="0"/>
                    </a:p>
                  </a:txBody>
                  <a:tcPr/>
                </a:tc>
                <a:tc>
                  <a:txBody>
                    <a:bodyPr/>
                    <a:lstStyle/>
                    <a:p>
                      <a:pPr algn="ctr"/>
                      <a:endParaRPr lang="en-US" sz="1200" dirty="0" smtClean="0"/>
                    </a:p>
                    <a:p>
                      <a:pPr algn="ctr"/>
                      <a:endParaRPr lang="en-US" sz="1200" dirty="0" smtClean="0"/>
                    </a:p>
                    <a:p>
                      <a:pPr algn="ctr"/>
                      <a:r>
                        <a:rPr lang="en-US" sz="1200" dirty="0" smtClean="0"/>
                        <a:t>White  94.4%</a:t>
                      </a:r>
                      <a:endParaRPr lang="en-US" sz="1200" dirty="0"/>
                    </a:p>
                  </a:txBody>
                  <a:tcPr/>
                </a:tc>
                <a:tc>
                  <a:txBody>
                    <a:bodyPr/>
                    <a:lstStyle/>
                    <a:p>
                      <a:pPr algn="ctr"/>
                      <a:r>
                        <a:rPr lang="en-US" sz="1400" dirty="0" smtClean="0"/>
                        <a:t>First     26.0%</a:t>
                      </a:r>
                    </a:p>
                    <a:p>
                      <a:pPr algn="ctr"/>
                      <a:r>
                        <a:rPr lang="en-US" sz="1400" dirty="0" err="1" smtClean="0"/>
                        <a:t>Soph</a:t>
                      </a:r>
                      <a:r>
                        <a:rPr lang="en-US" sz="1400" dirty="0" smtClean="0"/>
                        <a:t>   30.0%</a:t>
                      </a:r>
                    </a:p>
                    <a:p>
                      <a:pPr algn="ctr"/>
                      <a:r>
                        <a:rPr lang="en-US" sz="1400" dirty="0" smtClean="0"/>
                        <a:t>Jun      26.0%</a:t>
                      </a:r>
                    </a:p>
                    <a:p>
                      <a:pPr algn="ctr"/>
                      <a:r>
                        <a:rPr lang="en-US" sz="1400" dirty="0" err="1" smtClean="0"/>
                        <a:t>Sen</a:t>
                      </a:r>
                      <a:r>
                        <a:rPr lang="en-US" sz="1400" dirty="0" smtClean="0"/>
                        <a:t>     18.0% </a:t>
                      </a:r>
                      <a:endParaRPr lang="en-US" sz="1400" dirty="0"/>
                    </a:p>
                  </a:txBody>
                  <a:tcPr/>
                </a:tc>
                <a:tc>
                  <a:txBody>
                    <a:bodyPr/>
                    <a:lstStyle/>
                    <a:p>
                      <a:pPr algn="ctr"/>
                      <a:r>
                        <a:rPr lang="en-US" dirty="0" smtClean="0"/>
                        <a:t>On  82.5%</a:t>
                      </a:r>
                    </a:p>
                    <a:p>
                      <a:pPr algn="ctr"/>
                      <a:endParaRPr lang="en-US" dirty="0" smtClean="0"/>
                    </a:p>
                    <a:p>
                      <a:pPr algn="ctr"/>
                      <a:r>
                        <a:rPr lang="en-US" dirty="0" smtClean="0"/>
                        <a:t>Off  17.5%</a:t>
                      </a:r>
                      <a:endParaRPr lang="en-US" dirty="0"/>
                    </a:p>
                  </a:txBody>
                  <a:tcPr/>
                </a:tc>
                <a:tc>
                  <a:txBody>
                    <a:bodyPr/>
                    <a:lstStyle/>
                    <a:p>
                      <a:pPr algn="ctr"/>
                      <a:endParaRPr lang="en-US" dirty="0" smtClean="0"/>
                    </a:p>
                    <a:p>
                      <a:pPr algn="ctr"/>
                      <a:r>
                        <a:rPr lang="en-US" dirty="0" smtClean="0"/>
                        <a:t>No Data </a:t>
                      </a:r>
                      <a:endParaRPr lang="en-US"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Use Behavior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2535018"/>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Alcohol Use Behavior by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5736521"/>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Alcohol Use Behaviors by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4359744"/>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Agree/Strongly Agree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938795"/>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Agree/Strongly Agree by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5940247"/>
              </p:ext>
            </p:extLst>
          </p:nvPr>
        </p:nvGraphicFramePr>
        <p:xfrm>
          <a:off x="0" y="1600201"/>
          <a:ext cx="9144000" cy="52577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 Use Prevalence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7665934"/>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0" y="6477000"/>
            <a:ext cx="3174267" cy="338554"/>
          </a:xfrm>
          <a:prstGeom prst="rect">
            <a:avLst/>
          </a:prstGeom>
          <a:noFill/>
        </p:spPr>
        <p:txBody>
          <a:bodyPr wrap="none" rtlCol="0">
            <a:spAutoFit/>
          </a:bodyPr>
          <a:lstStyle/>
          <a:p>
            <a:r>
              <a:rPr lang="en-US" sz="1600" dirty="0" smtClean="0"/>
              <a:t>*2003 first used since </a:t>
            </a:r>
            <a:r>
              <a:rPr lang="en-US" sz="1600" dirty="0"/>
              <a:t>turning 18</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Marijuana Use Prevalence - SJU</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7953115"/>
              </p:ext>
            </p:extLst>
          </p:nvPr>
        </p:nvGraphicFramePr>
        <p:xfrm>
          <a:off x="457200" y="1524000"/>
          <a:ext cx="80010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Marijuana Use Prevalence - CSB</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4568889"/>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73162"/>
          </a:xfrm>
        </p:spPr>
        <p:txBody>
          <a:bodyPr>
            <a:noAutofit/>
          </a:bodyPr>
          <a:lstStyle/>
          <a:p>
            <a:r>
              <a:rPr lang="en-US" sz="3200" dirty="0" smtClean="0"/>
              <a:t>CSB/SJU Prevalence </a:t>
            </a:r>
            <a:r>
              <a:rPr lang="en-US" sz="3200" dirty="0"/>
              <a:t>of Prescription </a:t>
            </a:r>
            <a:r>
              <a:rPr lang="en-US" sz="3200" dirty="0" smtClean="0"/>
              <a:t>Drug Misuse</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8235520"/>
              </p:ext>
            </p:extLst>
          </p:nvPr>
        </p:nvGraphicFramePr>
        <p:xfrm>
          <a:off x="381000" y="1447800"/>
          <a:ext cx="80772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2099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Alcohol Consumption Comparison</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9811459"/>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Alcohol Use – Underage vs. Of Age</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0760820"/>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4953000" y="5943600"/>
            <a:ext cx="1415772" cy="369332"/>
          </a:xfrm>
          <a:prstGeom prst="rect">
            <a:avLst/>
          </a:prstGeom>
        </p:spPr>
        <p:txBody>
          <a:bodyPr wrap="none">
            <a:spAutoFit/>
          </a:bodyPr>
          <a:lstStyle/>
          <a:p>
            <a:r>
              <a:rPr lang="en-US" dirty="0"/>
              <a:t>last 30 days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Use by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0264637"/>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Gender 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6380326"/>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Binge Drinking by Gender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5834617"/>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in # of drinks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968702"/>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9032</TotalTime>
  <Words>868</Words>
  <Application>Microsoft Office PowerPoint</Application>
  <PresentationFormat>On-screen Show (4:3)</PresentationFormat>
  <Paragraphs>244</Paragraphs>
  <Slides>38</Slides>
  <Notes>13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Franklin Gothic Book</vt:lpstr>
      <vt:lpstr>Wingdings 2</vt:lpstr>
      <vt:lpstr>Technic</vt:lpstr>
      <vt:lpstr>CSB/SJU Alcohol and Drug Survey</vt:lpstr>
      <vt:lpstr>Methodology</vt:lpstr>
      <vt:lpstr>Demographics</vt:lpstr>
      <vt:lpstr>Alcohol Consumption Comparison</vt:lpstr>
      <vt:lpstr>Alcohol Use – Underage vs. Of Age</vt:lpstr>
      <vt:lpstr>Alcohol Use by Gender</vt:lpstr>
      <vt:lpstr>By Gender cont.</vt:lpstr>
      <vt:lpstr>Binge Drinking by Gender </vt:lpstr>
      <vt:lpstr>Comparison in # of drinks</vt:lpstr>
      <vt:lpstr>Avg. # Drinks by Gender</vt:lpstr>
      <vt:lpstr>Greatest Number of Drinks by Gender</vt:lpstr>
      <vt:lpstr>Average # of Drinks by Class</vt:lpstr>
      <vt:lpstr>Avg. # of Drinks Of-Age vs. Under /On Campus vs. Off</vt:lpstr>
      <vt:lpstr>CSB/SJU vs. National –  Annual Prevalence</vt:lpstr>
      <vt:lpstr>CSB/SJU vs. National –  30 day Prevalence</vt:lpstr>
      <vt:lpstr>CSB/SJU vs. National –  Avg. # of Drinks per Week</vt:lpstr>
      <vt:lpstr>PowerPoint Presentation</vt:lpstr>
      <vt:lpstr>PowerPoint Presentation</vt:lpstr>
      <vt:lpstr>PowerPoint Presentation</vt:lpstr>
      <vt:lpstr>Grades and Alcohol Use</vt:lpstr>
      <vt:lpstr>Campus Environment</vt:lpstr>
      <vt:lpstr>Consequences of Alcohol Use</vt:lpstr>
      <vt:lpstr>Consequences of Alcohol Use </vt:lpstr>
      <vt:lpstr>Negative Consequences due to Others’ Use</vt:lpstr>
      <vt:lpstr>Protective Strategies</vt:lpstr>
      <vt:lpstr>Protective Strategies</vt:lpstr>
      <vt:lpstr>Consequences by Gender</vt:lpstr>
      <vt:lpstr>Consequences by Gender</vt:lpstr>
      <vt:lpstr>Consequences by Gender</vt:lpstr>
      <vt:lpstr>Alcohol Use Behavior</vt:lpstr>
      <vt:lpstr>Alcohol Use Behavior by Gender</vt:lpstr>
      <vt:lpstr>Alcohol Use Behaviors by Gender</vt:lpstr>
      <vt:lpstr>Agree/Strongly Agree</vt:lpstr>
      <vt:lpstr>Agree/Strongly Agree by Gender</vt:lpstr>
      <vt:lpstr>Marijuana Use Prevalence</vt:lpstr>
      <vt:lpstr>Marijuana Use Prevalence - SJU</vt:lpstr>
      <vt:lpstr>Marijuana Use Prevalence - CSB</vt:lpstr>
      <vt:lpstr>CSB/SJU Prevalence of Prescription Drug Misuse</vt:lpstr>
    </vt:vector>
  </TitlesOfParts>
  <Company>CSB/SJU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lklapperich</dc:creator>
  <cp:lastModifiedBy>Roeder, Alison</cp:lastModifiedBy>
  <cp:revision>247</cp:revision>
  <cp:lastPrinted>2013-09-19T17:56:14Z</cp:lastPrinted>
  <dcterms:created xsi:type="dcterms:W3CDTF">2007-11-06T17:07:12Z</dcterms:created>
  <dcterms:modified xsi:type="dcterms:W3CDTF">2013-10-22T15:20:17Z</dcterms:modified>
</cp:coreProperties>
</file>