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49"/>
  </p:notesMasterIdLst>
  <p:sldIdLst>
    <p:sldId id="286" r:id="rId2"/>
    <p:sldId id="287" r:id="rId3"/>
    <p:sldId id="288" r:id="rId4"/>
    <p:sldId id="304" r:id="rId5"/>
    <p:sldId id="258" r:id="rId6"/>
    <p:sldId id="282" r:id="rId7"/>
    <p:sldId id="257" r:id="rId8"/>
    <p:sldId id="261" r:id="rId9"/>
    <p:sldId id="264" r:id="rId10"/>
    <p:sldId id="283" r:id="rId11"/>
    <p:sldId id="276" r:id="rId12"/>
    <p:sldId id="289" r:id="rId13"/>
    <p:sldId id="290" r:id="rId14"/>
    <p:sldId id="320" r:id="rId15"/>
    <p:sldId id="291" r:id="rId16"/>
    <p:sldId id="321" r:id="rId17"/>
    <p:sldId id="292" r:id="rId18"/>
    <p:sldId id="293" r:id="rId19"/>
    <p:sldId id="294" r:id="rId20"/>
    <p:sldId id="295" r:id="rId21"/>
    <p:sldId id="296" r:id="rId22"/>
    <p:sldId id="298" r:id="rId23"/>
    <p:sldId id="299" r:id="rId24"/>
    <p:sldId id="301" r:id="rId25"/>
    <p:sldId id="302" r:id="rId26"/>
    <p:sldId id="266" r:id="rId27"/>
    <p:sldId id="284" r:id="rId28"/>
    <p:sldId id="303" r:id="rId29"/>
    <p:sldId id="306" r:id="rId30"/>
    <p:sldId id="279" r:id="rId31"/>
    <p:sldId id="307" r:id="rId32"/>
    <p:sldId id="317" r:id="rId33"/>
    <p:sldId id="308" r:id="rId34"/>
    <p:sldId id="318" r:id="rId35"/>
    <p:sldId id="271" r:id="rId36"/>
    <p:sldId id="305" r:id="rId37"/>
    <p:sldId id="310" r:id="rId38"/>
    <p:sldId id="280" r:id="rId39"/>
    <p:sldId id="311" r:id="rId40"/>
    <p:sldId id="312" r:id="rId41"/>
    <p:sldId id="313" r:id="rId42"/>
    <p:sldId id="269" r:id="rId43"/>
    <p:sldId id="315" r:id="rId44"/>
    <p:sldId id="267" r:id="rId45"/>
    <p:sldId id="319" r:id="rId46"/>
    <p:sldId id="316" r:id="rId47"/>
    <p:sldId id="277" r:id="rId4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80" d="100"/>
          <a:sy n="80" d="100"/>
        </p:scale>
        <p:origin x="-780" y="-4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E788EE8B-D61F-4343-BAC6-617034D15A60}" type="datetimeFigureOut">
              <a:rPr lang="en-US" smtClean="0"/>
              <a:pPr/>
              <a:t>3/12/2015</a:t>
            </a:fld>
            <a:endParaRPr lang="en-GB"/>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B69F4489-46F1-45A7-B6F1-C278B262A002}"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4FEFBB05-C3AF-4F8C-9E36-3B06415E9B29}" type="datetimeFigureOut">
              <a:rPr lang="en-US" smtClean="0"/>
              <a:pPr/>
              <a:t>3/12/2015</a:t>
            </a:fld>
            <a:endParaRPr lang="en-GB"/>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GB"/>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602B3395-DD83-42E7-A257-D39EAEA0CF43}" type="slidenum">
              <a:rPr lang="en-GB" smtClean="0"/>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FEFBB05-C3AF-4F8C-9E36-3B06415E9B29}" type="datetimeFigureOut">
              <a:rPr lang="en-US" smtClean="0"/>
              <a:pPr/>
              <a:t>3/12/2015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2B3395-DD83-42E7-A257-D39EAEA0CF43}"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4FEFBB05-C3AF-4F8C-9E36-3B06415E9B29}" type="datetimeFigureOut">
              <a:rPr lang="en-US" smtClean="0"/>
              <a:pPr/>
              <a:t>3/12/2015</a:t>
            </a:fld>
            <a:endParaRPr lang="en-GB"/>
          </a:p>
        </p:txBody>
      </p:sp>
      <p:sp>
        <p:nvSpPr>
          <p:cNvPr id="5" name="Footer Placeholder 4"/>
          <p:cNvSpPr>
            <a:spLocks noGrp="1"/>
          </p:cNvSpPr>
          <p:nvPr>
            <p:ph type="ftr" sz="quarter" idx="11"/>
          </p:nvPr>
        </p:nvSpPr>
        <p:spPr>
          <a:xfrm>
            <a:off x="457201" y="6248207"/>
            <a:ext cx="5573483" cy="365125"/>
          </a:xfrm>
        </p:spPr>
        <p:txBody>
          <a:bodyPr/>
          <a:lstStyle/>
          <a:p>
            <a:endParaRPr lang="en-GB"/>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602B3395-DD83-42E7-A257-D39EAEA0CF43}" type="slidenum">
              <a:rPr lang="en-GB" smtClean="0"/>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FEFBB05-C3AF-4F8C-9E36-3B06415E9B29}" type="datetimeFigureOut">
              <a:rPr lang="en-US" smtClean="0"/>
              <a:pPr/>
              <a:t>3/12/2015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02B3395-DD83-42E7-A257-D39EAEA0CF43}" type="slidenum">
              <a:rPr lang="en-GB" smtClean="0"/>
              <a:pPr/>
              <a:t>‹#›</a:t>
            </a:fld>
            <a:endParaRPr lang="en-GB"/>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4FEFBB05-C3AF-4F8C-9E36-3B06415E9B29}" type="datetimeFigureOut">
              <a:rPr lang="en-US" smtClean="0"/>
              <a:pPr/>
              <a:t>3/12/2015</a:t>
            </a:fld>
            <a:endParaRPr lang="en-GB"/>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602B3395-DD83-42E7-A257-D39EAEA0CF43}" type="slidenum">
              <a:rPr lang="en-GB" smtClean="0"/>
              <a:pPr/>
              <a:t>‹#›</a:t>
            </a:fld>
            <a:endParaRPr lang="en-GB"/>
          </a:p>
        </p:txBody>
      </p:sp>
      <p:sp>
        <p:nvSpPr>
          <p:cNvPr id="14" name="Footer Placeholder 13"/>
          <p:cNvSpPr>
            <a:spLocks noGrp="1"/>
          </p:cNvSpPr>
          <p:nvPr>
            <p:ph type="ftr" sz="quarter" idx="12"/>
          </p:nvPr>
        </p:nvSpPr>
        <p:spPr/>
        <p:txBody>
          <a:bodyPr/>
          <a:lstStyle/>
          <a:p>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4FEFBB05-C3AF-4F8C-9E36-3B06415E9B29}" type="datetimeFigureOut">
              <a:rPr lang="en-US" smtClean="0"/>
              <a:pPr/>
              <a:t>3/12/2015</a:t>
            </a:fld>
            <a:endParaRPr lang="en-GB"/>
          </a:p>
        </p:txBody>
      </p:sp>
      <p:sp>
        <p:nvSpPr>
          <p:cNvPr id="10" name="Slide Number Placeholder 9"/>
          <p:cNvSpPr>
            <a:spLocks noGrp="1"/>
          </p:cNvSpPr>
          <p:nvPr>
            <p:ph type="sldNum" sz="quarter" idx="16"/>
          </p:nvPr>
        </p:nvSpPr>
        <p:spPr/>
        <p:txBody>
          <a:bodyPr rtlCol="0"/>
          <a:lstStyle/>
          <a:p>
            <a:fld id="{602B3395-DD83-42E7-A257-D39EAEA0CF43}" type="slidenum">
              <a:rPr lang="en-GB" smtClean="0"/>
              <a:pPr/>
              <a:t>‹#›</a:t>
            </a:fld>
            <a:endParaRPr lang="en-GB"/>
          </a:p>
        </p:txBody>
      </p:sp>
      <p:sp>
        <p:nvSpPr>
          <p:cNvPr id="12" name="Footer Placeholder 11"/>
          <p:cNvSpPr>
            <a:spLocks noGrp="1"/>
          </p:cNvSpPr>
          <p:nvPr>
            <p:ph type="ftr" sz="quarter" idx="17"/>
          </p:nvPr>
        </p:nvSpPr>
        <p:spPr/>
        <p:txBody>
          <a:bodyPr rtlCol="0"/>
          <a:lstStyle/>
          <a:p>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4FEFBB05-C3AF-4F8C-9E36-3B06415E9B29}" type="datetimeFigureOut">
              <a:rPr lang="en-US" smtClean="0"/>
              <a:pPr/>
              <a:t>3/12/2015</a:t>
            </a:fld>
            <a:endParaRPr lang="en-GB"/>
          </a:p>
        </p:txBody>
      </p:sp>
      <p:sp>
        <p:nvSpPr>
          <p:cNvPr id="12" name="Slide Number Placeholder 11"/>
          <p:cNvSpPr>
            <a:spLocks noGrp="1"/>
          </p:cNvSpPr>
          <p:nvPr>
            <p:ph type="sldNum" sz="quarter" idx="16"/>
          </p:nvPr>
        </p:nvSpPr>
        <p:spPr/>
        <p:txBody>
          <a:bodyPr rtlCol="0"/>
          <a:lstStyle/>
          <a:p>
            <a:fld id="{602B3395-DD83-42E7-A257-D39EAEA0CF43}" type="slidenum">
              <a:rPr lang="en-GB" smtClean="0"/>
              <a:pPr/>
              <a:t>‹#›</a:t>
            </a:fld>
            <a:endParaRPr lang="en-GB"/>
          </a:p>
        </p:txBody>
      </p:sp>
      <p:sp>
        <p:nvSpPr>
          <p:cNvPr id="14" name="Footer Placeholder 13"/>
          <p:cNvSpPr>
            <a:spLocks noGrp="1"/>
          </p:cNvSpPr>
          <p:nvPr>
            <p:ph type="ftr" sz="quarter" idx="17"/>
          </p:nvPr>
        </p:nvSpPr>
        <p:spPr/>
        <p:txBody>
          <a:bodyPr rtlCol="0"/>
          <a:lstStyle/>
          <a:p>
            <a:endParaRPr lang="en-GB"/>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FEFBB05-C3AF-4F8C-9E36-3B06415E9B29}" type="datetimeFigureOut">
              <a:rPr lang="en-US" smtClean="0"/>
              <a:pPr/>
              <a:t>3/12/2015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602B3395-DD83-42E7-A257-D39EAEA0CF43}" type="slidenum">
              <a:rPr lang="en-GB" smtClean="0"/>
              <a:pPr/>
              <a:t>‹#›</a:t>
            </a:fld>
            <a:endParaRPr lang="en-GB"/>
          </a:p>
        </p:txBody>
      </p:sp>
      <p:sp>
        <p:nvSpPr>
          <p:cNvPr id="6" name="Slide Number Placeholder 4"/>
          <p:cNvSpPr txBox="1">
            <a:spLocks/>
          </p:cNvSpPr>
          <p:nvPr userDrawn="1"/>
        </p:nvSpPr>
        <p:spPr>
          <a:xfrm>
            <a:off x="0" y="1295400"/>
            <a:ext cx="533400" cy="244476"/>
          </a:xfrm>
          <a:prstGeom prst="rect">
            <a:avLst/>
          </a:prstGeom>
        </p:spPr>
        <p:txBody>
          <a:bodyPr vert="horz" anchor="ctr" anchorCtr="0">
            <a:normAutofit fontScale="85000" lnSpcReduction="20000"/>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02B3395-DD83-42E7-A257-D39EAEA0CF43}" type="slidenum">
              <a:rPr kumimoji="0" lang="en-GB" sz="1400" b="1" i="0" u="none" strike="noStrike" kern="1200" cap="none" spc="0" normalizeH="0" baseline="0" noProof="0" smtClean="0">
                <a:ln>
                  <a:noFill/>
                </a:ln>
                <a:solidFill>
                  <a:srgbClr val="FFFFFF"/>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400" b="1" i="0" u="none" strike="noStrike" kern="1200" cap="none" spc="0" normalizeH="0" baseline="0" noProof="0">
              <a:ln>
                <a:noFill/>
              </a:ln>
              <a:solidFill>
                <a:srgbClr val="FFFFFF"/>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EFBB05-C3AF-4F8C-9E36-3B06415E9B29}" type="datetimeFigureOut">
              <a:rPr lang="en-US" smtClean="0"/>
              <a:pPr/>
              <a:t>3/12/2015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602B3395-DD83-42E7-A257-D39EAEA0CF43}"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4FEFBB05-C3AF-4F8C-9E36-3B06415E9B29}" type="datetimeFigureOut">
              <a:rPr lang="en-US" smtClean="0"/>
              <a:pPr/>
              <a:t>3/12/2015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602B3395-DD83-42E7-A257-D39EAEA0CF43}" type="slidenum">
              <a:rPr lang="en-GB" smtClean="0"/>
              <a:pPr/>
              <a:t>‹#›</a:t>
            </a:fld>
            <a:endParaRPr lang="en-GB"/>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4FEFBB05-C3AF-4F8C-9E36-3B06415E9B29}" type="datetimeFigureOut">
              <a:rPr lang="en-US" smtClean="0"/>
              <a:pPr/>
              <a:t>3/12/2015</a:t>
            </a:fld>
            <a:endParaRPr lang="en-GB"/>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602B3395-DD83-42E7-A257-D39EAEA0CF43}" type="slidenum">
              <a:rPr lang="en-GB" smtClean="0"/>
              <a:pPr/>
              <a:t>‹#›</a:t>
            </a:fld>
            <a:endParaRPr lang="en-GB"/>
          </a:p>
        </p:txBody>
      </p:sp>
      <p:sp>
        <p:nvSpPr>
          <p:cNvPr id="14" name="Footer Placeholder 13"/>
          <p:cNvSpPr>
            <a:spLocks noGrp="1"/>
          </p:cNvSpPr>
          <p:nvPr>
            <p:ph type="ftr" sz="quarter" idx="12"/>
          </p:nvPr>
        </p:nvSpPr>
        <p:spPr>
          <a:xfrm>
            <a:off x="1600200" y="6248206"/>
            <a:ext cx="4572000" cy="365125"/>
          </a:xfrm>
        </p:spPr>
        <p:txBody>
          <a:bodyPr rtlCol="0"/>
          <a:lstStyle/>
          <a:p>
            <a:endParaRPr lang="en-GB"/>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4FEFBB05-C3AF-4F8C-9E36-3B06415E9B29}" type="datetimeFigureOut">
              <a:rPr lang="en-US" smtClean="0"/>
              <a:pPr/>
              <a:t>3/12/2015</a:t>
            </a:fld>
            <a:endParaRPr lang="en-GB"/>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GB"/>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602B3395-DD83-42E7-A257-D39EAEA0CF43}"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33400" y="1066800"/>
            <a:ext cx="6858000" cy="3108543"/>
          </a:xfrm>
          <a:prstGeom prst="rect">
            <a:avLst/>
          </a:prstGeom>
          <a:noFill/>
        </p:spPr>
        <p:txBody>
          <a:bodyPr wrap="square" rtlCol="0">
            <a:spAutoFit/>
          </a:bodyPr>
          <a:lstStyle/>
          <a:p>
            <a:r>
              <a:rPr lang="en-US" sz="3200" dirty="0" smtClean="0"/>
              <a:t>Donald M. Neely Center</a:t>
            </a:r>
          </a:p>
          <a:p>
            <a:r>
              <a:rPr lang="en-US" sz="3200" b="1" dirty="0" smtClean="0"/>
              <a:t>The Entrepreneurial Leadership Series</a:t>
            </a:r>
          </a:p>
          <a:p>
            <a:endParaRPr lang="en-US" sz="3200" dirty="0" smtClean="0"/>
          </a:p>
          <a:p>
            <a:r>
              <a:rPr lang="en-US" sz="3600" dirty="0" smtClean="0"/>
              <a:t>Stuart C. Harvey, Jr. ‘83</a:t>
            </a:r>
          </a:p>
          <a:p>
            <a:r>
              <a:rPr lang="en-US" sz="3200" dirty="0" smtClean="0"/>
              <a:t>Executive Chairman</a:t>
            </a:r>
          </a:p>
          <a:p>
            <a:r>
              <a:rPr lang="en-US" sz="3200" dirty="0" smtClean="0"/>
              <a:t>Ceridian HCM</a:t>
            </a:r>
            <a:endParaRPr lang="en-US" sz="3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Devastation</a:t>
            </a:r>
            <a:endParaRPr lang="en-GB" dirty="0"/>
          </a:p>
        </p:txBody>
      </p:sp>
      <p:sp>
        <p:nvSpPr>
          <p:cNvPr id="4" name="TextBox 3"/>
          <p:cNvSpPr txBox="1"/>
          <p:nvPr/>
        </p:nvSpPr>
        <p:spPr>
          <a:xfrm>
            <a:off x="533400" y="1905000"/>
            <a:ext cx="8229600" cy="7620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Over 250,000 people dead; over 300,000 injured, over 1.5 million people left homeless.</a:t>
            </a:r>
          </a:p>
        </p:txBody>
      </p:sp>
      <p:sp>
        <p:nvSpPr>
          <p:cNvPr id="5" name="TextBox 4"/>
          <p:cNvSpPr txBox="1"/>
          <p:nvPr/>
        </p:nvSpPr>
        <p:spPr>
          <a:xfrm>
            <a:off x="533400" y="2819400"/>
            <a:ext cx="8229600" cy="7620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The government is incapable of governing; slum gangs are filling the void; and survivors are suffering from chronic disease and malnutrition.</a:t>
            </a:r>
          </a:p>
        </p:txBody>
      </p:sp>
      <p:sp>
        <p:nvSpPr>
          <p:cNvPr id="6" name="TextBox 5"/>
          <p:cNvSpPr txBox="1"/>
          <p:nvPr/>
        </p:nvSpPr>
        <p:spPr>
          <a:xfrm>
            <a:off x="533400" y="3733800"/>
            <a:ext cx="8229600" cy="7620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NGO’s struggle in their efforts, and there is significant waste and inefficiency; there is no foothold on which the UN and others can anchor efforts.  Many areas post earthquake are without government infrastructure – no hospital, no police, no schools.</a:t>
            </a:r>
          </a:p>
        </p:txBody>
      </p:sp>
      <p:sp>
        <p:nvSpPr>
          <p:cNvPr id="7" name="TextBox 6"/>
          <p:cNvSpPr txBox="1"/>
          <p:nvPr/>
        </p:nvSpPr>
        <p:spPr>
          <a:xfrm>
            <a:off x="533400" y="4648200"/>
            <a:ext cx="8229600" cy="7620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Haiti in process - completely rebuild its government, infrastructure and economy; and will be dependent on international financial, humanitarian, and security assistance for the foreseeable future.</a:t>
            </a:r>
          </a:p>
        </p:txBody>
      </p:sp>
      <p:sp>
        <p:nvSpPr>
          <p:cNvPr id="9"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10</a:t>
            </a:fld>
            <a:endParaRPr lang="en-GB" sz="12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1676400"/>
            <a:ext cx="7162800" cy="263525"/>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Port au Prince – near total destruction</a:t>
            </a:r>
            <a:endParaRPr lang="en-GB" sz="1400" dirty="0" smtClean="0">
              <a:solidFill>
                <a:schemeClr val="tx1"/>
              </a:solidFill>
            </a:endParaRPr>
          </a:p>
        </p:txBody>
      </p:sp>
      <p:sp>
        <p:nvSpPr>
          <p:cNvPr id="2" name="Title 1"/>
          <p:cNvSpPr>
            <a:spLocks noGrp="1"/>
          </p:cNvSpPr>
          <p:nvPr>
            <p:ph type="title"/>
          </p:nvPr>
        </p:nvSpPr>
        <p:spPr/>
        <p:txBody>
          <a:bodyPr/>
          <a:lstStyle/>
          <a:p>
            <a:r>
              <a:rPr lang="en-US" dirty="0" smtClean="0"/>
              <a:t>Destruction</a:t>
            </a:r>
            <a:endParaRPr lang="en-GB" dirty="0"/>
          </a:p>
        </p:txBody>
      </p:sp>
      <p:pic>
        <p:nvPicPr>
          <p:cNvPr id="23554" name="Picture 2" descr="C:\Elavon\Projects\Haiti\Images\DSC_1042.JPG"/>
          <p:cNvPicPr>
            <a:picLocks noChangeAspect="1" noChangeArrowheads="1"/>
          </p:cNvPicPr>
          <p:nvPr/>
        </p:nvPicPr>
        <p:blipFill>
          <a:blip r:embed="rId2" cstate="print"/>
          <a:srcRect t="21889"/>
          <a:stretch>
            <a:fillRect/>
          </a:stretch>
        </p:blipFill>
        <p:spPr bwMode="auto">
          <a:xfrm>
            <a:off x="891532" y="1908175"/>
            <a:ext cx="7338068" cy="3806825"/>
          </a:xfrm>
          <a:prstGeom prst="rect">
            <a:avLst/>
          </a:prstGeom>
          <a:noFill/>
          <a:effectLst>
            <a:innerShdw blurRad="63500" dist="50800" dir="13500000">
              <a:prstClr val="black">
                <a:alpha val="50000"/>
              </a:prstClr>
            </a:innerShdw>
          </a:effectLst>
          <a:scene3d>
            <a:camera prst="orthographicFront"/>
            <a:lightRig rig="threePt" dir="t"/>
          </a:scene3d>
          <a:sp3d>
            <a:bevelT/>
          </a:sp3d>
        </p:spPr>
      </p:pic>
      <p:sp>
        <p:nvSpPr>
          <p:cNvPr id="6" name="Rectangle 5"/>
          <p:cNvSpPr/>
          <p:nvPr/>
        </p:nvSpPr>
        <p:spPr>
          <a:xfrm>
            <a:off x="1066800" y="3429000"/>
            <a:ext cx="7086600" cy="2209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590800" y="5943600"/>
            <a:ext cx="1447800" cy="5334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Slums, Tent Cities</a:t>
            </a:r>
            <a:endParaRPr lang="en-GB" sz="1400" dirty="0" smtClean="0">
              <a:solidFill>
                <a:schemeClr val="tx1"/>
              </a:solidFill>
            </a:endParaRPr>
          </a:p>
        </p:txBody>
      </p:sp>
      <p:cxnSp>
        <p:nvCxnSpPr>
          <p:cNvPr id="8" name="Straight Connector 7"/>
          <p:cNvCxnSpPr>
            <a:stCxn id="7" idx="3"/>
            <a:endCxn id="6" idx="2"/>
          </p:cNvCxnSpPr>
          <p:nvPr/>
        </p:nvCxnSpPr>
        <p:spPr>
          <a:xfrm flipV="1">
            <a:off x="4038600" y="5638800"/>
            <a:ext cx="571500" cy="5715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11</a:t>
            </a:fld>
            <a:endParaRPr lang="en-GB" sz="1200" b="1"/>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Port-Au-Prince Airport</a:t>
            </a:r>
            <a:endParaRPr lang="en-GB" dirty="0"/>
          </a:p>
        </p:txBody>
      </p:sp>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12</a:t>
            </a:fld>
            <a:endParaRPr lang="en-GB" sz="1200" b="1"/>
          </a:p>
        </p:txBody>
      </p:sp>
      <p:pic>
        <p:nvPicPr>
          <p:cNvPr id="15" name="Picture 14" descr="DSC_0627.jpg"/>
          <p:cNvPicPr>
            <a:picLocks noChangeAspect="1"/>
          </p:cNvPicPr>
          <p:nvPr/>
        </p:nvPicPr>
        <p:blipFill>
          <a:blip r:embed="rId2" cstate="print"/>
          <a:srcRect t="10539" b="14180"/>
          <a:stretch>
            <a:fillRect/>
          </a:stretch>
        </p:blipFill>
        <p:spPr>
          <a:xfrm>
            <a:off x="762000" y="1905000"/>
            <a:ext cx="7620000" cy="3810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13</a:t>
            </a:fld>
            <a:endParaRPr lang="en-GB" sz="1200" b="1" dirty="0"/>
          </a:p>
        </p:txBody>
      </p:sp>
      <p:pic>
        <p:nvPicPr>
          <p:cNvPr id="5" name="Picture 4" descr="DSC_0628.jpg"/>
          <p:cNvPicPr>
            <a:picLocks noChangeAspect="1"/>
          </p:cNvPicPr>
          <p:nvPr/>
        </p:nvPicPr>
        <p:blipFill>
          <a:blip r:embed="rId2" cstate="print"/>
          <a:stretch>
            <a:fillRect/>
          </a:stretch>
        </p:blipFill>
        <p:spPr>
          <a:xfrm>
            <a:off x="533400" y="685800"/>
            <a:ext cx="8610600" cy="571898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Customs</a:t>
            </a:r>
            <a:endParaRPr lang="en-US" dirty="0"/>
          </a:p>
        </p:txBody>
      </p:sp>
      <p:pic>
        <p:nvPicPr>
          <p:cNvPr id="4" name="Picture 3" descr="DSC_0641.jpg"/>
          <p:cNvPicPr>
            <a:picLocks noChangeAspect="1"/>
          </p:cNvPicPr>
          <p:nvPr/>
        </p:nvPicPr>
        <p:blipFill>
          <a:blip r:embed="rId2" cstate="print"/>
          <a:stretch>
            <a:fillRect/>
          </a:stretch>
        </p:blipFill>
        <p:spPr>
          <a:xfrm>
            <a:off x="914400" y="1634888"/>
            <a:ext cx="7290370" cy="4842112"/>
          </a:xfrm>
          <a:prstGeom prst="rect">
            <a:avLst/>
          </a:prstGeom>
        </p:spPr>
      </p:pic>
      <p:sp>
        <p:nvSpPr>
          <p:cNvPr id="5"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14</a:t>
            </a:fld>
            <a:endParaRPr lang="en-GB" sz="12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15</a:t>
            </a:fld>
            <a:endParaRPr lang="en-GB" sz="1200" b="1"/>
          </a:p>
        </p:txBody>
      </p:sp>
      <p:pic>
        <p:nvPicPr>
          <p:cNvPr id="4" name="Picture 3" descr="DSC_0625.jpg"/>
          <p:cNvPicPr>
            <a:picLocks noChangeAspect="1"/>
          </p:cNvPicPr>
          <p:nvPr/>
        </p:nvPicPr>
        <p:blipFill>
          <a:blip r:embed="rId2" cstate="print"/>
          <a:stretch>
            <a:fillRect/>
          </a:stretch>
        </p:blipFill>
        <p:spPr>
          <a:xfrm>
            <a:off x="533400" y="685799"/>
            <a:ext cx="8610600" cy="571898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638800" y="1676400"/>
            <a:ext cx="3124200" cy="3048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A graveyard</a:t>
            </a:r>
            <a:endParaRPr lang="en-GB" sz="1400" dirty="0" smtClean="0">
              <a:solidFill>
                <a:schemeClr val="tx1"/>
              </a:solidFill>
            </a:endParaRPr>
          </a:p>
        </p:txBody>
      </p:sp>
      <p:pic>
        <p:nvPicPr>
          <p:cNvPr id="3074" name="Picture 2" descr="C:\Elavon\Projects\Haiti\Images\Preso Candidates\DSC_0801.JPG"/>
          <p:cNvPicPr>
            <a:picLocks noChangeAspect="1" noChangeArrowheads="1"/>
          </p:cNvPicPr>
          <p:nvPr/>
        </p:nvPicPr>
        <p:blipFill>
          <a:blip r:embed="rId2" cstate="print"/>
          <a:srcRect l="8606" t="39503" r="22598" b="5194"/>
          <a:stretch>
            <a:fillRect/>
          </a:stretch>
        </p:blipFill>
        <p:spPr bwMode="auto">
          <a:xfrm>
            <a:off x="5410200" y="1974097"/>
            <a:ext cx="3581400" cy="1912103"/>
          </a:xfrm>
          <a:prstGeom prst="rect">
            <a:avLst/>
          </a:prstGeom>
          <a:noFill/>
          <a:effectLst>
            <a:innerShdw blurRad="63500" dist="50800" dir="13500000">
              <a:prstClr val="black">
                <a:alpha val="50000"/>
              </a:prstClr>
            </a:innerShdw>
          </a:effectLst>
          <a:scene3d>
            <a:camera prst="orthographicFront"/>
            <a:lightRig rig="threePt" dir="t"/>
          </a:scene3d>
          <a:sp3d>
            <a:bevelT/>
          </a:sp3d>
        </p:spPr>
      </p:pic>
      <p:sp>
        <p:nvSpPr>
          <p:cNvPr id="13" name="TextBox 12"/>
          <p:cNvSpPr txBox="1"/>
          <p:nvPr/>
        </p:nvSpPr>
        <p:spPr>
          <a:xfrm>
            <a:off x="5867400" y="4038600"/>
            <a:ext cx="2743200" cy="3048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A common sight</a:t>
            </a:r>
            <a:endParaRPr lang="en-GB" sz="1400" dirty="0" smtClean="0">
              <a:solidFill>
                <a:schemeClr val="tx1"/>
              </a:solidFill>
            </a:endParaRPr>
          </a:p>
        </p:txBody>
      </p:sp>
      <p:sp>
        <p:nvSpPr>
          <p:cNvPr id="5" name="TextBox 4"/>
          <p:cNvSpPr txBox="1"/>
          <p:nvPr/>
        </p:nvSpPr>
        <p:spPr>
          <a:xfrm>
            <a:off x="457200" y="1600200"/>
            <a:ext cx="4495800" cy="263525"/>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The view towards the Port</a:t>
            </a:r>
            <a:endParaRPr lang="en-GB" sz="1400" dirty="0" smtClean="0">
              <a:solidFill>
                <a:schemeClr val="tx1"/>
              </a:solidFill>
            </a:endParaRPr>
          </a:p>
        </p:txBody>
      </p:sp>
      <p:sp>
        <p:nvSpPr>
          <p:cNvPr id="2" name="Title 1"/>
          <p:cNvSpPr>
            <a:spLocks noGrp="1"/>
          </p:cNvSpPr>
          <p:nvPr>
            <p:ph type="title"/>
          </p:nvPr>
        </p:nvSpPr>
        <p:spPr/>
        <p:txBody>
          <a:bodyPr/>
          <a:lstStyle/>
          <a:p>
            <a:r>
              <a:rPr lang="en-US" dirty="0" smtClean="0"/>
              <a:t>Squalor</a:t>
            </a:r>
            <a:endParaRPr lang="en-GB" dirty="0"/>
          </a:p>
        </p:txBody>
      </p:sp>
      <p:pic>
        <p:nvPicPr>
          <p:cNvPr id="20482" name="Picture 2" descr="C:\Elavon\Projects\Haiti\Images\Preso Candidates\DSC_0882.JPG"/>
          <p:cNvPicPr>
            <a:picLocks noChangeAspect="1" noChangeArrowheads="1"/>
          </p:cNvPicPr>
          <p:nvPr/>
        </p:nvPicPr>
        <p:blipFill>
          <a:blip r:embed="rId3" cstate="print"/>
          <a:srcRect l="18282" r="21161" b="10541"/>
          <a:stretch>
            <a:fillRect/>
          </a:stretch>
        </p:blipFill>
        <p:spPr bwMode="auto">
          <a:xfrm>
            <a:off x="304800" y="1844615"/>
            <a:ext cx="4876800" cy="4784785"/>
          </a:xfrm>
          <a:prstGeom prst="rect">
            <a:avLst/>
          </a:prstGeom>
          <a:noFill/>
          <a:effectLst>
            <a:innerShdw blurRad="63500" dist="50800" dir="13500000">
              <a:prstClr val="black">
                <a:alpha val="50000"/>
              </a:prstClr>
            </a:innerShdw>
          </a:effectLst>
          <a:scene3d>
            <a:camera prst="orthographicFront"/>
            <a:lightRig rig="threePt" dir="t"/>
          </a:scene3d>
          <a:sp3d>
            <a:bevelT/>
          </a:sp3d>
        </p:spPr>
      </p:pic>
      <p:sp>
        <p:nvSpPr>
          <p:cNvPr id="6" name="Rectangle 5"/>
          <p:cNvSpPr/>
          <p:nvPr/>
        </p:nvSpPr>
        <p:spPr>
          <a:xfrm>
            <a:off x="2209800" y="3429000"/>
            <a:ext cx="1219200" cy="1600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4267200" y="609600"/>
            <a:ext cx="2362200" cy="5334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People living on the street</a:t>
            </a:r>
            <a:endParaRPr lang="en-GB" sz="1400" dirty="0" smtClean="0">
              <a:solidFill>
                <a:schemeClr val="tx1"/>
              </a:solidFill>
            </a:endParaRPr>
          </a:p>
        </p:txBody>
      </p:sp>
      <p:cxnSp>
        <p:nvCxnSpPr>
          <p:cNvPr id="9" name="Straight Connector 8"/>
          <p:cNvCxnSpPr>
            <a:stCxn id="6" idx="0"/>
            <a:endCxn id="7" idx="1"/>
          </p:cNvCxnSpPr>
          <p:nvPr/>
        </p:nvCxnSpPr>
        <p:spPr>
          <a:xfrm rot="5400000" flipH="1" flipV="1">
            <a:off x="2266950" y="1428750"/>
            <a:ext cx="2552700" cy="1447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483" name="Picture 3" descr="C:\Elavon\Projects\Haiti\Images\Preso Candidates\DSC_0808.JPG"/>
          <p:cNvPicPr>
            <a:picLocks noChangeAspect="1" noChangeArrowheads="1"/>
          </p:cNvPicPr>
          <p:nvPr/>
        </p:nvPicPr>
        <p:blipFill>
          <a:blip r:embed="rId4" cstate="print"/>
          <a:srcRect/>
          <a:stretch>
            <a:fillRect/>
          </a:stretch>
        </p:blipFill>
        <p:spPr bwMode="auto">
          <a:xfrm>
            <a:off x="5486400" y="4343400"/>
            <a:ext cx="3429000" cy="2277392"/>
          </a:xfrm>
          <a:prstGeom prst="rect">
            <a:avLst/>
          </a:prstGeom>
          <a:noFill/>
          <a:effectLst>
            <a:innerShdw blurRad="63500" dist="50800" dir="13500000">
              <a:prstClr val="black">
                <a:alpha val="50000"/>
              </a:prstClr>
            </a:innerShdw>
          </a:effectLst>
          <a:scene3d>
            <a:camera prst="orthographicFront"/>
            <a:lightRig rig="threePt" dir="t"/>
          </a:scene3d>
          <a:sp3d>
            <a:bevelT/>
          </a:sp3d>
        </p:spPr>
      </p:pic>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16</a:t>
            </a:fld>
            <a:endParaRPr lang="en-GB" sz="1200" b="1"/>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17</a:t>
            </a:fld>
            <a:endParaRPr lang="en-GB" sz="1200" b="1"/>
          </a:p>
        </p:txBody>
      </p:sp>
      <p:pic>
        <p:nvPicPr>
          <p:cNvPr id="4" name="Picture 3" descr="DSC_2707.jpg"/>
          <p:cNvPicPr>
            <a:picLocks noChangeAspect="1"/>
          </p:cNvPicPr>
          <p:nvPr/>
        </p:nvPicPr>
        <p:blipFill>
          <a:blip r:embed="rId2" cstate="print"/>
          <a:srcRect t="-956" b="19854"/>
          <a:stretch>
            <a:fillRect/>
          </a:stretch>
        </p:blipFill>
        <p:spPr>
          <a:xfrm>
            <a:off x="514774" y="685800"/>
            <a:ext cx="8629226" cy="4648200"/>
          </a:xfrm>
          <a:prstGeom prst="rect">
            <a:avLst/>
          </a:prstGeom>
        </p:spPr>
      </p:pic>
      <p:sp>
        <p:nvSpPr>
          <p:cNvPr id="2" name="Title 1"/>
          <p:cNvSpPr>
            <a:spLocks noGrp="1"/>
          </p:cNvSpPr>
          <p:nvPr>
            <p:ph type="title"/>
          </p:nvPr>
        </p:nvSpPr>
        <p:spPr>
          <a:xfrm>
            <a:off x="685800" y="685800"/>
            <a:ext cx="8153400" cy="990600"/>
          </a:xfrm>
        </p:spPr>
        <p:txBody>
          <a:bodyPr/>
          <a:lstStyle/>
          <a:p>
            <a:r>
              <a:rPr lang="en-US" dirty="0" smtClean="0"/>
              <a:t>Presidential Palace</a:t>
            </a:r>
            <a:endParaRPr lang="en-GB"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18</a:t>
            </a:fld>
            <a:endParaRPr lang="en-GB" sz="1200" b="1"/>
          </a:p>
        </p:txBody>
      </p:sp>
      <p:pic>
        <p:nvPicPr>
          <p:cNvPr id="4" name="Picture 3" descr="DSC_2717.jpg"/>
          <p:cNvPicPr>
            <a:picLocks noChangeAspect="1"/>
          </p:cNvPicPr>
          <p:nvPr/>
        </p:nvPicPr>
        <p:blipFill>
          <a:blip r:embed="rId2" cstate="print"/>
          <a:srcRect b="19003"/>
          <a:stretch>
            <a:fillRect/>
          </a:stretch>
        </p:blipFill>
        <p:spPr>
          <a:xfrm>
            <a:off x="533400" y="914400"/>
            <a:ext cx="8640331" cy="46482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Cathedral</a:t>
            </a:r>
            <a:endParaRPr lang="en-GB" dirty="0"/>
          </a:p>
        </p:txBody>
      </p:sp>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19</a:t>
            </a:fld>
            <a:endParaRPr lang="en-GB" sz="1200" b="1"/>
          </a:p>
        </p:txBody>
      </p:sp>
      <p:pic>
        <p:nvPicPr>
          <p:cNvPr id="4" name="Picture 3" descr="DSC_2815.jpg"/>
          <p:cNvPicPr>
            <a:picLocks noChangeAspect="1"/>
          </p:cNvPicPr>
          <p:nvPr/>
        </p:nvPicPr>
        <p:blipFill>
          <a:blip r:embed="rId2" cstate="print"/>
          <a:srcRect b="13156"/>
          <a:stretch>
            <a:fillRect/>
          </a:stretch>
        </p:blipFill>
        <p:spPr>
          <a:xfrm>
            <a:off x="685800" y="1645124"/>
            <a:ext cx="7848600" cy="452707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ENTREPRENEURSHIP</a:t>
            </a:r>
            <a:endParaRPr lang="en-GB" b="1" dirty="0"/>
          </a:p>
        </p:txBody>
      </p:sp>
      <p:sp>
        <p:nvSpPr>
          <p:cNvPr id="9" name="Slide Number Placeholder 4"/>
          <p:cNvSpPr>
            <a:spLocks noGrp="1"/>
          </p:cNvSpPr>
          <p:nvPr>
            <p:ph type="sldNum" sz="quarter" idx="12"/>
          </p:nvPr>
        </p:nvSpPr>
        <p:spPr>
          <a:xfrm>
            <a:off x="0" y="1272222"/>
            <a:ext cx="533400" cy="244476"/>
          </a:xfrm>
        </p:spPr>
        <p:txBody>
          <a:bodyPr>
            <a:normAutofit fontScale="85000" lnSpcReduction="20000"/>
          </a:bodyPr>
          <a:lstStyle>
            <a:lvl1pPr>
              <a:defRPr>
                <a:solidFill>
                  <a:srgbClr val="FFFFFF"/>
                </a:solidFill>
              </a:defRPr>
            </a:lvl1pPr>
          </a:lstStyle>
          <a:p>
            <a:fld id="{602B3395-DD83-42E7-A257-D39EAEA0CF43}" type="slidenum">
              <a:rPr lang="en-GB" smtClean="0"/>
              <a:pPr/>
              <a:t>2</a:t>
            </a:fld>
            <a:endParaRPr lang="en-GB"/>
          </a:p>
        </p:txBody>
      </p:sp>
      <p:sp>
        <p:nvSpPr>
          <p:cNvPr id="10" name="TextBox 9"/>
          <p:cNvSpPr txBox="1"/>
          <p:nvPr/>
        </p:nvSpPr>
        <p:spPr>
          <a:xfrm>
            <a:off x="609600" y="1981200"/>
            <a:ext cx="8001000" cy="2677656"/>
          </a:xfrm>
          <a:prstGeom prst="rect">
            <a:avLst/>
          </a:prstGeom>
          <a:noFill/>
        </p:spPr>
        <p:txBody>
          <a:bodyPr wrap="square" rtlCol="0">
            <a:spAutoFit/>
          </a:bodyPr>
          <a:lstStyle/>
          <a:p>
            <a:pPr marL="344488" indent="-344488">
              <a:buFont typeface="Arial" pitchFamily="34" charset="0"/>
              <a:buChar char="•"/>
            </a:pPr>
            <a:r>
              <a:rPr lang="en-US" sz="2800" dirty="0" smtClean="0"/>
              <a:t>The process of starting a business or other organization</a:t>
            </a:r>
          </a:p>
          <a:p>
            <a:pPr marL="344488" indent="-344488"/>
            <a:endParaRPr lang="en-US" sz="2800" dirty="0" smtClean="0"/>
          </a:p>
          <a:p>
            <a:pPr marL="344488" indent="-344488">
              <a:buFont typeface="Arial" pitchFamily="34" charset="0"/>
              <a:buChar char="•"/>
            </a:pPr>
            <a:r>
              <a:rPr lang="en-US" sz="2800" dirty="0" smtClean="0"/>
              <a:t>Develops business model, acquires human and other required resources, </a:t>
            </a:r>
            <a:r>
              <a:rPr lang="en-US" sz="2800" b="1" dirty="0" smtClean="0"/>
              <a:t>and is fully responsible for its success or failure</a:t>
            </a:r>
            <a:endParaRPr lang="en-US" sz="28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20</a:t>
            </a:fld>
            <a:endParaRPr lang="en-GB" sz="1200" b="1"/>
          </a:p>
        </p:txBody>
      </p:sp>
      <p:pic>
        <p:nvPicPr>
          <p:cNvPr id="4" name="Picture 3" descr="DSC_2818.jpg"/>
          <p:cNvPicPr>
            <a:picLocks noChangeAspect="1"/>
          </p:cNvPicPr>
          <p:nvPr/>
        </p:nvPicPr>
        <p:blipFill>
          <a:blip r:embed="rId2" cstate="print"/>
          <a:stretch>
            <a:fillRect/>
          </a:stretch>
        </p:blipFill>
        <p:spPr>
          <a:xfrm>
            <a:off x="533399" y="533400"/>
            <a:ext cx="8610601" cy="571898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21</a:t>
            </a:fld>
            <a:endParaRPr lang="en-GB" sz="1200" b="1"/>
          </a:p>
        </p:txBody>
      </p:sp>
      <p:pic>
        <p:nvPicPr>
          <p:cNvPr id="4" name="Picture 3" descr="DSC_2819.jpg"/>
          <p:cNvPicPr>
            <a:picLocks noChangeAspect="1"/>
          </p:cNvPicPr>
          <p:nvPr/>
        </p:nvPicPr>
        <p:blipFill>
          <a:blip r:embed="rId2" cstate="print"/>
          <a:srcRect r="5425"/>
          <a:stretch>
            <a:fillRect/>
          </a:stretch>
        </p:blipFill>
        <p:spPr>
          <a:xfrm>
            <a:off x="533400" y="533400"/>
            <a:ext cx="8610600" cy="604706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Elementary School</a:t>
            </a:r>
            <a:endParaRPr lang="en-GB" dirty="0"/>
          </a:p>
        </p:txBody>
      </p:sp>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22</a:t>
            </a:fld>
            <a:endParaRPr lang="en-GB" sz="1200" b="1"/>
          </a:p>
        </p:txBody>
      </p:sp>
      <p:pic>
        <p:nvPicPr>
          <p:cNvPr id="4" name="Picture 3" descr="DSC_2827.jpg"/>
          <p:cNvPicPr>
            <a:picLocks noChangeAspect="1"/>
          </p:cNvPicPr>
          <p:nvPr/>
        </p:nvPicPr>
        <p:blipFill>
          <a:blip r:embed="rId2" cstate="print"/>
          <a:stretch>
            <a:fillRect/>
          </a:stretch>
        </p:blipFill>
        <p:spPr>
          <a:xfrm>
            <a:off x="990600" y="1623515"/>
            <a:ext cx="7162800" cy="475738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Retail Shops</a:t>
            </a:r>
            <a:endParaRPr lang="en-GB" dirty="0"/>
          </a:p>
        </p:txBody>
      </p:sp>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23</a:t>
            </a:fld>
            <a:endParaRPr lang="en-GB" sz="1200" b="1"/>
          </a:p>
        </p:txBody>
      </p:sp>
      <p:pic>
        <p:nvPicPr>
          <p:cNvPr id="4" name="Picture 3" descr="DSC_2849.jpg"/>
          <p:cNvPicPr>
            <a:picLocks noChangeAspect="1"/>
          </p:cNvPicPr>
          <p:nvPr/>
        </p:nvPicPr>
        <p:blipFill>
          <a:blip r:embed="rId2" cstate="print"/>
          <a:stretch>
            <a:fillRect/>
          </a:stretch>
        </p:blipFill>
        <p:spPr>
          <a:xfrm>
            <a:off x="838200" y="1600200"/>
            <a:ext cx="7342597" cy="48768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 Economy</a:t>
            </a:r>
            <a:endParaRPr lang="en-GB" dirty="0"/>
          </a:p>
        </p:txBody>
      </p:sp>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24</a:t>
            </a:fld>
            <a:endParaRPr lang="en-GB" sz="1200" b="1"/>
          </a:p>
        </p:txBody>
      </p:sp>
      <p:pic>
        <p:nvPicPr>
          <p:cNvPr id="4" name="Picture 3" descr="DSC_2906.jpg"/>
          <p:cNvPicPr>
            <a:picLocks noChangeAspect="1"/>
          </p:cNvPicPr>
          <p:nvPr/>
        </p:nvPicPr>
        <p:blipFill>
          <a:blip r:embed="rId2" cstate="print"/>
          <a:stretch>
            <a:fillRect/>
          </a:stretch>
        </p:blipFill>
        <p:spPr>
          <a:xfrm>
            <a:off x="914400" y="1643986"/>
            <a:ext cx="7391400" cy="4909214"/>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25</a:t>
            </a:fld>
            <a:endParaRPr lang="en-GB" sz="1200" b="1"/>
          </a:p>
        </p:txBody>
      </p:sp>
      <p:pic>
        <p:nvPicPr>
          <p:cNvPr id="4" name="Picture 3" descr="DSC_2915.jpg"/>
          <p:cNvPicPr>
            <a:picLocks noChangeAspect="1"/>
          </p:cNvPicPr>
          <p:nvPr/>
        </p:nvPicPr>
        <p:blipFill>
          <a:blip r:embed="rId2" cstate="print"/>
          <a:srcRect l="3093" t="6869"/>
          <a:stretch>
            <a:fillRect/>
          </a:stretch>
        </p:blipFill>
        <p:spPr>
          <a:xfrm>
            <a:off x="533400" y="685800"/>
            <a:ext cx="8595360" cy="54864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GB" dirty="0" err="1" smtClean="0"/>
              <a:t>Nuestros</a:t>
            </a:r>
            <a:r>
              <a:rPr lang="en-GB" dirty="0" smtClean="0"/>
              <a:t> </a:t>
            </a:r>
            <a:r>
              <a:rPr lang="en-GB" dirty="0" err="1" smtClean="0"/>
              <a:t>Pequeños</a:t>
            </a:r>
            <a:r>
              <a:rPr lang="en-GB" dirty="0" smtClean="0"/>
              <a:t> </a:t>
            </a:r>
            <a:r>
              <a:rPr lang="en-GB" dirty="0" err="1" smtClean="0"/>
              <a:t>Hermanos</a:t>
            </a:r>
            <a:endParaRPr lang="en-GB" dirty="0" smtClean="0"/>
          </a:p>
          <a:p>
            <a:r>
              <a:rPr lang="fr-FR" dirty="0" smtClean="0"/>
              <a:t>Nos Petit Frères et Sœurs</a:t>
            </a:r>
            <a:endParaRPr lang="en-GB" dirty="0"/>
          </a:p>
        </p:txBody>
      </p:sp>
      <p:sp>
        <p:nvSpPr>
          <p:cNvPr id="4" name="Title 3"/>
          <p:cNvSpPr>
            <a:spLocks noGrp="1"/>
          </p:cNvSpPr>
          <p:nvPr>
            <p:ph type="title"/>
          </p:nvPr>
        </p:nvSpPr>
        <p:spPr/>
        <p:txBody>
          <a:bodyPr>
            <a:normAutofit fontScale="90000"/>
          </a:bodyPr>
          <a:lstStyle/>
          <a:p>
            <a:r>
              <a:rPr lang="en-US" dirty="0" smtClean="0"/>
              <a:t>But…there is inspiration and hope</a:t>
            </a:r>
            <a:endParaRPr lang="en-GB"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NPH – Haiti Initiative</a:t>
            </a:r>
            <a:endParaRPr lang="en-GB" dirty="0"/>
          </a:p>
        </p:txBody>
      </p:sp>
      <p:sp>
        <p:nvSpPr>
          <p:cNvPr id="4" name="TextBox 3"/>
          <p:cNvSpPr txBox="1"/>
          <p:nvPr/>
        </p:nvSpPr>
        <p:spPr>
          <a:xfrm>
            <a:off x="533400" y="1600200"/>
            <a:ext cx="8229600" cy="6858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NPH is a 50 year old international organization that has an established presence across 9 countries in Latin America and the Caribbean, one of which is Haiti</a:t>
            </a:r>
          </a:p>
        </p:txBody>
      </p:sp>
      <p:sp>
        <p:nvSpPr>
          <p:cNvPr id="5" name="TextBox 4"/>
          <p:cNvSpPr txBox="1"/>
          <p:nvPr/>
        </p:nvSpPr>
        <p:spPr>
          <a:xfrm>
            <a:off x="533400" y="2438400"/>
            <a:ext cx="8229600" cy="9906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NPH has been in Haiti for 27 years, and is one of the few established and trusted services in the country. NPH controls the complete vertical, from funds acquisition to program management, with ex- </a:t>
            </a:r>
            <a:r>
              <a:rPr lang="en-US" sz="1600" dirty="0" err="1" smtClean="0">
                <a:solidFill>
                  <a:schemeClr val="tx1"/>
                </a:solidFill>
              </a:rPr>
              <a:t>pequeños</a:t>
            </a:r>
            <a:r>
              <a:rPr lang="en-US" sz="1600" dirty="0" smtClean="0">
                <a:solidFill>
                  <a:schemeClr val="tx1"/>
                </a:solidFill>
              </a:rPr>
              <a:t> filling many positions on the ground</a:t>
            </a:r>
          </a:p>
        </p:txBody>
      </p:sp>
      <p:sp>
        <p:nvSpPr>
          <p:cNvPr id="6" name="TextBox 5"/>
          <p:cNvSpPr txBox="1"/>
          <p:nvPr/>
        </p:nvSpPr>
        <p:spPr>
          <a:xfrm>
            <a:off x="533400" y="3581400"/>
            <a:ext cx="8229600" cy="13716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In Haiti, NPH provides these services:</a:t>
            </a:r>
          </a:p>
          <a:p>
            <a:pPr algn="ctr"/>
            <a:r>
              <a:rPr lang="en-US" sz="1600" dirty="0" smtClean="0">
                <a:solidFill>
                  <a:schemeClr val="tx1"/>
                </a:solidFill>
              </a:rPr>
              <a:t>Medical Center: St Damien</a:t>
            </a:r>
          </a:p>
          <a:p>
            <a:pPr algn="ctr"/>
            <a:r>
              <a:rPr lang="en-US" sz="1600" dirty="0" smtClean="0">
                <a:solidFill>
                  <a:schemeClr val="tx1"/>
                </a:solidFill>
              </a:rPr>
              <a:t>Orphanage: Kay St </a:t>
            </a:r>
            <a:r>
              <a:rPr lang="en-US" sz="1600" dirty="0" err="1" smtClean="0">
                <a:solidFill>
                  <a:schemeClr val="tx1"/>
                </a:solidFill>
              </a:rPr>
              <a:t>Elen</a:t>
            </a:r>
            <a:endParaRPr lang="en-US" sz="1600" dirty="0" smtClean="0">
              <a:solidFill>
                <a:schemeClr val="tx1"/>
              </a:solidFill>
            </a:endParaRPr>
          </a:p>
          <a:p>
            <a:pPr algn="ctr"/>
            <a:r>
              <a:rPr lang="en-US" sz="1600" dirty="0" smtClean="0">
                <a:solidFill>
                  <a:schemeClr val="tx1"/>
                </a:solidFill>
              </a:rPr>
              <a:t>Outreach Program: St Luke</a:t>
            </a:r>
          </a:p>
          <a:p>
            <a:pPr algn="ctr"/>
            <a:r>
              <a:rPr lang="en-US" sz="1600" dirty="0" smtClean="0">
                <a:solidFill>
                  <a:schemeClr val="tx1"/>
                </a:solidFill>
              </a:rPr>
              <a:t>Economic incubator: “</a:t>
            </a:r>
            <a:r>
              <a:rPr lang="en-US" sz="1600" dirty="0" err="1" smtClean="0">
                <a:solidFill>
                  <a:schemeClr val="tx1"/>
                </a:solidFill>
              </a:rPr>
              <a:t>Francisville</a:t>
            </a:r>
            <a:r>
              <a:rPr lang="en-US" sz="1600" dirty="0" smtClean="0">
                <a:solidFill>
                  <a:schemeClr val="tx1"/>
                </a:solidFill>
              </a:rPr>
              <a:t>”</a:t>
            </a:r>
          </a:p>
        </p:txBody>
      </p:sp>
      <p:sp>
        <p:nvSpPr>
          <p:cNvPr id="7" name="TextBox 6"/>
          <p:cNvSpPr txBox="1"/>
          <p:nvPr/>
        </p:nvSpPr>
        <p:spPr>
          <a:xfrm>
            <a:off x="533400" y="5105400"/>
            <a:ext cx="8229600" cy="6096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chemeClr val="tx1"/>
                </a:solidFill>
              </a:rPr>
              <a:t>NPHis</a:t>
            </a:r>
            <a:r>
              <a:rPr lang="en-US" sz="1600" dirty="0" smtClean="0">
                <a:solidFill>
                  <a:schemeClr val="tx1"/>
                </a:solidFill>
              </a:rPr>
              <a:t> staffed by truly remarkable people – Its Haitian director: Fr Rick </a:t>
            </a:r>
            <a:r>
              <a:rPr lang="en-US" sz="1600" dirty="0" err="1" smtClean="0">
                <a:solidFill>
                  <a:schemeClr val="tx1"/>
                </a:solidFill>
              </a:rPr>
              <a:t>Frechette</a:t>
            </a:r>
            <a:endParaRPr lang="en-US" sz="1600" dirty="0" smtClean="0">
              <a:solidFill>
                <a:schemeClr val="tx1"/>
              </a:solidFill>
            </a:endParaRPr>
          </a:p>
        </p:txBody>
      </p:sp>
      <p:sp>
        <p:nvSpPr>
          <p:cNvPr id="8"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27</a:t>
            </a:fld>
            <a:endParaRPr lang="en-GB" sz="12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28</a:t>
            </a:fld>
            <a:endParaRPr lang="en-GB" sz="1200" b="1"/>
          </a:p>
        </p:txBody>
      </p:sp>
      <p:pic>
        <p:nvPicPr>
          <p:cNvPr id="4" name="Picture 3" descr="DSC_0674.jpg"/>
          <p:cNvPicPr>
            <a:picLocks noChangeAspect="1"/>
          </p:cNvPicPr>
          <p:nvPr/>
        </p:nvPicPr>
        <p:blipFill>
          <a:blip r:embed="rId2" cstate="print"/>
          <a:srcRect t="12952"/>
          <a:stretch>
            <a:fillRect/>
          </a:stretch>
        </p:blipFill>
        <p:spPr>
          <a:xfrm>
            <a:off x="533399" y="762000"/>
            <a:ext cx="8610601" cy="4978285"/>
          </a:xfrm>
          <a:prstGeom prst="rect">
            <a:avLst/>
          </a:prstGeom>
        </p:spPr>
      </p:pic>
      <p:sp>
        <p:nvSpPr>
          <p:cNvPr id="2" name="Title 1"/>
          <p:cNvSpPr>
            <a:spLocks noGrp="1"/>
          </p:cNvSpPr>
          <p:nvPr>
            <p:ph type="title"/>
          </p:nvPr>
        </p:nvSpPr>
        <p:spPr>
          <a:xfrm>
            <a:off x="685800" y="762000"/>
            <a:ext cx="8153400" cy="990600"/>
          </a:xfrm>
        </p:spPr>
        <p:txBody>
          <a:bodyPr/>
          <a:lstStyle/>
          <a:p>
            <a:r>
              <a:rPr lang="en-US" dirty="0" smtClean="0"/>
              <a:t>St. Damien Medical Center</a:t>
            </a:r>
            <a:endParaRPr lang="en-GB"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29</a:t>
            </a:fld>
            <a:endParaRPr lang="en-GB" sz="1200" b="1"/>
          </a:p>
        </p:txBody>
      </p:sp>
      <p:pic>
        <p:nvPicPr>
          <p:cNvPr id="4" name="Picture 3" descr="DSC_2222.jpg"/>
          <p:cNvPicPr>
            <a:picLocks noChangeAspect="1"/>
          </p:cNvPicPr>
          <p:nvPr/>
        </p:nvPicPr>
        <p:blipFill>
          <a:blip r:embed="rId2" cstate="print"/>
          <a:srcRect t="14417"/>
          <a:stretch>
            <a:fillRect/>
          </a:stretch>
        </p:blipFill>
        <p:spPr>
          <a:xfrm>
            <a:off x="533400" y="762000"/>
            <a:ext cx="8610600" cy="4894446"/>
          </a:xfrm>
          <a:prstGeom prst="rect">
            <a:avLst/>
          </a:prstGeom>
        </p:spPr>
      </p:pic>
      <p:sp>
        <p:nvSpPr>
          <p:cNvPr id="2" name="Title 1"/>
          <p:cNvSpPr>
            <a:spLocks noGrp="1"/>
          </p:cNvSpPr>
          <p:nvPr>
            <p:ph type="title"/>
          </p:nvPr>
        </p:nvSpPr>
        <p:spPr>
          <a:xfrm>
            <a:off x="609600" y="685800"/>
            <a:ext cx="8153400" cy="990600"/>
          </a:xfrm>
        </p:spPr>
        <p:txBody>
          <a:bodyPr/>
          <a:lstStyle/>
          <a:p>
            <a:r>
              <a:rPr lang="en-US" dirty="0" smtClean="0"/>
              <a:t>St. Damien Medical Center</a:t>
            </a:r>
            <a:endParaRPr lang="en-GB"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Traits, Attitudes:</a:t>
            </a:r>
            <a:endParaRPr lang="en-GB" dirty="0"/>
          </a:p>
        </p:txBody>
      </p:sp>
      <p:sp>
        <p:nvSpPr>
          <p:cNvPr id="9" name="Slide Number Placeholder 4"/>
          <p:cNvSpPr>
            <a:spLocks noGrp="1"/>
          </p:cNvSpPr>
          <p:nvPr>
            <p:ph type="sldNum" sz="quarter" idx="12"/>
          </p:nvPr>
        </p:nvSpPr>
        <p:spPr>
          <a:xfrm>
            <a:off x="0" y="1272222"/>
            <a:ext cx="533400" cy="244476"/>
          </a:xfrm>
        </p:spPr>
        <p:txBody>
          <a:bodyPr>
            <a:normAutofit fontScale="85000" lnSpcReduction="20000"/>
          </a:bodyPr>
          <a:lstStyle>
            <a:lvl1pPr>
              <a:defRPr>
                <a:solidFill>
                  <a:srgbClr val="FFFFFF"/>
                </a:solidFill>
              </a:defRPr>
            </a:lvl1pPr>
          </a:lstStyle>
          <a:p>
            <a:fld id="{602B3395-DD83-42E7-A257-D39EAEA0CF43}" type="slidenum">
              <a:rPr lang="en-GB" smtClean="0"/>
              <a:pPr/>
              <a:t>3</a:t>
            </a:fld>
            <a:endParaRPr lang="en-GB"/>
          </a:p>
        </p:txBody>
      </p:sp>
      <p:sp>
        <p:nvSpPr>
          <p:cNvPr id="10" name="TextBox 9"/>
          <p:cNvSpPr txBox="1"/>
          <p:nvPr/>
        </p:nvSpPr>
        <p:spPr>
          <a:xfrm>
            <a:off x="304800" y="1498223"/>
            <a:ext cx="8610600" cy="5816977"/>
          </a:xfrm>
          <a:prstGeom prst="rect">
            <a:avLst/>
          </a:prstGeom>
          <a:noFill/>
        </p:spPr>
        <p:txBody>
          <a:bodyPr wrap="square" rtlCol="0">
            <a:spAutoFit/>
          </a:bodyPr>
          <a:lstStyle/>
          <a:p>
            <a:r>
              <a:rPr lang="en-US" sz="2800" b="1" dirty="0" smtClean="0"/>
              <a:t>“Flow” </a:t>
            </a:r>
          </a:p>
          <a:p>
            <a:r>
              <a:rPr lang="en-US" sz="2000" dirty="0" smtClean="0"/>
              <a:t>Occurs when an individual forgets about the outside world given a powerful insight.</a:t>
            </a:r>
          </a:p>
          <a:p>
            <a:r>
              <a:rPr lang="en-US" sz="2400" b="1" dirty="0" smtClean="0"/>
              <a:t>Determination to Succeed</a:t>
            </a:r>
          </a:p>
          <a:p>
            <a:r>
              <a:rPr lang="en-US" sz="2000" i="1" dirty="0" smtClean="0"/>
              <a:t>“I have not failed. I’ve found 10,000 ways that won’t work.”  </a:t>
            </a:r>
            <a:r>
              <a:rPr lang="en-US" sz="2000" dirty="0" smtClean="0"/>
              <a:t>Thomas Edison</a:t>
            </a:r>
          </a:p>
          <a:p>
            <a:r>
              <a:rPr lang="en-US" sz="2400" b="1" dirty="0" smtClean="0"/>
              <a:t>Patience</a:t>
            </a:r>
            <a:endParaRPr lang="en-US" sz="2000" b="1" dirty="0" smtClean="0"/>
          </a:p>
          <a:p>
            <a:r>
              <a:rPr lang="en-US" sz="2000" i="1" dirty="0" smtClean="0"/>
              <a:t>“Success is walking from failure to failure with no loss of enthusiasm.”  </a:t>
            </a:r>
            <a:r>
              <a:rPr lang="en-US" sz="2000" dirty="0" smtClean="0"/>
              <a:t>Winston Churchill</a:t>
            </a:r>
          </a:p>
          <a:p>
            <a:r>
              <a:rPr lang="en-US" sz="2400" b="1" dirty="0" smtClean="0"/>
              <a:t>Problem Solver</a:t>
            </a:r>
          </a:p>
          <a:p>
            <a:r>
              <a:rPr lang="en-US" sz="2000" i="1" dirty="0" smtClean="0"/>
              <a:t>“You can’t ask customers what they want and then try to give that to them. By the time you get it built, they’ll want something new.”  </a:t>
            </a:r>
            <a:r>
              <a:rPr lang="en-US" sz="2000" dirty="0" smtClean="0"/>
              <a:t>Steve Jobs</a:t>
            </a:r>
          </a:p>
          <a:p>
            <a:r>
              <a:rPr lang="en-US" sz="2400" b="1" dirty="0" smtClean="0"/>
              <a:t>Energy</a:t>
            </a:r>
          </a:p>
          <a:p>
            <a:r>
              <a:rPr lang="en-US" sz="2000" i="1" dirty="0" smtClean="0"/>
              <a:t>“I can accept failure, everyone fails at something. But I cannot accept </a:t>
            </a:r>
            <a:r>
              <a:rPr lang="en-US" sz="2000" i="1" dirty="0" smtClean="0"/>
              <a:t>not </a:t>
            </a:r>
            <a:r>
              <a:rPr lang="en-US" sz="2000" i="1" dirty="0" smtClean="0"/>
              <a:t>trying.”  </a:t>
            </a:r>
            <a:r>
              <a:rPr lang="en-US" sz="2000" dirty="0" smtClean="0"/>
              <a:t>Michael Jordan</a:t>
            </a:r>
          </a:p>
          <a:p>
            <a:r>
              <a:rPr lang="en-US" sz="2400" b="1" dirty="0" smtClean="0"/>
              <a:t>Confidence</a:t>
            </a:r>
            <a:endParaRPr lang="en-US" sz="2000" b="1" dirty="0" smtClean="0"/>
          </a:p>
          <a:p>
            <a:r>
              <a:rPr lang="en-US" sz="2000" i="1" dirty="0" smtClean="0"/>
              <a:t>“Whether you think you can or you can’t you’re right.”  </a:t>
            </a:r>
            <a:r>
              <a:rPr lang="en-US" sz="2000" dirty="0" smtClean="0"/>
              <a:t>Henry Ford</a:t>
            </a:r>
          </a:p>
          <a:p>
            <a:endParaRPr lang="en-US" sz="2000" dirty="0" smtClean="0"/>
          </a:p>
          <a:p>
            <a:pPr marL="344488" indent="-344488"/>
            <a:endParaRPr lang="en-US" sz="24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9600" y="3733800"/>
            <a:ext cx="3200400" cy="3048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Temporary Ward</a:t>
            </a:r>
            <a:endParaRPr lang="en-GB" sz="1400" dirty="0" smtClean="0">
              <a:solidFill>
                <a:schemeClr val="tx1"/>
              </a:solidFill>
            </a:endParaRPr>
          </a:p>
        </p:txBody>
      </p:sp>
      <p:sp>
        <p:nvSpPr>
          <p:cNvPr id="2" name="Title 1"/>
          <p:cNvSpPr>
            <a:spLocks noGrp="1"/>
          </p:cNvSpPr>
          <p:nvPr>
            <p:ph type="title"/>
          </p:nvPr>
        </p:nvSpPr>
        <p:spPr/>
        <p:txBody>
          <a:bodyPr/>
          <a:lstStyle/>
          <a:p>
            <a:r>
              <a:rPr lang="en-US" dirty="0" smtClean="0"/>
              <a:t>Medical Center</a:t>
            </a:r>
            <a:endParaRPr lang="en-GB" dirty="0"/>
          </a:p>
        </p:txBody>
      </p:sp>
      <p:pic>
        <p:nvPicPr>
          <p:cNvPr id="1026" name="Picture 2" descr="C:\Elavon\Projects\Haiti\Images\IMG_0026.JPG"/>
          <p:cNvPicPr>
            <a:picLocks noChangeAspect="1" noChangeArrowheads="1"/>
          </p:cNvPicPr>
          <p:nvPr/>
        </p:nvPicPr>
        <p:blipFill>
          <a:blip r:embed="rId2" cstate="print"/>
          <a:srcRect/>
          <a:stretch>
            <a:fillRect/>
          </a:stretch>
        </p:blipFill>
        <p:spPr bwMode="auto">
          <a:xfrm>
            <a:off x="457200" y="3988744"/>
            <a:ext cx="3521076" cy="2640656"/>
          </a:xfrm>
          <a:prstGeom prst="rect">
            <a:avLst/>
          </a:prstGeom>
          <a:noFill/>
          <a:effectLst>
            <a:innerShdw blurRad="63500" dist="50800" dir="13500000">
              <a:prstClr val="black">
                <a:alpha val="50000"/>
              </a:prstClr>
            </a:innerShdw>
          </a:effectLst>
          <a:scene3d>
            <a:camera prst="orthographicFront"/>
            <a:lightRig rig="threePt" dir="t"/>
          </a:scene3d>
          <a:sp3d>
            <a:bevelT/>
          </a:sp3d>
        </p:spPr>
      </p:pic>
      <p:sp>
        <p:nvSpPr>
          <p:cNvPr id="6" name="TextBox 5"/>
          <p:cNvSpPr txBox="1"/>
          <p:nvPr/>
        </p:nvSpPr>
        <p:spPr>
          <a:xfrm>
            <a:off x="4572000" y="1600200"/>
            <a:ext cx="4343400" cy="12954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The </a:t>
            </a:r>
            <a:r>
              <a:rPr lang="en-US" sz="1400" b="1" dirty="0" smtClean="0">
                <a:solidFill>
                  <a:schemeClr val="tx1"/>
                </a:solidFill>
              </a:rPr>
              <a:t>Medical Center </a:t>
            </a:r>
            <a:r>
              <a:rPr lang="en-US" sz="1400" dirty="0" smtClean="0">
                <a:solidFill>
                  <a:schemeClr val="tx1"/>
                </a:solidFill>
              </a:rPr>
              <a:t>caters to 100s of children daily, and houses 20 children who are suffering from chronic conditions. The Center includes a surgery ward, a cancer ward, a HIV clinic, and a rehabilitation and educational center for disabled children.</a:t>
            </a:r>
          </a:p>
        </p:txBody>
      </p:sp>
      <p:sp>
        <p:nvSpPr>
          <p:cNvPr id="8" name="TextBox 7"/>
          <p:cNvSpPr txBox="1"/>
          <p:nvPr/>
        </p:nvSpPr>
        <p:spPr>
          <a:xfrm>
            <a:off x="4572000" y="3048000"/>
            <a:ext cx="4343400" cy="12954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Since the earthquake, NPH has had to be creative in its use of resources – shown here is a makeshift ward consisting of temporary roofing over adjacent trailers. Every square inch of the Medical Center’s courtyard is filled with people in desperate need.</a:t>
            </a:r>
          </a:p>
        </p:txBody>
      </p:sp>
      <p:sp>
        <p:nvSpPr>
          <p:cNvPr id="11" name="TextBox 10"/>
          <p:cNvSpPr txBox="1"/>
          <p:nvPr/>
        </p:nvSpPr>
        <p:spPr>
          <a:xfrm>
            <a:off x="1524000" y="1600200"/>
            <a:ext cx="1295400" cy="3048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Patients</a:t>
            </a:r>
            <a:endParaRPr lang="en-GB" sz="1400" dirty="0" smtClean="0">
              <a:solidFill>
                <a:schemeClr val="tx1"/>
              </a:solidFill>
            </a:endParaRPr>
          </a:p>
        </p:txBody>
      </p:sp>
      <p:pic>
        <p:nvPicPr>
          <p:cNvPr id="1027" name="Picture 3"/>
          <p:cNvPicPr>
            <a:picLocks noChangeAspect="1" noChangeArrowheads="1"/>
          </p:cNvPicPr>
          <p:nvPr/>
        </p:nvPicPr>
        <p:blipFill>
          <a:blip r:embed="rId3" cstate="print"/>
          <a:srcRect/>
          <a:stretch>
            <a:fillRect/>
          </a:stretch>
        </p:blipFill>
        <p:spPr bwMode="auto">
          <a:xfrm>
            <a:off x="1295400" y="1905000"/>
            <a:ext cx="1730693" cy="1752600"/>
          </a:xfrm>
          <a:prstGeom prst="rect">
            <a:avLst/>
          </a:prstGeom>
          <a:noFill/>
          <a:effectLst>
            <a:innerShdw blurRad="63500" dist="50800" dir="13500000">
              <a:prstClr val="black">
                <a:alpha val="50000"/>
              </a:prstClr>
            </a:innerShdw>
          </a:effectLst>
          <a:scene3d>
            <a:camera prst="orthographicFront"/>
            <a:lightRig rig="threePt" dir="t"/>
          </a:scene3d>
          <a:sp3d>
            <a:bevelT/>
          </a:sp3d>
        </p:spPr>
      </p:pic>
      <p:graphicFrame>
        <p:nvGraphicFramePr>
          <p:cNvPr id="13" name="Table 12"/>
          <p:cNvGraphicFramePr>
            <a:graphicFrameLocks noGrp="1"/>
          </p:cNvGraphicFramePr>
          <p:nvPr/>
        </p:nvGraphicFramePr>
        <p:xfrm>
          <a:off x="4572000" y="4572000"/>
          <a:ext cx="2362200" cy="1775460"/>
        </p:xfrm>
        <a:graphic>
          <a:graphicData uri="http://schemas.openxmlformats.org/drawingml/2006/table">
            <a:tbl>
              <a:tblPr firstRow="1" bandRow="1">
                <a:tableStyleId>{00A15C55-8517-42AA-B614-E9B94910E393}</a:tableStyleId>
              </a:tblPr>
              <a:tblGrid>
                <a:gridCol w="1202575"/>
                <a:gridCol w="1159625"/>
              </a:tblGrid>
              <a:tr h="0">
                <a:tc>
                  <a:txBody>
                    <a:bodyPr/>
                    <a:lstStyle/>
                    <a:p>
                      <a:pPr marL="0" marR="0" algn="l" rtl="0" eaLnBrk="1" latinLnBrk="0" hangingPunct="1">
                        <a:lnSpc>
                          <a:spcPct val="115000"/>
                        </a:lnSpc>
                        <a:spcBef>
                          <a:spcPts val="0"/>
                        </a:spcBef>
                        <a:spcAft>
                          <a:spcPts val="0"/>
                        </a:spcAft>
                      </a:pPr>
                      <a:r>
                        <a:rPr kumimoji="0" lang="en-US" sz="1000" kern="1200" dirty="0" smtClean="0"/>
                        <a:t>Select Expenses</a:t>
                      </a:r>
                      <a:endParaRPr kumimoji="0" lang="en-GB" sz="1000" kern="1200" dirty="0">
                        <a:solidFill>
                          <a:schemeClr val="dk1"/>
                        </a:solidFill>
                        <a:latin typeface="+mn-lt"/>
                        <a:ea typeface="+mn-ea"/>
                        <a:cs typeface="+mn-cs"/>
                      </a:endParaRPr>
                    </a:p>
                  </a:txBody>
                  <a:tcPr/>
                </a:tc>
                <a:tc>
                  <a:txBody>
                    <a:bodyPr/>
                    <a:lstStyle/>
                    <a:p>
                      <a:pPr marL="0" marR="0" algn="ctr" rtl="0" eaLnBrk="1" latinLnBrk="0" hangingPunct="1">
                        <a:lnSpc>
                          <a:spcPct val="115000"/>
                        </a:lnSpc>
                        <a:spcBef>
                          <a:spcPts val="0"/>
                        </a:spcBef>
                        <a:spcAft>
                          <a:spcPts val="0"/>
                        </a:spcAft>
                      </a:pPr>
                      <a:r>
                        <a:rPr kumimoji="0" lang="en-US" sz="1000" kern="1200" dirty="0" smtClean="0"/>
                        <a:t>Annual Budget (pre-Earthquake)</a:t>
                      </a:r>
                      <a:endParaRPr kumimoji="0" lang="en-GB" sz="1000" kern="1200" dirty="0">
                        <a:solidFill>
                          <a:schemeClr val="dk1"/>
                        </a:solidFill>
                        <a:latin typeface="+mn-lt"/>
                        <a:ea typeface="+mn-ea"/>
                        <a:cs typeface="+mn-cs"/>
                      </a:endParaRPr>
                    </a:p>
                  </a:txBody>
                  <a:tcPr/>
                </a:tc>
              </a:tr>
              <a:tr h="19612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kumimoji="0" lang="en-GB" sz="1000" kern="1200" dirty="0" smtClean="0"/>
                        <a:t>Paediatric Hospital</a:t>
                      </a:r>
                      <a:endParaRPr kumimoji="0" lang="en-GB" sz="1000" kern="1200" dirty="0" smtClean="0">
                        <a:solidFill>
                          <a:schemeClr val="dk1"/>
                        </a:solidFill>
                        <a:latin typeface="+mn-lt"/>
                        <a:ea typeface="+mn-ea"/>
                        <a:cs typeface="+mn-cs"/>
                      </a:endParaRPr>
                    </a:p>
                  </a:txBody>
                  <a:tcPr/>
                </a:tc>
                <a:tc>
                  <a:txBody>
                    <a:bodyPr/>
                    <a:lstStyle/>
                    <a:p>
                      <a:pPr marL="0" marR="0" algn="ctr" rtl="0" eaLnBrk="1" latinLnBrk="0" hangingPunct="1">
                        <a:lnSpc>
                          <a:spcPct val="115000"/>
                        </a:lnSpc>
                        <a:spcBef>
                          <a:spcPts val="0"/>
                        </a:spcBef>
                        <a:spcAft>
                          <a:spcPts val="0"/>
                        </a:spcAft>
                      </a:pPr>
                      <a:r>
                        <a:rPr kumimoji="0" lang="en-US" sz="1000" kern="1200" dirty="0" smtClean="0"/>
                        <a:t>$1,500,000</a:t>
                      </a:r>
                      <a:endParaRPr kumimoji="0" lang="en-GB" sz="1000" kern="1200" dirty="0">
                        <a:solidFill>
                          <a:schemeClr val="dk1"/>
                        </a:solidFill>
                        <a:latin typeface="+mn-lt"/>
                        <a:ea typeface="+mn-ea"/>
                        <a:cs typeface="+mn-cs"/>
                      </a:endParaRPr>
                    </a:p>
                  </a:txBody>
                  <a:tcPr/>
                </a:tc>
              </a:tr>
              <a:tr h="196127">
                <a:tc>
                  <a:txBody>
                    <a:bodyPr/>
                    <a:lstStyle/>
                    <a:p>
                      <a:pPr marL="0" marR="0" algn="l" rtl="0" eaLnBrk="1" latinLnBrk="0" hangingPunct="1">
                        <a:lnSpc>
                          <a:spcPct val="115000"/>
                        </a:lnSpc>
                        <a:spcBef>
                          <a:spcPts val="0"/>
                        </a:spcBef>
                        <a:spcAft>
                          <a:spcPts val="0"/>
                        </a:spcAft>
                      </a:pPr>
                      <a:r>
                        <a:rPr kumimoji="0" lang="en-US" sz="1000" kern="1200" dirty="0" smtClean="0"/>
                        <a:t>Surgery Ward</a:t>
                      </a:r>
                      <a:endParaRPr kumimoji="0" lang="en-GB" sz="1000" kern="1200" dirty="0">
                        <a:solidFill>
                          <a:schemeClr val="dk1"/>
                        </a:solidFill>
                        <a:latin typeface="+mn-lt"/>
                        <a:ea typeface="+mn-ea"/>
                        <a:cs typeface="+mn-cs"/>
                      </a:endParaRPr>
                    </a:p>
                  </a:txBody>
                  <a:tcPr/>
                </a:tc>
                <a:tc>
                  <a:txBody>
                    <a:bodyPr/>
                    <a:lstStyle/>
                    <a:p>
                      <a:pPr marL="0" marR="0" algn="ctr" rtl="0" eaLnBrk="1" latinLnBrk="0" hangingPunct="1">
                        <a:lnSpc>
                          <a:spcPct val="115000"/>
                        </a:lnSpc>
                        <a:spcBef>
                          <a:spcPts val="0"/>
                        </a:spcBef>
                        <a:spcAft>
                          <a:spcPts val="0"/>
                        </a:spcAft>
                      </a:pPr>
                      <a:r>
                        <a:rPr kumimoji="0" lang="en-US" sz="1000" kern="1200" dirty="0" smtClean="0"/>
                        <a:t>$500,000</a:t>
                      </a:r>
                      <a:endParaRPr kumimoji="0" lang="en-GB" sz="1000" kern="1200" dirty="0">
                        <a:solidFill>
                          <a:schemeClr val="dk1"/>
                        </a:solidFill>
                        <a:latin typeface="+mn-lt"/>
                        <a:ea typeface="+mn-ea"/>
                        <a:cs typeface="+mn-cs"/>
                      </a:endParaRPr>
                    </a:p>
                  </a:txBody>
                  <a:tcPr/>
                </a:tc>
              </a:tr>
              <a:tr h="196127">
                <a:tc>
                  <a:txBody>
                    <a:bodyPr/>
                    <a:lstStyle/>
                    <a:p>
                      <a:pPr marL="0" marR="0" algn="l" rtl="0" eaLnBrk="1" latinLnBrk="0" hangingPunct="1">
                        <a:lnSpc>
                          <a:spcPct val="115000"/>
                        </a:lnSpc>
                        <a:spcBef>
                          <a:spcPts val="0"/>
                        </a:spcBef>
                        <a:spcAft>
                          <a:spcPts val="0"/>
                        </a:spcAft>
                      </a:pPr>
                      <a:r>
                        <a:rPr kumimoji="0" lang="en-US" sz="1000" kern="1200" dirty="0" smtClean="0"/>
                        <a:t>Cancer Ward</a:t>
                      </a:r>
                      <a:endParaRPr kumimoji="0" lang="en-GB" sz="1000" kern="1200" dirty="0">
                        <a:solidFill>
                          <a:schemeClr val="dk1"/>
                        </a:solidFill>
                        <a:latin typeface="+mn-lt"/>
                        <a:ea typeface="+mn-ea"/>
                        <a:cs typeface="+mn-cs"/>
                      </a:endParaRPr>
                    </a:p>
                  </a:txBody>
                  <a:tcPr/>
                </a:tc>
                <a:tc>
                  <a:txBody>
                    <a:bodyPr/>
                    <a:lstStyle/>
                    <a:p>
                      <a:pPr marL="0" marR="0" algn="ctr" rtl="0" eaLnBrk="1" latinLnBrk="0" hangingPunct="1">
                        <a:lnSpc>
                          <a:spcPct val="115000"/>
                        </a:lnSpc>
                        <a:spcBef>
                          <a:spcPts val="0"/>
                        </a:spcBef>
                        <a:spcAft>
                          <a:spcPts val="0"/>
                        </a:spcAft>
                      </a:pPr>
                      <a:r>
                        <a:rPr kumimoji="0" lang="en-US" sz="1000" kern="1200" dirty="0" smtClean="0"/>
                        <a:t>$300,000</a:t>
                      </a:r>
                      <a:endParaRPr kumimoji="0" lang="en-GB" sz="1000" kern="1200" dirty="0">
                        <a:solidFill>
                          <a:schemeClr val="dk1"/>
                        </a:solidFill>
                        <a:latin typeface="+mn-lt"/>
                        <a:ea typeface="+mn-ea"/>
                        <a:cs typeface="+mn-cs"/>
                      </a:endParaRPr>
                    </a:p>
                  </a:txBody>
                  <a:tcPr/>
                </a:tc>
              </a:tr>
              <a:tr h="196127">
                <a:tc>
                  <a:txBody>
                    <a:bodyPr/>
                    <a:lstStyle/>
                    <a:p>
                      <a:pPr marL="0" marR="0" algn="l" rtl="0" eaLnBrk="1" latinLnBrk="0" hangingPunct="1">
                        <a:lnSpc>
                          <a:spcPct val="115000"/>
                        </a:lnSpc>
                        <a:spcBef>
                          <a:spcPts val="0"/>
                        </a:spcBef>
                        <a:spcAft>
                          <a:spcPts val="0"/>
                        </a:spcAft>
                      </a:pPr>
                      <a:r>
                        <a:rPr kumimoji="0" lang="en-US" sz="1000" kern="1200" dirty="0" smtClean="0"/>
                        <a:t>HIV Clinic</a:t>
                      </a:r>
                      <a:endParaRPr kumimoji="0" lang="en-GB" sz="1000" kern="1200" dirty="0">
                        <a:solidFill>
                          <a:schemeClr val="dk1"/>
                        </a:solidFill>
                        <a:latin typeface="+mn-lt"/>
                        <a:ea typeface="+mn-ea"/>
                        <a:cs typeface="+mn-cs"/>
                      </a:endParaRPr>
                    </a:p>
                  </a:txBody>
                  <a:tcPr/>
                </a:tc>
                <a:tc>
                  <a:txBody>
                    <a:bodyPr/>
                    <a:lstStyle/>
                    <a:p>
                      <a:pPr marL="0" marR="0" algn="ctr" rtl="0" eaLnBrk="1" latinLnBrk="0" hangingPunct="1">
                        <a:lnSpc>
                          <a:spcPct val="115000"/>
                        </a:lnSpc>
                        <a:spcBef>
                          <a:spcPts val="0"/>
                        </a:spcBef>
                        <a:spcAft>
                          <a:spcPts val="0"/>
                        </a:spcAft>
                      </a:pPr>
                      <a:r>
                        <a:rPr kumimoji="0" lang="en-US" sz="1000" kern="1200" dirty="0" smtClean="0"/>
                        <a:t>$500,000</a:t>
                      </a:r>
                      <a:endParaRPr kumimoji="0" lang="en-GB" sz="1000" kern="1200" dirty="0">
                        <a:solidFill>
                          <a:schemeClr val="dk1"/>
                        </a:solidFill>
                        <a:latin typeface="+mn-lt"/>
                        <a:ea typeface="+mn-ea"/>
                        <a:cs typeface="+mn-cs"/>
                      </a:endParaRPr>
                    </a:p>
                  </a:txBody>
                  <a:tcPr/>
                </a:tc>
              </a:tr>
              <a:tr h="196127">
                <a:tc>
                  <a:txBody>
                    <a:bodyPr/>
                    <a:lstStyle/>
                    <a:p>
                      <a:pPr marL="0" marR="0" algn="l" rtl="0" eaLnBrk="1" latinLnBrk="0" hangingPunct="1">
                        <a:lnSpc>
                          <a:spcPct val="115000"/>
                        </a:lnSpc>
                        <a:spcBef>
                          <a:spcPts val="0"/>
                        </a:spcBef>
                        <a:spcAft>
                          <a:spcPts val="0"/>
                        </a:spcAft>
                      </a:pPr>
                      <a:r>
                        <a:rPr kumimoji="0" lang="en-US" sz="1000" kern="1200" dirty="0" smtClean="0"/>
                        <a:t>Street Clinics</a:t>
                      </a:r>
                      <a:endParaRPr kumimoji="0" lang="en-GB" sz="1000" kern="1200" dirty="0">
                        <a:solidFill>
                          <a:schemeClr val="dk1"/>
                        </a:solidFill>
                        <a:latin typeface="+mn-lt"/>
                        <a:ea typeface="+mn-ea"/>
                        <a:cs typeface="+mn-cs"/>
                      </a:endParaRPr>
                    </a:p>
                  </a:txBody>
                  <a:tcPr/>
                </a:tc>
                <a:tc>
                  <a:txBody>
                    <a:bodyPr/>
                    <a:lstStyle/>
                    <a:p>
                      <a:pPr marL="0" marR="0" algn="ctr" rtl="0" eaLnBrk="1" latinLnBrk="0" hangingPunct="1">
                        <a:lnSpc>
                          <a:spcPct val="115000"/>
                        </a:lnSpc>
                        <a:spcBef>
                          <a:spcPts val="0"/>
                        </a:spcBef>
                        <a:spcAft>
                          <a:spcPts val="0"/>
                        </a:spcAft>
                      </a:pPr>
                      <a:r>
                        <a:rPr kumimoji="0" lang="en-US" sz="1000" kern="1200" dirty="0" smtClean="0"/>
                        <a:t>$244,000</a:t>
                      </a:r>
                      <a:endParaRPr kumimoji="0" lang="en-GB" sz="1000" kern="1200" dirty="0">
                        <a:solidFill>
                          <a:schemeClr val="dk1"/>
                        </a:solidFill>
                        <a:latin typeface="+mn-lt"/>
                        <a:ea typeface="+mn-ea"/>
                        <a:cs typeface="+mn-cs"/>
                      </a:endParaRPr>
                    </a:p>
                  </a:txBody>
                  <a:tcPr/>
                </a:tc>
              </a:tr>
            </a:tbl>
          </a:graphicData>
        </a:graphic>
      </p:graphicFrame>
      <p:graphicFrame>
        <p:nvGraphicFramePr>
          <p:cNvPr id="14" name="Table 13"/>
          <p:cNvGraphicFramePr>
            <a:graphicFrameLocks noGrp="1"/>
          </p:cNvGraphicFramePr>
          <p:nvPr/>
        </p:nvGraphicFramePr>
        <p:xfrm>
          <a:off x="7239000" y="4572000"/>
          <a:ext cx="1676400" cy="1775460"/>
        </p:xfrm>
        <a:graphic>
          <a:graphicData uri="http://schemas.openxmlformats.org/drawingml/2006/table">
            <a:tbl>
              <a:tblPr firstRow="1" bandRow="1">
                <a:tableStyleId>{00A15C55-8517-42AA-B614-E9B94910E393}</a:tableStyleId>
              </a:tblPr>
              <a:tblGrid>
                <a:gridCol w="1225061"/>
                <a:gridCol w="451339"/>
              </a:tblGrid>
              <a:tr h="0">
                <a:tc>
                  <a:txBody>
                    <a:bodyPr/>
                    <a:lstStyle/>
                    <a:p>
                      <a:pPr marL="0" marR="0" algn="l" rtl="0" eaLnBrk="1" latinLnBrk="0" hangingPunct="1">
                        <a:lnSpc>
                          <a:spcPct val="115000"/>
                        </a:lnSpc>
                        <a:spcBef>
                          <a:spcPts val="0"/>
                        </a:spcBef>
                        <a:spcAft>
                          <a:spcPts val="0"/>
                        </a:spcAft>
                      </a:pPr>
                      <a:r>
                        <a:rPr kumimoji="0" lang="en-US" sz="1000" kern="1200" dirty="0" smtClean="0"/>
                        <a:t>Sample Salaries</a:t>
                      </a:r>
                      <a:endParaRPr kumimoji="0" lang="en-GB" sz="1000" kern="1200" dirty="0">
                        <a:solidFill>
                          <a:schemeClr val="dk1"/>
                        </a:solidFill>
                        <a:latin typeface="+mn-lt"/>
                        <a:ea typeface="+mn-ea"/>
                        <a:cs typeface="+mn-cs"/>
                      </a:endParaRPr>
                    </a:p>
                  </a:txBody>
                  <a:tcPr/>
                </a:tc>
                <a:tc>
                  <a:txBody>
                    <a:bodyPr/>
                    <a:lstStyle/>
                    <a:p>
                      <a:pPr marL="0" marR="0" algn="ctr" rtl="0" eaLnBrk="1" latinLnBrk="0" hangingPunct="1">
                        <a:lnSpc>
                          <a:spcPct val="115000"/>
                        </a:lnSpc>
                        <a:spcBef>
                          <a:spcPts val="0"/>
                        </a:spcBef>
                        <a:spcAft>
                          <a:spcPts val="0"/>
                        </a:spcAft>
                      </a:pPr>
                      <a:r>
                        <a:rPr kumimoji="0" lang="en-US" sz="1000" kern="1200" dirty="0" smtClean="0"/>
                        <a:t>Per Day</a:t>
                      </a:r>
                      <a:endParaRPr kumimoji="0" lang="en-GB" sz="1000" kern="1200" dirty="0">
                        <a:solidFill>
                          <a:schemeClr val="dk1"/>
                        </a:solidFill>
                        <a:latin typeface="+mn-lt"/>
                        <a:ea typeface="+mn-ea"/>
                        <a:cs typeface="+mn-cs"/>
                      </a:endParaRPr>
                    </a:p>
                  </a:txBody>
                  <a:tcPr/>
                </a:tc>
              </a:tr>
              <a:tr h="19612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kumimoji="0" lang="en-GB" sz="1000" kern="1200" dirty="0" smtClean="0"/>
                        <a:t>Nurse</a:t>
                      </a:r>
                      <a:endParaRPr kumimoji="0" lang="en-GB" sz="1000" kern="1200" dirty="0" smtClean="0">
                        <a:solidFill>
                          <a:schemeClr val="dk1"/>
                        </a:solidFill>
                        <a:latin typeface="+mn-lt"/>
                        <a:ea typeface="+mn-ea"/>
                        <a:cs typeface="+mn-cs"/>
                      </a:endParaRPr>
                    </a:p>
                  </a:txBody>
                  <a:tcPr/>
                </a:tc>
                <a:tc>
                  <a:txBody>
                    <a:bodyPr/>
                    <a:lstStyle/>
                    <a:p>
                      <a:pPr marL="0" marR="0" algn="ctr" rtl="0" eaLnBrk="1" latinLnBrk="0" hangingPunct="1">
                        <a:lnSpc>
                          <a:spcPct val="115000"/>
                        </a:lnSpc>
                        <a:spcBef>
                          <a:spcPts val="0"/>
                        </a:spcBef>
                        <a:spcAft>
                          <a:spcPts val="0"/>
                        </a:spcAft>
                      </a:pPr>
                      <a:r>
                        <a:rPr kumimoji="0" lang="en-US" sz="1000" kern="1200" dirty="0" smtClean="0"/>
                        <a:t>$15</a:t>
                      </a:r>
                      <a:endParaRPr kumimoji="0" lang="en-GB" sz="1000" kern="1200" dirty="0">
                        <a:solidFill>
                          <a:schemeClr val="dk1"/>
                        </a:solidFill>
                        <a:latin typeface="+mn-lt"/>
                        <a:ea typeface="+mn-ea"/>
                        <a:cs typeface="+mn-cs"/>
                      </a:endParaRPr>
                    </a:p>
                  </a:txBody>
                  <a:tcPr/>
                </a:tc>
              </a:tr>
              <a:tr h="196127">
                <a:tc>
                  <a:txBody>
                    <a:bodyPr/>
                    <a:lstStyle/>
                    <a:p>
                      <a:pPr marL="0" marR="0" algn="l" rtl="0" eaLnBrk="1" latinLnBrk="0" hangingPunct="1">
                        <a:lnSpc>
                          <a:spcPct val="115000"/>
                        </a:lnSpc>
                        <a:spcBef>
                          <a:spcPts val="0"/>
                        </a:spcBef>
                        <a:spcAft>
                          <a:spcPts val="0"/>
                        </a:spcAft>
                      </a:pPr>
                      <a:r>
                        <a:rPr kumimoji="0" lang="en-US" sz="1000" kern="1200" dirty="0" smtClean="0"/>
                        <a:t>Lab Tech</a:t>
                      </a:r>
                      <a:endParaRPr kumimoji="0" lang="en-GB" sz="1000" kern="1200" dirty="0">
                        <a:solidFill>
                          <a:schemeClr val="dk1"/>
                        </a:solidFill>
                        <a:latin typeface="+mn-lt"/>
                        <a:ea typeface="+mn-ea"/>
                        <a:cs typeface="+mn-cs"/>
                      </a:endParaRPr>
                    </a:p>
                  </a:txBody>
                  <a:tcPr/>
                </a:tc>
                <a:tc>
                  <a:txBody>
                    <a:bodyPr/>
                    <a:lstStyle/>
                    <a:p>
                      <a:pPr marL="0" marR="0" algn="ctr" rtl="0" eaLnBrk="1" latinLnBrk="0" hangingPunct="1">
                        <a:lnSpc>
                          <a:spcPct val="115000"/>
                        </a:lnSpc>
                        <a:spcBef>
                          <a:spcPts val="0"/>
                        </a:spcBef>
                        <a:spcAft>
                          <a:spcPts val="0"/>
                        </a:spcAft>
                      </a:pPr>
                      <a:r>
                        <a:rPr kumimoji="0" lang="en-US" sz="1000" kern="1200" dirty="0" smtClean="0"/>
                        <a:t>$8</a:t>
                      </a:r>
                      <a:endParaRPr kumimoji="0" lang="en-GB" sz="1000" kern="1200" dirty="0">
                        <a:solidFill>
                          <a:schemeClr val="dk1"/>
                        </a:solidFill>
                        <a:latin typeface="+mn-lt"/>
                        <a:ea typeface="+mn-ea"/>
                        <a:cs typeface="+mn-cs"/>
                      </a:endParaRPr>
                    </a:p>
                  </a:txBody>
                  <a:tcPr/>
                </a:tc>
              </a:tr>
              <a:tr h="196127">
                <a:tc>
                  <a:txBody>
                    <a:bodyPr/>
                    <a:lstStyle/>
                    <a:p>
                      <a:pPr marL="0" marR="0" algn="l" rtl="0" eaLnBrk="1" latinLnBrk="0" hangingPunct="1">
                        <a:lnSpc>
                          <a:spcPct val="115000"/>
                        </a:lnSpc>
                        <a:spcBef>
                          <a:spcPts val="0"/>
                        </a:spcBef>
                        <a:spcAft>
                          <a:spcPts val="0"/>
                        </a:spcAft>
                      </a:pPr>
                      <a:r>
                        <a:rPr kumimoji="0" lang="en-US" sz="1000" kern="1200" dirty="0" smtClean="0"/>
                        <a:t>Driver</a:t>
                      </a:r>
                      <a:endParaRPr kumimoji="0" lang="en-GB" sz="1000" kern="1200" dirty="0">
                        <a:solidFill>
                          <a:schemeClr val="dk1"/>
                        </a:solidFill>
                        <a:latin typeface="+mn-lt"/>
                        <a:ea typeface="+mn-ea"/>
                        <a:cs typeface="+mn-cs"/>
                      </a:endParaRPr>
                    </a:p>
                  </a:txBody>
                  <a:tcPr/>
                </a:tc>
                <a:tc>
                  <a:txBody>
                    <a:bodyPr/>
                    <a:lstStyle/>
                    <a:p>
                      <a:pPr marL="0" marR="0" algn="ctr" rtl="0" eaLnBrk="1" latinLnBrk="0" hangingPunct="1">
                        <a:lnSpc>
                          <a:spcPct val="115000"/>
                        </a:lnSpc>
                        <a:spcBef>
                          <a:spcPts val="0"/>
                        </a:spcBef>
                        <a:spcAft>
                          <a:spcPts val="0"/>
                        </a:spcAft>
                      </a:pPr>
                      <a:r>
                        <a:rPr kumimoji="0" lang="en-US" sz="1000" kern="1200" dirty="0" smtClean="0"/>
                        <a:t>$7</a:t>
                      </a:r>
                      <a:endParaRPr kumimoji="0" lang="en-GB" sz="1000" kern="1200" dirty="0">
                        <a:solidFill>
                          <a:schemeClr val="dk1"/>
                        </a:solidFill>
                        <a:latin typeface="+mn-lt"/>
                        <a:ea typeface="+mn-ea"/>
                        <a:cs typeface="+mn-cs"/>
                      </a:endParaRPr>
                    </a:p>
                  </a:txBody>
                  <a:tcPr/>
                </a:tc>
              </a:tr>
              <a:tr h="196127">
                <a:tc>
                  <a:txBody>
                    <a:bodyPr/>
                    <a:lstStyle/>
                    <a:p>
                      <a:pPr marL="0" marR="0" algn="l" rtl="0" eaLnBrk="1" latinLnBrk="0" hangingPunct="1">
                        <a:lnSpc>
                          <a:spcPct val="115000"/>
                        </a:lnSpc>
                        <a:spcBef>
                          <a:spcPts val="0"/>
                        </a:spcBef>
                        <a:spcAft>
                          <a:spcPts val="0"/>
                        </a:spcAft>
                      </a:pPr>
                      <a:r>
                        <a:rPr kumimoji="0" lang="en-US" sz="1000" kern="1200" dirty="0" smtClean="0"/>
                        <a:t>Social</a:t>
                      </a:r>
                      <a:r>
                        <a:rPr kumimoji="0" lang="en-US" sz="1000" kern="1200" baseline="0" dirty="0" smtClean="0"/>
                        <a:t> Worker</a:t>
                      </a:r>
                      <a:endParaRPr kumimoji="0" lang="en-GB" sz="1000" kern="1200" dirty="0">
                        <a:solidFill>
                          <a:schemeClr val="dk1"/>
                        </a:solidFill>
                        <a:latin typeface="+mn-lt"/>
                        <a:ea typeface="+mn-ea"/>
                        <a:cs typeface="+mn-cs"/>
                      </a:endParaRPr>
                    </a:p>
                  </a:txBody>
                  <a:tcPr/>
                </a:tc>
                <a:tc>
                  <a:txBody>
                    <a:bodyPr/>
                    <a:lstStyle/>
                    <a:p>
                      <a:pPr marL="0" marR="0" algn="ctr" rtl="0" eaLnBrk="1" latinLnBrk="0" hangingPunct="1">
                        <a:lnSpc>
                          <a:spcPct val="115000"/>
                        </a:lnSpc>
                        <a:spcBef>
                          <a:spcPts val="0"/>
                        </a:spcBef>
                        <a:spcAft>
                          <a:spcPts val="0"/>
                        </a:spcAft>
                      </a:pPr>
                      <a:r>
                        <a:rPr kumimoji="0" lang="en-US" sz="1000" kern="1200" dirty="0" smtClean="0"/>
                        <a:t>$8</a:t>
                      </a:r>
                      <a:endParaRPr kumimoji="0" lang="en-GB" sz="1000" kern="1200" dirty="0">
                        <a:solidFill>
                          <a:schemeClr val="dk1"/>
                        </a:solidFill>
                        <a:latin typeface="+mn-lt"/>
                        <a:ea typeface="+mn-ea"/>
                        <a:cs typeface="+mn-cs"/>
                      </a:endParaRPr>
                    </a:p>
                  </a:txBody>
                  <a:tcPr/>
                </a:tc>
              </a:tr>
              <a:tr h="196127">
                <a:tc>
                  <a:txBody>
                    <a:bodyPr/>
                    <a:lstStyle/>
                    <a:p>
                      <a:pPr marL="0" marR="0" algn="l" rtl="0" eaLnBrk="1" latinLnBrk="0" hangingPunct="1">
                        <a:lnSpc>
                          <a:spcPct val="115000"/>
                        </a:lnSpc>
                        <a:spcBef>
                          <a:spcPts val="0"/>
                        </a:spcBef>
                        <a:spcAft>
                          <a:spcPts val="0"/>
                        </a:spcAft>
                      </a:pPr>
                      <a:r>
                        <a:rPr kumimoji="0" lang="en-US" sz="1000" kern="1200" dirty="0" smtClean="0"/>
                        <a:t>Cook, Maintenance</a:t>
                      </a:r>
                      <a:endParaRPr kumimoji="0" lang="en-GB" sz="1000" kern="1200" dirty="0">
                        <a:solidFill>
                          <a:schemeClr val="dk1"/>
                        </a:solidFill>
                        <a:latin typeface="+mn-lt"/>
                        <a:ea typeface="+mn-ea"/>
                        <a:cs typeface="+mn-cs"/>
                      </a:endParaRPr>
                    </a:p>
                  </a:txBody>
                  <a:tcPr/>
                </a:tc>
                <a:tc>
                  <a:txBody>
                    <a:bodyPr/>
                    <a:lstStyle/>
                    <a:p>
                      <a:pPr marL="0" marR="0" algn="ctr" rtl="0" eaLnBrk="1" latinLnBrk="0" hangingPunct="1">
                        <a:lnSpc>
                          <a:spcPct val="115000"/>
                        </a:lnSpc>
                        <a:spcBef>
                          <a:spcPts val="0"/>
                        </a:spcBef>
                        <a:spcAft>
                          <a:spcPts val="0"/>
                        </a:spcAft>
                      </a:pPr>
                      <a:r>
                        <a:rPr kumimoji="0" lang="en-US" sz="1000" kern="1200" dirty="0" smtClean="0"/>
                        <a:t>$6</a:t>
                      </a:r>
                      <a:endParaRPr kumimoji="0" lang="en-GB" sz="1000" kern="1200" dirty="0">
                        <a:solidFill>
                          <a:schemeClr val="dk1"/>
                        </a:solidFill>
                        <a:latin typeface="+mn-lt"/>
                        <a:ea typeface="+mn-ea"/>
                        <a:cs typeface="+mn-cs"/>
                      </a:endParaRP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31</a:t>
            </a:fld>
            <a:endParaRPr lang="en-GB" sz="1200" b="1"/>
          </a:p>
        </p:txBody>
      </p:sp>
      <p:pic>
        <p:nvPicPr>
          <p:cNvPr id="4" name="Picture 3" descr="DSC_0685.jpg"/>
          <p:cNvPicPr>
            <a:picLocks noChangeAspect="1"/>
          </p:cNvPicPr>
          <p:nvPr/>
        </p:nvPicPr>
        <p:blipFill>
          <a:blip r:embed="rId2" cstate="print"/>
          <a:stretch>
            <a:fillRect/>
          </a:stretch>
        </p:blipFill>
        <p:spPr>
          <a:xfrm>
            <a:off x="533400" y="761999"/>
            <a:ext cx="8610600" cy="5718981"/>
          </a:xfrm>
          <a:prstGeom prst="rect">
            <a:avLst/>
          </a:prstGeom>
        </p:spPr>
      </p:pic>
      <p:sp>
        <p:nvSpPr>
          <p:cNvPr id="2" name="Title 1"/>
          <p:cNvSpPr>
            <a:spLocks noGrp="1"/>
          </p:cNvSpPr>
          <p:nvPr>
            <p:ph type="title"/>
          </p:nvPr>
        </p:nvSpPr>
        <p:spPr>
          <a:xfrm>
            <a:off x="1676400" y="838200"/>
            <a:ext cx="4876800" cy="990600"/>
          </a:xfrm>
        </p:spPr>
        <p:txBody>
          <a:bodyPr/>
          <a:lstStyle/>
          <a:p>
            <a:pPr algn="ctr"/>
            <a:r>
              <a:rPr lang="en-US" dirty="0" smtClean="0"/>
              <a:t>Medical Center</a:t>
            </a:r>
            <a:endParaRPr lang="en-GB"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32</a:t>
            </a:fld>
            <a:endParaRPr lang="en-GB" sz="1200" b="1"/>
          </a:p>
        </p:txBody>
      </p:sp>
      <p:pic>
        <p:nvPicPr>
          <p:cNvPr id="4" name="Picture 3" descr="DSCN1601.jpg"/>
          <p:cNvPicPr>
            <a:picLocks noChangeAspect="1"/>
          </p:cNvPicPr>
          <p:nvPr/>
        </p:nvPicPr>
        <p:blipFill>
          <a:blip r:embed="rId2" cstate="print"/>
          <a:stretch>
            <a:fillRect/>
          </a:stretch>
        </p:blipFill>
        <p:spPr>
          <a:xfrm>
            <a:off x="533400" y="228600"/>
            <a:ext cx="8610600" cy="6457950"/>
          </a:xfrm>
          <a:prstGeom prst="rect">
            <a:avLst/>
          </a:prstGeom>
        </p:spPr>
      </p:pic>
      <p:sp>
        <p:nvSpPr>
          <p:cNvPr id="2" name="Title 1"/>
          <p:cNvSpPr>
            <a:spLocks noGrp="1"/>
          </p:cNvSpPr>
          <p:nvPr>
            <p:ph type="title"/>
          </p:nvPr>
        </p:nvSpPr>
        <p:spPr>
          <a:xfrm>
            <a:off x="4572000" y="5410200"/>
            <a:ext cx="4419600" cy="990600"/>
          </a:xfrm>
        </p:spPr>
        <p:txBody>
          <a:bodyPr/>
          <a:lstStyle/>
          <a:p>
            <a:r>
              <a:rPr lang="en-US" dirty="0" smtClean="0">
                <a:solidFill>
                  <a:schemeClr val="bg1"/>
                </a:solidFill>
              </a:rPr>
              <a:t>Neo Natal Care</a:t>
            </a:r>
            <a:endParaRPr lang="en-GB"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33</a:t>
            </a:fld>
            <a:endParaRPr lang="en-GB" sz="1200" b="1"/>
          </a:p>
        </p:txBody>
      </p:sp>
      <p:pic>
        <p:nvPicPr>
          <p:cNvPr id="4" name="Picture 3" descr="DSC_0656.jpg"/>
          <p:cNvPicPr>
            <a:picLocks noChangeAspect="1"/>
          </p:cNvPicPr>
          <p:nvPr/>
        </p:nvPicPr>
        <p:blipFill>
          <a:blip r:embed="rId2" cstate="print"/>
          <a:srcRect t="26225"/>
          <a:stretch>
            <a:fillRect/>
          </a:stretch>
        </p:blipFill>
        <p:spPr>
          <a:xfrm>
            <a:off x="533399" y="762000"/>
            <a:ext cx="8610601" cy="4219195"/>
          </a:xfrm>
          <a:prstGeom prst="rect">
            <a:avLst/>
          </a:prstGeom>
        </p:spPr>
      </p:pic>
      <p:sp>
        <p:nvSpPr>
          <p:cNvPr id="2" name="Title 1"/>
          <p:cNvSpPr>
            <a:spLocks noGrp="1"/>
          </p:cNvSpPr>
          <p:nvPr>
            <p:ph type="title"/>
          </p:nvPr>
        </p:nvSpPr>
        <p:spPr>
          <a:xfrm>
            <a:off x="1219200" y="1066800"/>
            <a:ext cx="3505200" cy="990600"/>
          </a:xfrm>
        </p:spPr>
        <p:txBody>
          <a:bodyPr/>
          <a:lstStyle/>
          <a:p>
            <a:r>
              <a:rPr lang="en-US" dirty="0" smtClean="0"/>
              <a:t>Chapel</a:t>
            </a:r>
            <a:endParaRPr lang="en-GB"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Memorial</a:t>
            </a:r>
            <a:endParaRPr lang="en-GB" dirty="0"/>
          </a:p>
        </p:txBody>
      </p:sp>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34</a:t>
            </a:fld>
            <a:endParaRPr lang="en-GB" sz="1200" b="1"/>
          </a:p>
        </p:txBody>
      </p:sp>
      <p:pic>
        <p:nvPicPr>
          <p:cNvPr id="4" name="Picture 3" descr="DSCN1598.jpg"/>
          <p:cNvPicPr>
            <a:picLocks noChangeAspect="1"/>
          </p:cNvPicPr>
          <p:nvPr/>
        </p:nvPicPr>
        <p:blipFill>
          <a:blip r:embed="rId2" cstate="print"/>
          <a:stretch>
            <a:fillRect/>
          </a:stretch>
        </p:blipFill>
        <p:spPr>
          <a:xfrm>
            <a:off x="1143000" y="1600200"/>
            <a:ext cx="6858000" cy="51435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Economic Incubator</a:t>
            </a:r>
            <a:endParaRPr lang="en-GB" dirty="0"/>
          </a:p>
        </p:txBody>
      </p:sp>
      <p:pic>
        <p:nvPicPr>
          <p:cNvPr id="10" name="Picture 2" descr="C:\Elavon\Projects\Haiti\Images\Preso Candidates\DSC_0690.JPG"/>
          <p:cNvPicPr>
            <a:picLocks noChangeAspect="1" noChangeArrowheads="1"/>
          </p:cNvPicPr>
          <p:nvPr/>
        </p:nvPicPr>
        <p:blipFill>
          <a:blip r:embed="rId2" cstate="print"/>
          <a:srcRect l="11565" t="23881"/>
          <a:stretch>
            <a:fillRect/>
          </a:stretch>
        </p:blipFill>
        <p:spPr bwMode="auto">
          <a:xfrm>
            <a:off x="381000" y="1870075"/>
            <a:ext cx="3793416" cy="2168525"/>
          </a:xfrm>
          <a:prstGeom prst="rect">
            <a:avLst/>
          </a:prstGeom>
          <a:noFill/>
          <a:effectLst>
            <a:innerShdw blurRad="63500" dist="50800" dir="13500000">
              <a:prstClr val="black">
                <a:alpha val="50000"/>
              </a:prstClr>
            </a:innerShdw>
          </a:effectLst>
          <a:scene3d>
            <a:camera prst="orthographicFront"/>
            <a:lightRig rig="threePt" dir="t"/>
          </a:scene3d>
          <a:sp3d>
            <a:bevelT/>
          </a:sp3d>
        </p:spPr>
      </p:pic>
      <p:sp>
        <p:nvSpPr>
          <p:cNvPr id="11" name="TextBox 10"/>
          <p:cNvSpPr txBox="1"/>
          <p:nvPr/>
        </p:nvSpPr>
        <p:spPr>
          <a:xfrm>
            <a:off x="495300" y="1565275"/>
            <a:ext cx="3543300" cy="3048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Bakery</a:t>
            </a:r>
            <a:endParaRPr lang="en-GB" sz="1400" dirty="0" smtClean="0">
              <a:solidFill>
                <a:schemeClr val="tx1"/>
              </a:solidFill>
            </a:endParaRPr>
          </a:p>
        </p:txBody>
      </p:sp>
      <p:sp>
        <p:nvSpPr>
          <p:cNvPr id="12" name="TextBox 11"/>
          <p:cNvSpPr txBox="1"/>
          <p:nvPr/>
        </p:nvSpPr>
        <p:spPr>
          <a:xfrm>
            <a:off x="495300" y="4114800"/>
            <a:ext cx="3543300" cy="3048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Brick Press</a:t>
            </a:r>
            <a:endParaRPr lang="en-GB" sz="1400" dirty="0" smtClean="0">
              <a:solidFill>
                <a:schemeClr val="tx1"/>
              </a:solidFill>
            </a:endParaRPr>
          </a:p>
        </p:txBody>
      </p:sp>
      <p:pic>
        <p:nvPicPr>
          <p:cNvPr id="13" name="Picture 3" descr="C:\Elavon\Projects\Haiti\Images\Preso Candidates\DSC_0692.JPG"/>
          <p:cNvPicPr>
            <a:picLocks noChangeAspect="1" noChangeArrowheads="1"/>
          </p:cNvPicPr>
          <p:nvPr/>
        </p:nvPicPr>
        <p:blipFill>
          <a:blip r:embed="rId3" cstate="print"/>
          <a:srcRect l="8549" t="8582" b="7032"/>
          <a:stretch>
            <a:fillRect/>
          </a:stretch>
        </p:blipFill>
        <p:spPr bwMode="auto">
          <a:xfrm>
            <a:off x="381000" y="4419600"/>
            <a:ext cx="3810000" cy="2334961"/>
          </a:xfrm>
          <a:prstGeom prst="rect">
            <a:avLst/>
          </a:prstGeom>
          <a:noFill/>
          <a:effectLst>
            <a:innerShdw blurRad="63500" dist="50800" dir="13500000">
              <a:prstClr val="black">
                <a:alpha val="50000"/>
              </a:prstClr>
            </a:innerShdw>
          </a:effectLst>
          <a:scene3d>
            <a:camera prst="orthographicFront"/>
            <a:lightRig rig="threePt" dir="t"/>
          </a:scene3d>
          <a:sp3d>
            <a:bevelT/>
          </a:sp3d>
        </p:spPr>
      </p:pic>
      <p:sp>
        <p:nvSpPr>
          <p:cNvPr id="8" name="TextBox 7"/>
          <p:cNvSpPr txBox="1"/>
          <p:nvPr/>
        </p:nvSpPr>
        <p:spPr>
          <a:xfrm>
            <a:off x="4724400" y="2133600"/>
            <a:ext cx="4038600" cy="18288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The world outside the orphanage is brutal and harsh; one of NPH’s concerns is to teach </a:t>
            </a:r>
            <a:r>
              <a:rPr lang="en-US" sz="1400" dirty="0" err="1" smtClean="0">
                <a:solidFill>
                  <a:schemeClr val="tx1"/>
                </a:solidFill>
              </a:rPr>
              <a:t>Pequeños</a:t>
            </a:r>
            <a:r>
              <a:rPr lang="en-US" sz="1400" dirty="0" smtClean="0">
                <a:solidFill>
                  <a:schemeClr val="tx1"/>
                </a:solidFill>
              </a:rPr>
              <a:t> skills that they can use when the leave the care of the orphanage </a:t>
            </a:r>
            <a:r>
              <a:rPr lang="en-US" sz="1400" dirty="0" err="1" smtClean="0">
                <a:solidFill>
                  <a:schemeClr val="tx1"/>
                </a:solidFill>
              </a:rPr>
              <a:t>Francisville</a:t>
            </a:r>
            <a:r>
              <a:rPr lang="en-US" sz="1400" dirty="0" smtClean="0">
                <a:solidFill>
                  <a:schemeClr val="tx1"/>
                </a:solidFill>
              </a:rPr>
              <a:t> is an example of what can be done – it includes a small bakery and a small brick manufacturing press, through which </a:t>
            </a:r>
            <a:r>
              <a:rPr lang="en-US" sz="1400" dirty="0" err="1" smtClean="0">
                <a:solidFill>
                  <a:schemeClr val="tx1"/>
                </a:solidFill>
              </a:rPr>
              <a:t>Pequeños</a:t>
            </a:r>
            <a:r>
              <a:rPr lang="en-US" sz="1400" dirty="0" smtClean="0">
                <a:solidFill>
                  <a:schemeClr val="tx1"/>
                </a:solidFill>
              </a:rPr>
              <a:t>  can learn about the basics of enterprise.</a:t>
            </a:r>
          </a:p>
        </p:txBody>
      </p:sp>
      <p:sp>
        <p:nvSpPr>
          <p:cNvPr id="14"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35</a:t>
            </a:fld>
            <a:endParaRPr lang="en-GB" sz="12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36</a:t>
            </a:fld>
            <a:endParaRPr lang="en-GB" sz="1200" b="1"/>
          </a:p>
        </p:txBody>
      </p:sp>
      <p:pic>
        <p:nvPicPr>
          <p:cNvPr id="7" name="Picture 6" descr="DSC_0691.jpg"/>
          <p:cNvPicPr>
            <a:picLocks noChangeAspect="1"/>
          </p:cNvPicPr>
          <p:nvPr/>
        </p:nvPicPr>
        <p:blipFill>
          <a:blip r:embed="rId2" cstate="print"/>
          <a:srcRect t="6250"/>
          <a:stretch>
            <a:fillRect/>
          </a:stretch>
        </p:blipFill>
        <p:spPr>
          <a:xfrm>
            <a:off x="533399" y="685800"/>
            <a:ext cx="8610601" cy="5361545"/>
          </a:xfrm>
          <a:prstGeom prst="rect">
            <a:avLst/>
          </a:prstGeom>
        </p:spPr>
      </p:pic>
      <p:sp>
        <p:nvSpPr>
          <p:cNvPr id="2" name="Title 1"/>
          <p:cNvSpPr>
            <a:spLocks noGrp="1"/>
          </p:cNvSpPr>
          <p:nvPr>
            <p:ph type="title"/>
          </p:nvPr>
        </p:nvSpPr>
        <p:spPr>
          <a:xfrm>
            <a:off x="838200" y="609600"/>
            <a:ext cx="2743200" cy="990600"/>
          </a:xfrm>
        </p:spPr>
        <p:txBody>
          <a:bodyPr/>
          <a:lstStyle/>
          <a:p>
            <a:r>
              <a:rPr lang="en-US" dirty="0" smtClean="0">
                <a:solidFill>
                  <a:schemeClr val="bg1"/>
                </a:solidFill>
              </a:rPr>
              <a:t>Bakery</a:t>
            </a:r>
            <a:endParaRPr lang="en-GB"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37</a:t>
            </a:fld>
            <a:endParaRPr lang="en-GB" sz="1200" b="1"/>
          </a:p>
        </p:txBody>
      </p:sp>
      <p:pic>
        <p:nvPicPr>
          <p:cNvPr id="4" name="Picture 3" descr="DSC_0694.jpg"/>
          <p:cNvPicPr>
            <a:picLocks noChangeAspect="1"/>
          </p:cNvPicPr>
          <p:nvPr/>
        </p:nvPicPr>
        <p:blipFill>
          <a:blip r:embed="rId2" cstate="print"/>
          <a:stretch>
            <a:fillRect/>
          </a:stretch>
        </p:blipFill>
        <p:spPr>
          <a:xfrm>
            <a:off x="489735" y="381000"/>
            <a:ext cx="8654265" cy="5747982"/>
          </a:xfrm>
          <a:prstGeom prst="rect">
            <a:avLst/>
          </a:prstGeom>
        </p:spPr>
      </p:pic>
      <p:sp>
        <p:nvSpPr>
          <p:cNvPr id="2" name="Title 1"/>
          <p:cNvSpPr>
            <a:spLocks noGrp="1"/>
          </p:cNvSpPr>
          <p:nvPr>
            <p:ph type="title"/>
          </p:nvPr>
        </p:nvSpPr>
        <p:spPr>
          <a:xfrm>
            <a:off x="990600" y="609600"/>
            <a:ext cx="8153400" cy="990600"/>
          </a:xfrm>
        </p:spPr>
        <p:txBody>
          <a:bodyPr/>
          <a:lstStyle/>
          <a:p>
            <a:r>
              <a:rPr lang="en-US" dirty="0" smtClean="0"/>
              <a:t>Brick Press</a:t>
            </a:r>
            <a:endParaRPr lang="en-GB"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81000" y="1600200"/>
            <a:ext cx="1905000" cy="3048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Food Distribution</a:t>
            </a:r>
            <a:endParaRPr lang="en-GB" sz="1400" dirty="0" smtClean="0">
              <a:solidFill>
                <a:schemeClr val="tx1"/>
              </a:solidFill>
            </a:endParaRPr>
          </a:p>
        </p:txBody>
      </p:sp>
      <p:sp>
        <p:nvSpPr>
          <p:cNvPr id="12" name="TextBox 11"/>
          <p:cNvSpPr txBox="1"/>
          <p:nvPr/>
        </p:nvSpPr>
        <p:spPr>
          <a:xfrm>
            <a:off x="2819400" y="1600200"/>
            <a:ext cx="2590800" cy="3048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Water Distribution</a:t>
            </a:r>
            <a:endParaRPr lang="en-GB" sz="1400" dirty="0" smtClean="0">
              <a:solidFill>
                <a:schemeClr val="tx1"/>
              </a:solidFill>
            </a:endParaRPr>
          </a:p>
        </p:txBody>
      </p:sp>
      <p:sp>
        <p:nvSpPr>
          <p:cNvPr id="2" name="Title 1"/>
          <p:cNvSpPr>
            <a:spLocks noGrp="1"/>
          </p:cNvSpPr>
          <p:nvPr>
            <p:ph type="title"/>
          </p:nvPr>
        </p:nvSpPr>
        <p:spPr/>
        <p:txBody>
          <a:bodyPr/>
          <a:lstStyle/>
          <a:p>
            <a:r>
              <a:rPr lang="en-US" dirty="0" smtClean="0"/>
              <a:t>Outreach Programs</a:t>
            </a:r>
            <a:endParaRPr lang="en-GB" dirty="0"/>
          </a:p>
        </p:txBody>
      </p:sp>
      <p:sp>
        <p:nvSpPr>
          <p:cNvPr id="5" name="TextBox 4"/>
          <p:cNvSpPr txBox="1"/>
          <p:nvPr/>
        </p:nvSpPr>
        <p:spPr>
          <a:xfrm>
            <a:off x="5791200" y="1828800"/>
            <a:ext cx="3124200" cy="16002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The </a:t>
            </a:r>
            <a:r>
              <a:rPr lang="en-US" sz="1400" b="1" dirty="0" smtClean="0">
                <a:solidFill>
                  <a:schemeClr val="tx1"/>
                </a:solidFill>
              </a:rPr>
              <a:t>Outreach Program</a:t>
            </a:r>
            <a:r>
              <a:rPr lang="en-US" sz="1400" dirty="0" smtClean="0">
                <a:solidFill>
                  <a:schemeClr val="tx1"/>
                </a:solidFill>
              </a:rPr>
              <a:t> caters to the sick and dying in the slums and on the streets. There are over 130 ex- </a:t>
            </a:r>
            <a:r>
              <a:rPr lang="en-US" sz="1400" dirty="0" err="1" smtClean="0">
                <a:solidFill>
                  <a:schemeClr val="tx1"/>
                </a:solidFill>
              </a:rPr>
              <a:t>pequeños</a:t>
            </a:r>
            <a:r>
              <a:rPr lang="en-US" sz="1400" dirty="0" smtClean="0">
                <a:solidFill>
                  <a:schemeClr val="tx1"/>
                </a:solidFill>
              </a:rPr>
              <a:t> employed in St Luke programs, along with190 staff. Services include food distribution and water distribution</a:t>
            </a:r>
          </a:p>
        </p:txBody>
      </p:sp>
      <p:sp>
        <p:nvSpPr>
          <p:cNvPr id="7" name="TextBox 6"/>
          <p:cNvSpPr txBox="1"/>
          <p:nvPr/>
        </p:nvSpPr>
        <p:spPr>
          <a:xfrm>
            <a:off x="4572000" y="3657600"/>
            <a:ext cx="4343400" cy="10668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Among the services provided by the Outreach Program is burial of the dead – providing a modicum of dignity. Since the earthquake, this means placing several bodies in each papier-mâché coffin. </a:t>
            </a:r>
          </a:p>
        </p:txBody>
      </p:sp>
      <p:sp>
        <p:nvSpPr>
          <p:cNvPr id="8" name="TextBox 7"/>
          <p:cNvSpPr txBox="1"/>
          <p:nvPr/>
        </p:nvSpPr>
        <p:spPr>
          <a:xfrm>
            <a:off x="1676400" y="3810000"/>
            <a:ext cx="1905000" cy="3048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Burial</a:t>
            </a:r>
            <a:endParaRPr lang="en-GB" sz="1400" dirty="0" smtClean="0">
              <a:solidFill>
                <a:schemeClr val="tx1"/>
              </a:solidFill>
            </a:endParaRPr>
          </a:p>
        </p:txBody>
      </p:sp>
      <p:pic>
        <p:nvPicPr>
          <p:cNvPr id="5122" name="Picture 2"/>
          <p:cNvPicPr>
            <a:picLocks noChangeAspect="1" noChangeArrowheads="1"/>
          </p:cNvPicPr>
          <p:nvPr/>
        </p:nvPicPr>
        <p:blipFill>
          <a:blip r:embed="rId2" cstate="print"/>
          <a:srcRect/>
          <a:stretch>
            <a:fillRect/>
          </a:stretch>
        </p:blipFill>
        <p:spPr bwMode="auto">
          <a:xfrm>
            <a:off x="1524000" y="4114800"/>
            <a:ext cx="2262503" cy="2352675"/>
          </a:xfrm>
          <a:prstGeom prst="rect">
            <a:avLst/>
          </a:prstGeom>
          <a:noFill/>
          <a:effectLst>
            <a:innerShdw blurRad="63500" dist="50800" dir="13500000">
              <a:prstClr val="black">
                <a:alpha val="50000"/>
              </a:prstClr>
            </a:innerShdw>
          </a:effectLst>
          <a:scene3d>
            <a:camera prst="orthographicFront"/>
            <a:lightRig rig="threePt" dir="t"/>
          </a:scene3d>
          <a:sp3d>
            <a:bevelT/>
          </a:sp3d>
        </p:spPr>
      </p:pic>
      <p:pic>
        <p:nvPicPr>
          <p:cNvPr id="5123" name="Picture 3" descr="C:\Elavon\Projects\Haiti\Images\Preso Candidates\DSC_0659.JPG"/>
          <p:cNvPicPr>
            <a:picLocks noChangeAspect="1" noChangeArrowheads="1"/>
          </p:cNvPicPr>
          <p:nvPr/>
        </p:nvPicPr>
        <p:blipFill>
          <a:blip r:embed="rId3" cstate="print"/>
          <a:srcRect/>
          <a:stretch>
            <a:fillRect/>
          </a:stretch>
        </p:blipFill>
        <p:spPr bwMode="auto">
          <a:xfrm>
            <a:off x="228600" y="1856420"/>
            <a:ext cx="2367787" cy="1572580"/>
          </a:xfrm>
          <a:prstGeom prst="rect">
            <a:avLst/>
          </a:prstGeom>
          <a:noFill/>
          <a:effectLst>
            <a:innerShdw blurRad="63500" dist="50800" dir="13500000">
              <a:prstClr val="black">
                <a:alpha val="50000"/>
              </a:prstClr>
            </a:innerShdw>
          </a:effectLst>
          <a:scene3d>
            <a:camera prst="orthographicFront"/>
            <a:lightRig rig="threePt" dir="t"/>
          </a:scene3d>
          <a:sp3d>
            <a:bevelT/>
          </a:sp3d>
        </p:spPr>
      </p:pic>
      <p:pic>
        <p:nvPicPr>
          <p:cNvPr id="5124" name="Picture 4" descr="C:\Elavon\Projects\Haiti\Images\Preso Candidates\DSC_0795.JPG"/>
          <p:cNvPicPr>
            <a:picLocks noChangeAspect="1" noChangeArrowheads="1"/>
          </p:cNvPicPr>
          <p:nvPr/>
        </p:nvPicPr>
        <p:blipFill>
          <a:blip r:embed="rId4" cstate="print"/>
          <a:srcRect l="32980" t="25600" r="16175" b="30949"/>
          <a:stretch>
            <a:fillRect/>
          </a:stretch>
        </p:blipFill>
        <p:spPr bwMode="auto">
          <a:xfrm>
            <a:off x="2667000" y="1828800"/>
            <a:ext cx="2819400" cy="1600200"/>
          </a:xfrm>
          <a:prstGeom prst="rect">
            <a:avLst/>
          </a:prstGeom>
          <a:noFill/>
          <a:effectLst>
            <a:innerShdw blurRad="63500" dist="50800" dir="13500000">
              <a:prstClr val="black">
                <a:alpha val="50000"/>
              </a:prstClr>
            </a:innerShdw>
          </a:effectLst>
          <a:scene3d>
            <a:camera prst="orthographicFront"/>
            <a:lightRig rig="threePt" dir="t"/>
          </a:scene3d>
          <a:sp3d>
            <a:bevelT/>
          </a:sp3d>
        </p:spPr>
      </p:pic>
      <p:sp>
        <p:nvSpPr>
          <p:cNvPr id="13"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38</a:t>
            </a:fld>
            <a:endParaRPr lang="en-GB" sz="1200" b="1"/>
          </a:p>
        </p:txBody>
      </p:sp>
      <p:graphicFrame>
        <p:nvGraphicFramePr>
          <p:cNvPr id="14" name="Table 13"/>
          <p:cNvGraphicFramePr>
            <a:graphicFrameLocks noGrp="1"/>
          </p:cNvGraphicFramePr>
          <p:nvPr/>
        </p:nvGraphicFramePr>
        <p:xfrm>
          <a:off x="5562600" y="4876800"/>
          <a:ext cx="2362200" cy="1775460"/>
        </p:xfrm>
        <a:graphic>
          <a:graphicData uri="http://schemas.openxmlformats.org/drawingml/2006/table">
            <a:tbl>
              <a:tblPr firstRow="1" bandRow="1">
                <a:tableStyleId>{00A15C55-8517-42AA-B614-E9B94910E393}</a:tableStyleId>
              </a:tblPr>
              <a:tblGrid>
                <a:gridCol w="1202575"/>
                <a:gridCol w="1159625"/>
              </a:tblGrid>
              <a:tr h="0">
                <a:tc>
                  <a:txBody>
                    <a:bodyPr/>
                    <a:lstStyle/>
                    <a:p>
                      <a:pPr marL="0" marR="0" algn="l" rtl="0" eaLnBrk="1" latinLnBrk="0" hangingPunct="1">
                        <a:lnSpc>
                          <a:spcPct val="115000"/>
                        </a:lnSpc>
                        <a:spcBef>
                          <a:spcPts val="0"/>
                        </a:spcBef>
                        <a:spcAft>
                          <a:spcPts val="0"/>
                        </a:spcAft>
                      </a:pPr>
                      <a:r>
                        <a:rPr kumimoji="0" lang="en-US" sz="1000" b="1" kern="1200" dirty="0" smtClean="0">
                          <a:solidFill>
                            <a:schemeClr val="lt1"/>
                          </a:solidFill>
                          <a:latin typeface="+mn-lt"/>
                          <a:ea typeface="+mn-ea"/>
                          <a:cs typeface="+mn-cs"/>
                        </a:rPr>
                        <a:t>Select Programs</a:t>
                      </a:r>
                      <a:endParaRPr kumimoji="0" lang="en-GB" sz="1000" b="1" kern="1200" dirty="0">
                        <a:solidFill>
                          <a:schemeClr val="lt1"/>
                        </a:solidFill>
                        <a:latin typeface="+mn-lt"/>
                        <a:ea typeface="+mn-ea"/>
                        <a:cs typeface="+mn-cs"/>
                      </a:endParaRPr>
                    </a:p>
                  </a:txBody>
                  <a:tcPr/>
                </a:tc>
                <a:tc>
                  <a:txBody>
                    <a:bodyPr/>
                    <a:lstStyle/>
                    <a:p>
                      <a:pPr marL="0" marR="0" algn="ctr" rtl="0" eaLnBrk="1" latinLnBrk="0" hangingPunct="1">
                        <a:lnSpc>
                          <a:spcPct val="115000"/>
                        </a:lnSpc>
                        <a:spcBef>
                          <a:spcPts val="0"/>
                        </a:spcBef>
                        <a:spcAft>
                          <a:spcPts val="0"/>
                        </a:spcAft>
                      </a:pPr>
                      <a:r>
                        <a:rPr kumimoji="0" lang="en-US" sz="1000" kern="1200" dirty="0" smtClean="0"/>
                        <a:t>Annual Budget (pre-Earthquake)</a:t>
                      </a:r>
                      <a:endParaRPr kumimoji="0" lang="en-GB" sz="1000" kern="1200" dirty="0">
                        <a:solidFill>
                          <a:schemeClr val="dk1"/>
                        </a:solidFill>
                        <a:latin typeface="+mn-lt"/>
                        <a:ea typeface="+mn-ea"/>
                        <a:cs typeface="+mn-cs"/>
                      </a:endParaRPr>
                    </a:p>
                  </a:txBody>
                  <a:tcPr/>
                </a:tc>
              </a:tr>
              <a:tr h="19612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kumimoji="0" lang="en-GB" sz="1000" kern="1200" dirty="0" smtClean="0"/>
                        <a:t>Indigent Burials</a:t>
                      </a:r>
                      <a:endParaRPr kumimoji="0" lang="en-GB" sz="1000" kern="1200" dirty="0" smtClean="0">
                        <a:solidFill>
                          <a:schemeClr val="dk1"/>
                        </a:solidFill>
                        <a:latin typeface="+mn-lt"/>
                        <a:ea typeface="+mn-ea"/>
                        <a:cs typeface="+mn-cs"/>
                      </a:endParaRPr>
                    </a:p>
                  </a:txBody>
                  <a:tcPr/>
                </a:tc>
                <a:tc>
                  <a:txBody>
                    <a:bodyPr/>
                    <a:lstStyle/>
                    <a:p>
                      <a:pPr marL="0" marR="0" algn="ctr" rtl="0" eaLnBrk="1" latinLnBrk="0" hangingPunct="1">
                        <a:lnSpc>
                          <a:spcPct val="115000"/>
                        </a:lnSpc>
                        <a:spcBef>
                          <a:spcPts val="0"/>
                        </a:spcBef>
                        <a:spcAft>
                          <a:spcPts val="0"/>
                        </a:spcAft>
                      </a:pPr>
                      <a:r>
                        <a:rPr kumimoji="0" lang="en-US" sz="1000" kern="1200" dirty="0" smtClean="0"/>
                        <a:t>$52,000</a:t>
                      </a:r>
                      <a:endParaRPr kumimoji="0" lang="en-GB" sz="1000" kern="1200" dirty="0">
                        <a:solidFill>
                          <a:schemeClr val="dk1"/>
                        </a:solidFill>
                        <a:latin typeface="+mn-lt"/>
                        <a:ea typeface="+mn-ea"/>
                        <a:cs typeface="+mn-cs"/>
                      </a:endParaRPr>
                    </a:p>
                  </a:txBody>
                  <a:tcPr/>
                </a:tc>
              </a:tr>
              <a:tr h="196127">
                <a:tc>
                  <a:txBody>
                    <a:bodyPr/>
                    <a:lstStyle/>
                    <a:p>
                      <a:pPr marL="0" marR="0" algn="l" rtl="0" eaLnBrk="1" latinLnBrk="0" hangingPunct="1">
                        <a:lnSpc>
                          <a:spcPct val="115000"/>
                        </a:lnSpc>
                        <a:spcBef>
                          <a:spcPts val="0"/>
                        </a:spcBef>
                        <a:spcAft>
                          <a:spcPts val="0"/>
                        </a:spcAft>
                      </a:pPr>
                      <a:r>
                        <a:rPr kumimoji="0" lang="en-US" sz="1000" kern="1200" dirty="0" smtClean="0"/>
                        <a:t>Water Truck</a:t>
                      </a:r>
                      <a:endParaRPr kumimoji="0" lang="en-GB" sz="1000" kern="1200" dirty="0">
                        <a:solidFill>
                          <a:schemeClr val="dk1"/>
                        </a:solidFill>
                        <a:latin typeface="+mn-lt"/>
                        <a:ea typeface="+mn-ea"/>
                        <a:cs typeface="+mn-cs"/>
                      </a:endParaRPr>
                    </a:p>
                  </a:txBody>
                  <a:tcPr/>
                </a:tc>
                <a:tc>
                  <a:txBody>
                    <a:bodyPr/>
                    <a:lstStyle/>
                    <a:p>
                      <a:pPr marL="0" marR="0" algn="ctr" rtl="0" eaLnBrk="1" latinLnBrk="0" hangingPunct="1">
                        <a:lnSpc>
                          <a:spcPct val="115000"/>
                        </a:lnSpc>
                        <a:spcBef>
                          <a:spcPts val="0"/>
                        </a:spcBef>
                        <a:spcAft>
                          <a:spcPts val="0"/>
                        </a:spcAft>
                      </a:pPr>
                      <a:r>
                        <a:rPr kumimoji="0" lang="en-US" sz="1000" kern="1200" dirty="0" smtClean="0"/>
                        <a:t>$36,000</a:t>
                      </a:r>
                      <a:endParaRPr kumimoji="0" lang="en-GB" sz="1000" kern="1200" dirty="0">
                        <a:solidFill>
                          <a:schemeClr val="dk1"/>
                        </a:solidFill>
                        <a:latin typeface="+mn-lt"/>
                        <a:ea typeface="+mn-ea"/>
                        <a:cs typeface="+mn-cs"/>
                      </a:endParaRPr>
                    </a:p>
                  </a:txBody>
                  <a:tcPr/>
                </a:tc>
              </a:tr>
              <a:tr h="196127">
                <a:tc>
                  <a:txBody>
                    <a:bodyPr/>
                    <a:lstStyle/>
                    <a:p>
                      <a:pPr marL="0" marR="0" algn="l" rtl="0" eaLnBrk="1" latinLnBrk="0" hangingPunct="1">
                        <a:lnSpc>
                          <a:spcPct val="115000"/>
                        </a:lnSpc>
                        <a:spcBef>
                          <a:spcPts val="0"/>
                        </a:spcBef>
                        <a:spcAft>
                          <a:spcPts val="0"/>
                        </a:spcAft>
                      </a:pPr>
                      <a:r>
                        <a:rPr kumimoji="0" lang="en-US" sz="1000" kern="1200" dirty="0" smtClean="0"/>
                        <a:t>Food Distribution</a:t>
                      </a:r>
                      <a:endParaRPr kumimoji="0" lang="en-GB" sz="1000" kern="1200" dirty="0">
                        <a:solidFill>
                          <a:schemeClr val="dk1"/>
                        </a:solidFill>
                        <a:latin typeface="+mn-lt"/>
                        <a:ea typeface="+mn-ea"/>
                        <a:cs typeface="+mn-cs"/>
                      </a:endParaRPr>
                    </a:p>
                  </a:txBody>
                  <a:tcPr/>
                </a:tc>
                <a:tc>
                  <a:txBody>
                    <a:bodyPr/>
                    <a:lstStyle/>
                    <a:p>
                      <a:pPr marL="0" marR="0" algn="ctr" rtl="0" eaLnBrk="1" latinLnBrk="0" hangingPunct="1">
                        <a:lnSpc>
                          <a:spcPct val="115000"/>
                        </a:lnSpc>
                        <a:spcBef>
                          <a:spcPts val="0"/>
                        </a:spcBef>
                        <a:spcAft>
                          <a:spcPts val="0"/>
                        </a:spcAft>
                      </a:pPr>
                      <a:r>
                        <a:rPr kumimoji="0" lang="en-US" sz="1000" kern="1200" dirty="0" smtClean="0"/>
                        <a:t>$240,000</a:t>
                      </a:r>
                      <a:endParaRPr kumimoji="0" lang="en-GB" sz="1000" kern="1200" dirty="0">
                        <a:solidFill>
                          <a:schemeClr val="dk1"/>
                        </a:solidFill>
                        <a:latin typeface="+mn-lt"/>
                        <a:ea typeface="+mn-ea"/>
                        <a:cs typeface="+mn-cs"/>
                      </a:endParaRPr>
                    </a:p>
                  </a:txBody>
                  <a:tcPr/>
                </a:tc>
              </a:tr>
              <a:tr h="196127">
                <a:tc>
                  <a:txBody>
                    <a:bodyPr/>
                    <a:lstStyle/>
                    <a:p>
                      <a:pPr marL="0" marR="0" algn="l" rtl="0" eaLnBrk="1" latinLnBrk="0" hangingPunct="1">
                        <a:lnSpc>
                          <a:spcPct val="115000"/>
                        </a:lnSpc>
                        <a:spcBef>
                          <a:spcPts val="0"/>
                        </a:spcBef>
                        <a:spcAft>
                          <a:spcPts val="0"/>
                        </a:spcAft>
                      </a:pPr>
                      <a:r>
                        <a:rPr kumimoji="0" lang="en-US" sz="1000" kern="1200" dirty="0" smtClean="0"/>
                        <a:t>Disaster</a:t>
                      </a:r>
                      <a:r>
                        <a:rPr kumimoji="0" lang="en-US" sz="1000" kern="1200" baseline="0" dirty="0" smtClean="0"/>
                        <a:t> Relief</a:t>
                      </a:r>
                      <a:endParaRPr kumimoji="0" lang="en-GB" sz="1000" kern="1200" dirty="0">
                        <a:solidFill>
                          <a:schemeClr val="dk1"/>
                        </a:solidFill>
                        <a:latin typeface="+mn-lt"/>
                        <a:ea typeface="+mn-ea"/>
                        <a:cs typeface="+mn-cs"/>
                      </a:endParaRPr>
                    </a:p>
                  </a:txBody>
                  <a:tcPr/>
                </a:tc>
                <a:tc>
                  <a:txBody>
                    <a:bodyPr/>
                    <a:lstStyle/>
                    <a:p>
                      <a:pPr marL="0" marR="0" algn="ctr" rtl="0" eaLnBrk="1" latinLnBrk="0" hangingPunct="1">
                        <a:lnSpc>
                          <a:spcPct val="115000"/>
                        </a:lnSpc>
                        <a:spcBef>
                          <a:spcPts val="0"/>
                        </a:spcBef>
                        <a:spcAft>
                          <a:spcPts val="0"/>
                        </a:spcAft>
                      </a:pPr>
                      <a:r>
                        <a:rPr kumimoji="0" lang="en-US" sz="1000" kern="1200" dirty="0" smtClean="0"/>
                        <a:t>$82,000</a:t>
                      </a:r>
                      <a:endParaRPr kumimoji="0" lang="en-GB" sz="1000" kern="1200" dirty="0">
                        <a:solidFill>
                          <a:schemeClr val="dk1"/>
                        </a:solidFill>
                        <a:latin typeface="+mn-lt"/>
                        <a:ea typeface="+mn-ea"/>
                        <a:cs typeface="+mn-cs"/>
                      </a:endParaRPr>
                    </a:p>
                  </a:txBody>
                  <a:tcPr/>
                </a:tc>
              </a:tr>
              <a:tr h="196127">
                <a:tc>
                  <a:txBody>
                    <a:bodyPr/>
                    <a:lstStyle/>
                    <a:p>
                      <a:pPr marL="0" marR="0" algn="l" rtl="0" eaLnBrk="1" latinLnBrk="0" hangingPunct="1">
                        <a:lnSpc>
                          <a:spcPct val="115000"/>
                        </a:lnSpc>
                        <a:spcBef>
                          <a:spcPts val="0"/>
                        </a:spcBef>
                        <a:spcAft>
                          <a:spcPts val="0"/>
                        </a:spcAft>
                      </a:pPr>
                      <a:r>
                        <a:rPr kumimoji="0" lang="en-US" sz="1000" kern="1200" dirty="0" smtClean="0"/>
                        <a:t>Street Schools</a:t>
                      </a:r>
                      <a:endParaRPr kumimoji="0" lang="en-GB" sz="1000" kern="1200" dirty="0">
                        <a:solidFill>
                          <a:schemeClr val="dk1"/>
                        </a:solidFill>
                        <a:latin typeface="+mn-lt"/>
                        <a:ea typeface="+mn-ea"/>
                        <a:cs typeface="+mn-cs"/>
                      </a:endParaRPr>
                    </a:p>
                  </a:txBody>
                  <a:tcPr/>
                </a:tc>
                <a:tc>
                  <a:txBody>
                    <a:bodyPr/>
                    <a:lstStyle/>
                    <a:p>
                      <a:pPr marL="0" marR="0" algn="ctr" rtl="0" eaLnBrk="1" latinLnBrk="0" hangingPunct="1">
                        <a:lnSpc>
                          <a:spcPct val="115000"/>
                        </a:lnSpc>
                        <a:spcBef>
                          <a:spcPts val="0"/>
                        </a:spcBef>
                        <a:spcAft>
                          <a:spcPts val="0"/>
                        </a:spcAft>
                      </a:pPr>
                      <a:r>
                        <a:rPr kumimoji="0" lang="en-US" sz="1000" kern="1200" dirty="0" smtClean="0"/>
                        <a:t>$576,000</a:t>
                      </a:r>
                      <a:endParaRPr kumimoji="0" lang="en-GB" sz="1000" kern="1200" dirty="0">
                        <a:solidFill>
                          <a:schemeClr val="dk1"/>
                        </a:solidFill>
                        <a:latin typeface="+mn-lt"/>
                        <a:ea typeface="+mn-ea"/>
                        <a:cs typeface="+mn-cs"/>
                      </a:endParaRP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39</a:t>
            </a:fld>
            <a:endParaRPr lang="en-GB" sz="1200" b="1"/>
          </a:p>
        </p:txBody>
      </p:sp>
      <p:pic>
        <p:nvPicPr>
          <p:cNvPr id="4" name="Picture 3" descr="DSC_0698.jpg"/>
          <p:cNvPicPr>
            <a:picLocks noChangeAspect="1"/>
          </p:cNvPicPr>
          <p:nvPr/>
        </p:nvPicPr>
        <p:blipFill>
          <a:blip r:embed="rId2" cstate="print"/>
          <a:stretch>
            <a:fillRect/>
          </a:stretch>
        </p:blipFill>
        <p:spPr>
          <a:xfrm>
            <a:off x="533400" y="457200"/>
            <a:ext cx="8610600" cy="5718981"/>
          </a:xfrm>
          <a:prstGeom prst="rect">
            <a:avLst/>
          </a:prstGeom>
        </p:spPr>
      </p:pic>
      <p:sp>
        <p:nvSpPr>
          <p:cNvPr id="2" name="Title 1"/>
          <p:cNvSpPr>
            <a:spLocks noGrp="1"/>
          </p:cNvSpPr>
          <p:nvPr>
            <p:ph type="title"/>
          </p:nvPr>
        </p:nvSpPr>
        <p:spPr>
          <a:xfrm>
            <a:off x="3581400" y="5181600"/>
            <a:ext cx="5410200" cy="990600"/>
          </a:xfrm>
        </p:spPr>
        <p:txBody>
          <a:bodyPr/>
          <a:lstStyle/>
          <a:p>
            <a:pPr algn="r"/>
            <a:r>
              <a:rPr lang="en-US" dirty="0" smtClean="0"/>
              <a:t>Outreach Programs</a:t>
            </a:r>
            <a:endParaRPr lang="en-GB"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Pax</a:t>
            </a:r>
            <a:r>
              <a:rPr lang="en-US" dirty="0" smtClean="0"/>
              <a:t> Christi Award</a:t>
            </a:r>
            <a:br>
              <a:rPr lang="en-US" dirty="0" smtClean="0"/>
            </a:br>
            <a:r>
              <a:rPr lang="en-US" sz="2700" dirty="0" smtClean="0"/>
              <a:t>Fr. Richard </a:t>
            </a:r>
            <a:r>
              <a:rPr lang="en-US" sz="2700" dirty="0" err="1" smtClean="0"/>
              <a:t>Frechette</a:t>
            </a:r>
            <a:r>
              <a:rPr lang="en-US" sz="2700" dirty="0" smtClean="0"/>
              <a:t> – </a:t>
            </a:r>
            <a:r>
              <a:rPr lang="en-US" sz="2700" dirty="0" err="1" smtClean="0"/>
              <a:t>Passionist</a:t>
            </a:r>
            <a:r>
              <a:rPr lang="en-US" sz="2700" dirty="0" smtClean="0"/>
              <a:t> Priest and Medical Doctor</a:t>
            </a:r>
            <a:endParaRPr lang="en-GB" dirty="0"/>
          </a:p>
        </p:txBody>
      </p:sp>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4</a:t>
            </a:fld>
            <a:endParaRPr lang="en-GB" sz="1200" b="1"/>
          </a:p>
        </p:txBody>
      </p:sp>
      <p:pic>
        <p:nvPicPr>
          <p:cNvPr id="4" name="Picture 3" descr="041913 SJU St  John's Day 0138.JPG"/>
          <p:cNvPicPr>
            <a:picLocks noChangeAspect="1"/>
          </p:cNvPicPr>
          <p:nvPr/>
        </p:nvPicPr>
        <p:blipFill>
          <a:blip r:embed="rId2" cstate="print"/>
          <a:srcRect l="10839" t="14254" r="10489" b="4182"/>
          <a:stretch>
            <a:fillRect/>
          </a:stretch>
        </p:blipFill>
        <p:spPr>
          <a:xfrm>
            <a:off x="1524000" y="1600200"/>
            <a:ext cx="6154615" cy="4267200"/>
          </a:xfrm>
          <a:prstGeom prst="rect">
            <a:avLst/>
          </a:prstGeom>
        </p:spPr>
      </p:pic>
      <p:sp>
        <p:nvSpPr>
          <p:cNvPr id="5" name="TextBox 4"/>
          <p:cNvSpPr txBox="1"/>
          <p:nvPr/>
        </p:nvSpPr>
        <p:spPr>
          <a:xfrm>
            <a:off x="1828800" y="5879068"/>
            <a:ext cx="5486400" cy="369332"/>
          </a:xfrm>
          <a:prstGeom prst="rect">
            <a:avLst/>
          </a:prstGeom>
          <a:noFill/>
        </p:spPr>
        <p:txBody>
          <a:bodyPr wrap="square" rtlCol="0">
            <a:spAutoFit/>
          </a:bodyPr>
          <a:lstStyle/>
          <a:p>
            <a:pPr algn="ctr"/>
            <a:r>
              <a:rPr lang="en-US" dirty="0" smtClean="0"/>
              <a:t>Highest Honor Awarded by Saint John’s</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40</a:t>
            </a:fld>
            <a:endParaRPr lang="en-GB" sz="1200" b="1"/>
          </a:p>
        </p:txBody>
      </p:sp>
      <p:pic>
        <p:nvPicPr>
          <p:cNvPr id="4" name="Picture 3" descr="DSC_0699.jpg"/>
          <p:cNvPicPr>
            <a:picLocks noChangeAspect="1"/>
          </p:cNvPicPr>
          <p:nvPr/>
        </p:nvPicPr>
        <p:blipFill>
          <a:blip r:embed="rId2" cstate="print"/>
          <a:stretch>
            <a:fillRect/>
          </a:stretch>
        </p:blipFill>
        <p:spPr>
          <a:xfrm>
            <a:off x="533400" y="609600"/>
            <a:ext cx="8610600" cy="5718981"/>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41</a:t>
            </a:fld>
            <a:endParaRPr lang="en-GB" sz="1200" b="1"/>
          </a:p>
        </p:txBody>
      </p:sp>
      <p:pic>
        <p:nvPicPr>
          <p:cNvPr id="4" name="Picture 3" descr="DSC_0703.jpg"/>
          <p:cNvPicPr>
            <a:picLocks noChangeAspect="1"/>
          </p:cNvPicPr>
          <p:nvPr/>
        </p:nvPicPr>
        <p:blipFill>
          <a:blip r:embed="rId2" cstate="print"/>
          <a:stretch>
            <a:fillRect/>
          </a:stretch>
        </p:blipFill>
        <p:spPr>
          <a:xfrm>
            <a:off x="533400" y="609600"/>
            <a:ext cx="8604606" cy="5715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Orphanage</a:t>
            </a:r>
            <a:endParaRPr lang="en-GB" dirty="0"/>
          </a:p>
        </p:txBody>
      </p:sp>
      <p:pic>
        <p:nvPicPr>
          <p:cNvPr id="17410" name="Picture 2" descr="C:\Elavon\Projects\Haiti\Images\DSC_0936.JPG"/>
          <p:cNvPicPr>
            <a:picLocks noChangeAspect="1" noChangeArrowheads="1"/>
          </p:cNvPicPr>
          <p:nvPr/>
        </p:nvPicPr>
        <p:blipFill>
          <a:blip r:embed="rId2" cstate="print"/>
          <a:srcRect t="34327" r="12003" b="14183"/>
          <a:stretch>
            <a:fillRect/>
          </a:stretch>
        </p:blipFill>
        <p:spPr bwMode="auto">
          <a:xfrm>
            <a:off x="1018360" y="1752600"/>
            <a:ext cx="7058840" cy="2743200"/>
          </a:xfrm>
          <a:prstGeom prst="rect">
            <a:avLst/>
          </a:prstGeom>
          <a:noFill/>
          <a:effectLst>
            <a:innerShdw blurRad="63500" dist="50800" dir="13500000">
              <a:prstClr val="black">
                <a:alpha val="50000"/>
              </a:prstClr>
            </a:innerShdw>
          </a:effectLst>
          <a:scene3d>
            <a:camera prst="orthographicFront"/>
            <a:lightRig rig="threePt" dir="t"/>
          </a:scene3d>
          <a:sp3d>
            <a:bevelT/>
          </a:sp3d>
        </p:spPr>
      </p:pic>
      <p:sp>
        <p:nvSpPr>
          <p:cNvPr id="5" name="TextBox 4"/>
          <p:cNvSpPr txBox="1"/>
          <p:nvPr/>
        </p:nvSpPr>
        <p:spPr>
          <a:xfrm>
            <a:off x="381000" y="4572000"/>
            <a:ext cx="8382000" cy="8382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The Orphanage is a permanent home for orphaned and abandoned children, where they are provided with food, clothing, shelter, medical care and an education.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43</a:t>
            </a:fld>
            <a:endParaRPr lang="en-GB" sz="1200" b="1"/>
          </a:p>
        </p:txBody>
      </p:sp>
      <p:pic>
        <p:nvPicPr>
          <p:cNvPr id="4" name="Picture 3" descr="DSC_2302.jpg"/>
          <p:cNvPicPr>
            <a:picLocks noChangeAspect="1"/>
          </p:cNvPicPr>
          <p:nvPr/>
        </p:nvPicPr>
        <p:blipFill>
          <a:blip r:embed="rId2" cstate="print"/>
          <a:stretch>
            <a:fillRect/>
          </a:stretch>
        </p:blipFill>
        <p:spPr>
          <a:xfrm>
            <a:off x="654122" y="533400"/>
            <a:ext cx="8489878" cy="5638800"/>
          </a:xfrm>
          <a:prstGeom prst="rect">
            <a:avLst/>
          </a:prstGeom>
        </p:spPr>
      </p:pic>
      <p:sp>
        <p:nvSpPr>
          <p:cNvPr id="2" name="Title 1"/>
          <p:cNvSpPr>
            <a:spLocks noGrp="1"/>
          </p:cNvSpPr>
          <p:nvPr>
            <p:ph type="title"/>
          </p:nvPr>
        </p:nvSpPr>
        <p:spPr>
          <a:xfrm>
            <a:off x="838200" y="5029200"/>
            <a:ext cx="2971800" cy="990600"/>
          </a:xfrm>
        </p:spPr>
        <p:txBody>
          <a:bodyPr/>
          <a:lstStyle/>
          <a:p>
            <a:r>
              <a:rPr lang="en-US" b="1" dirty="0" err="1" smtClean="0"/>
              <a:t>Orphange</a:t>
            </a:r>
            <a:endParaRPr lang="en-GB" b="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2588542"/>
            <a:ext cx="7123113" cy="1673225"/>
          </a:xfrm>
        </p:spPr>
        <p:txBody>
          <a:bodyPr>
            <a:normAutofit fontScale="92500"/>
          </a:bodyPr>
          <a:lstStyle/>
          <a:p>
            <a:r>
              <a:rPr lang="en-US" dirty="0" smtClean="0"/>
              <a:t>Matthew 25:40</a:t>
            </a:r>
          </a:p>
          <a:p>
            <a:r>
              <a:rPr lang="en-US" dirty="0" smtClean="0"/>
              <a:t>…“I tell you the truth, whatever you did for one of the least of these brothers of mine, you did for me”.</a:t>
            </a:r>
            <a:endParaRPr lang="en-GB" dirty="0"/>
          </a:p>
        </p:txBody>
      </p:sp>
      <p:sp>
        <p:nvSpPr>
          <p:cNvPr id="3" name="Title 2"/>
          <p:cNvSpPr>
            <a:spLocks noGrp="1"/>
          </p:cNvSpPr>
          <p:nvPr>
            <p:ph type="title"/>
          </p:nvPr>
        </p:nvSpPr>
        <p:spPr/>
        <p:txBody>
          <a:bodyPr/>
          <a:lstStyle/>
          <a:p>
            <a:r>
              <a:rPr lang="en-US" dirty="0" smtClean="0"/>
              <a:t>Faith</a:t>
            </a:r>
            <a:endParaRPr lang="en-GB" dirty="0"/>
          </a:p>
        </p:txBody>
      </p:sp>
      <p:pic>
        <p:nvPicPr>
          <p:cNvPr id="1026" name="Picture 2" descr="C:\Elavon\Projects\Haiti\Images\Preso Candidates\DSC_1035.JPG"/>
          <p:cNvPicPr>
            <a:picLocks noChangeAspect="1" noChangeArrowheads="1"/>
          </p:cNvPicPr>
          <p:nvPr/>
        </p:nvPicPr>
        <p:blipFill>
          <a:blip r:embed="rId2" cstate="print"/>
          <a:srcRect/>
          <a:stretch>
            <a:fillRect/>
          </a:stretch>
        </p:blipFill>
        <p:spPr bwMode="auto">
          <a:xfrm>
            <a:off x="2209800" y="4038600"/>
            <a:ext cx="3330628" cy="2212058"/>
          </a:xfrm>
          <a:prstGeom prst="rect">
            <a:avLst/>
          </a:prstGeom>
          <a:noFill/>
          <a:effectLst>
            <a:innerShdw blurRad="63500" dist="50800" dir="13500000">
              <a:prstClr val="black">
                <a:alpha val="50000"/>
              </a:prstClr>
            </a:innerShdw>
          </a:effectLst>
          <a:scene3d>
            <a:camera prst="orthographicFront"/>
            <a:lightRig rig="threePt" dir="t"/>
          </a:scene3d>
          <a:sp3d>
            <a:bevelT/>
          </a:sp3d>
        </p:spPr>
      </p:pic>
      <p:pic>
        <p:nvPicPr>
          <p:cNvPr id="1027" name="Picture 3" descr="C:\Elavon\Projects\Haiti\Images\Not Preso Candidates\DSC_0874.jpg"/>
          <p:cNvPicPr>
            <a:picLocks noChangeAspect="1" noChangeArrowheads="1"/>
          </p:cNvPicPr>
          <p:nvPr/>
        </p:nvPicPr>
        <p:blipFill>
          <a:blip r:embed="rId3" cstate="print"/>
          <a:srcRect t="13889"/>
          <a:stretch>
            <a:fillRect/>
          </a:stretch>
        </p:blipFill>
        <p:spPr bwMode="auto">
          <a:xfrm>
            <a:off x="5410200" y="609600"/>
            <a:ext cx="1821976" cy="2209800"/>
          </a:xfrm>
          <a:prstGeom prst="rect">
            <a:avLst/>
          </a:prstGeom>
          <a:noFill/>
          <a:effectLst>
            <a:innerShdw blurRad="63500" dist="50800" dir="13500000">
              <a:prstClr val="black">
                <a:alpha val="50000"/>
              </a:prstClr>
            </a:innerShdw>
          </a:effectLst>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Additional Traits of Entrepreneurship</a:t>
            </a:r>
            <a:endParaRPr lang="en-GB" dirty="0"/>
          </a:p>
        </p:txBody>
      </p:sp>
      <p:sp>
        <p:nvSpPr>
          <p:cNvPr id="9" name="Slide Number Placeholder 4"/>
          <p:cNvSpPr>
            <a:spLocks noGrp="1"/>
          </p:cNvSpPr>
          <p:nvPr>
            <p:ph type="sldNum" sz="quarter" idx="12"/>
          </p:nvPr>
        </p:nvSpPr>
        <p:spPr>
          <a:xfrm>
            <a:off x="0" y="1272222"/>
            <a:ext cx="533400" cy="244476"/>
          </a:xfrm>
        </p:spPr>
        <p:txBody>
          <a:bodyPr>
            <a:normAutofit fontScale="85000" lnSpcReduction="20000"/>
          </a:bodyPr>
          <a:lstStyle>
            <a:lvl1pPr>
              <a:defRPr>
                <a:solidFill>
                  <a:srgbClr val="FFFFFF"/>
                </a:solidFill>
              </a:defRPr>
            </a:lvl1pPr>
          </a:lstStyle>
          <a:p>
            <a:fld id="{602B3395-DD83-42E7-A257-D39EAEA0CF43}" type="slidenum">
              <a:rPr lang="en-GB" smtClean="0"/>
              <a:pPr/>
              <a:t>45</a:t>
            </a:fld>
            <a:endParaRPr lang="en-GB"/>
          </a:p>
        </p:txBody>
      </p:sp>
      <p:sp>
        <p:nvSpPr>
          <p:cNvPr id="10" name="TextBox 9"/>
          <p:cNvSpPr txBox="1"/>
          <p:nvPr/>
        </p:nvSpPr>
        <p:spPr>
          <a:xfrm>
            <a:off x="1371600" y="1676400"/>
            <a:ext cx="4572000" cy="3970318"/>
          </a:xfrm>
          <a:prstGeom prst="rect">
            <a:avLst/>
          </a:prstGeom>
          <a:noFill/>
        </p:spPr>
        <p:txBody>
          <a:bodyPr wrap="square" rtlCol="0">
            <a:spAutoFit/>
          </a:bodyPr>
          <a:lstStyle/>
          <a:p>
            <a:r>
              <a:rPr lang="en-US" sz="3200" b="1" dirty="0" smtClean="0">
                <a:solidFill>
                  <a:schemeClr val="tx2">
                    <a:lumMod val="50000"/>
                  </a:schemeClr>
                </a:solidFill>
              </a:rPr>
              <a:t>Faith</a:t>
            </a:r>
          </a:p>
          <a:p>
            <a:r>
              <a:rPr lang="en-US" sz="3200" dirty="0" smtClean="0">
                <a:solidFill>
                  <a:schemeClr val="tx2">
                    <a:lumMod val="50000"/>
                  </a:schemeClr>
                </a:solidFill>
              </a:rPr>
              <a:t> </a:t>
            </a:r>
          </a:p>
          <a:p>
            <a:r>
              <a:rPr lang="en-US" sz="3200" b="1" dirty="0" smtClean="0">
                <a:solidFill>
                  <a:schemeClr val="tx2">
                    <a:lumMod val="50000"/>
                  </a:schemeClr>
                </a:solidFill>
              </a:rPr>
              <a:t>Grace + Guts + Grit</a:t>
            </a:r>
          </a:p>
          <a:p>
            <a:r>
              <a:rPr lang="en-US" sz="3200" i="1" dirty="0" smtClean="0">
                <a:solidFill>
                  <a:schemeClr val="tx2">
                    <a:lumMod val="50000"/>
                  </a:schemeClr>
                </a:solidFill>
              </a:rPr>
              <a:t> </a:t>
            </a:r>
            <a:endParaRPr lang="en-US" sz="3200" dirty="0" smtClean="0">
              <a:solidFill>
                <a:schemeClr val="tx2">
                  <a:lumMod val="50000"/>
                </a:schemeClr>
              </a:solidFill>
            </a:endParaRPr>
          </a:p>
          <a:p>
            <a:r>
              <a:rPr lang="en-US" sz="3200" b="1" dirty="0" smtClean="0">
                <a:solidFill>
                  <a:schemeClr val="tx2">
                    <a:lumMod val="50000"/>
                  </a:schemeClr>
                </a:solidFill>
              </a:rPr>
              <a:t>Resourcefulness</a:t>
            </a:r>
          </a:p>
          <a:p>
            <a:r>
              <a:rPr lang="en-US" sz="3200" i="1" dirty="0" smtClean="0">
                <a:solidFill>
                  <a:schemeClr val="tx2">
                    <a:lumMod val="50000"/>
                  </a:schemeClr>
                </a:solidFill>
              </a:rPr>
              <a:t> </a:t>
            </a:r>
            <a:endParaRPr lang="en-US" sz="3200" dirty="0" smtClean="0">
              <a:solidFill>
                <a:schemeClr val="tx2">
                  <a:lumMod val="50000"/>
                </a:schemeClr>
              </a:solidFill>
            </a:endParaRPr>
          </a:p>
          <a:p>
            <a:r>
              <a:rPr lang="en-US" sz="3200" b="1" dirty="0" smtClean="0">
                <a:solidFill>
                  <a:schemeClr val="tx2">
                    <a:lumMod val="50000"/>
                  </a:schemeClr>
                </a:solidFill>
              </a:rPr>
              <a:t>Courage</a:t>
            </a:r>
          </a:p>
          <a:p>
            <a:pPr marL="344488" indent="-344488"/>
            <a:endParaRPr lang="en-US" sz="2800"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46</a:t>
            </a:fld>
            <a:endParaRPr lang="en-GB" sz="1200" b="1"/>
          </a:p>
        </p:txBody>
      </p:sp>
      <p:pic>
        <p:nvPicPr>
          <p:cNvPr id="4" name="Picture 3" descr="IMG_0688-e1421327563137.jpg"/>
          <p:cNvPicPr>
            <a:picLocks noChangeAspect="1"/>
          </p:cNvPicPr>
          <p:nvPr/>
        </p:nvPicPr>
        <p:blipFill>
          <a:blip r:embed="rId2" cstate="print"/>
          <a:stretch>
            <a:fillRect/>
          </a:stretch>
        </p:blipFill>
        <p:spPr>
          <a:xfrm>
            <a:off x="533400" y="228600"/>
            <a:ext cx="8610600" cy="6463881"/>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47</a:t>
            </a:fld>
            <a:endParaRPr lang="en-GB" sz="1200" b="1"/>
          </a:p>
        </p:txBody>
      </p:sp>
      <p:sp>
        <p:nvSpPr>
          <p:cNvPr id="7" name="TextBox 6"/>
          <p:cNvSpPr txBox="1"/>
          <p:nvPr/>
        </p:nvSpPr>
        <p:spPr>
          <a:xfrm>
            <a:off x="3276600" y="4800600"/>
            <a:ext cx="2667000" cy="461665"/>
          </a:xfrm>
          <a:prstGeom prst="rect">
            <a:avLst/>
          </a:prstGeom>
          <a:noFill/>
        </p:spPr>
        <p:txBody>
          <a:bodyPr wrap="square" rtlCol="0">
            <a:spAutoFit/>
          </a:bodyPr>
          <a:lstStyle/>
          <a:p>
            <a:pPr algn="ctr"/>
            <a:r>
              <a:rPr lang="en-US" sz="2400" dirty="0" smtClean="0"/>
              <a:t>www.nphusa.org </a:t>
            </a:r>
            <a:endParaRPr lang="en-US" sz="2400" dirty="0"/>
          </a:p>
        </p:txBody>
      </p:sp>
      <p:pic>
        <p:nvPicPr>
          <p:cNvPr id="1028" name="Picture 4" descr="C:\Users\e7mm571\AppData\Local\Microsoft\Windows\Temporary Internet Files\Content.Outlook\2J152DI0\Nphlogo4X4.jpg"/>
          <p:cNvPicPr>
            <a:picLocks noChangeAspect="1" noChangeArrowheads="1"/>
          </p:cNvPicPr>
          <p:nvPr/>
        </p:nvPicPr>
        <p:blipFill>
          <a:blip r:embed="rId2" cstate="print"/>
          <a:srcRect/>
          <a:stretch>
            <a:fillRect/>
          </a:stretch>
        </p:blipFill>
        <p:spPr bwMode="auto">
          <a:xfrm>
            <a:off x="2743200" y="990600"/>
            <a:ext cx="3733800" cy="34798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Geography - Haiti</a:t>
            </a:r>
            <a:endParaRPr lang="en-GB" dirty="0"/>
          </a:p>
        </p:txBody>
      </p:sp>
      <p:pic>
        <p:nvPicPr>
          <p:cNvPr id="15401" name="Picture 41" descr="Map of Haiti, Caribbean"/>
          <p:cNvPicPr>
            <a:picLocks noChangeAspect="1" noChangeArrowheads="1"/>
          </p:cNvPicPr>
          <p:nvPr/>
        </p:nvPicPr>
        <p:blipFill>
          <a:blip r:embed="rId2" cstate="print"/>
          <a:srcRect/>
          <a:stretch>
            <a:fillRect/>
          </a:stretch>
        </p:blipFill>
        <p:spPr bwMode="auto">
          <a:xfrm>
            <a:off x="304800" y="1885949"/>
            <a:ext cx="8462551" cy="3524251"/>
          </a:xfrm>
          <a:prstGeom prst="rect">
            <a:avLst/>
          </a:prstGeom>
          <a:noFill/>
        </p:spPr>
      </p:pic>
      <p:sp>
        <p:nvSpPr>
          <p:cNvPr id="4" name="TextBox 3"/>
          <p:cNvSpPr txBox="1"/>
          <p:nvPr/>
        </p:nvSpPr>
        <p:spPr>
          <a:xfrm>
            <a:off x="304800" y="5562600"/>
            <a:ext cx="8458200" cy="5334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Haiti is a Caribbean country; it occupies the Western portion of the island of Hispaniola (the Dominican Republic occupies the other half), and is about 45 miles from Cuba, and 710 miles from Miami.</a:t>
            </a:r>
            <a:endParaRPr lang="en-GB" sz="1400" dirty="0" smtClean="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GB" dirty="0"/>
          </a:p>
        </p:txBody>
      </p:sp>
      <p:sp>
        <p:nvSpPr>
          <p:cNvPr id="4" name="TextBox 3"/>
          <p:cNvSpPr txBox="1"/>
          <p:nvPr/>
        </p:nvSpPr>
        <p:spPr>
          <a:xfrm>
            <a:off x="533400" y="1676400"/>
            <a:ext cx="8229600" cy="7620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Haiti is a former French slave colony; and gained independence through a slave rebellion in 1804. First official Black Republic.</a:t>
            </a:r>
          </a:p>
        </p:txBody>
      </p:sp>
      <p:sp>
        <p:nvSpPr>
          <p:cNvPr id="5" name="TextBox 4"/>
          <p:cNvSpPr txBox="1"/>
          <p:nvPr/>
        </p:nvSpPr>
        <p:spPr>
          <a:xfrm>
            <a:off x="533400" y="2590800"/>
            <a:ext cx="8229600" cy="7620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90-95% of population is of predominantly African descent; and millions of Haitians live abroad</a:t>
            </a:r>
          </a:p>
          <a:p>
            <a:pPr algn="ctr"/>
            <a:endParaRPr lang="en-US" sz="1600" dirty="0" smtClean="0">
              <a:solidFill>
                <a:schemeClr val="tx1"/>
              </a:solidFill>
            </a:endParaRPr>
          </a:p>
        </p:txBody>
      </p:sp>
      <p:sp>
        <p:nvSpPr>
          <p:cNvPr id="6" name="TextBox 5"/>
          <p:cNvSpPr txBox="1"/>
          <p:nvPr/>
        </p:nvSpPr>
        <p:spPr>
          <a:xfrm>
            <a:off x="533400" y="3505200"/>
            <a:ext cx="8229600" cy="7620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Haiti has a history of oppressive dictators, and unstable and corrupt governments</a:t>
            </a:r>
          </a:p>
        </p:txBody>
      </p:sp>
      <p:sp>
        <p:nvSpPr>
          <p:cNvPr id="7" name="TextBox 6"/>
          <p:cNvSpPr txBox="1"/>
          <p:nvPr/>
        </p:nvSpPr>
        <p:spPr>
          <a:xfrm>
            <a:off x="533400" y="4419600"/>
            <a:ext cx="8229600" cy="7620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Haiti frequently experiences natural disasters such as hurricanes</a:t>
            </a:r>
          </a:p>
        </p:txBody>
      </p:sp>
      <p:sp>
        <p:nvSpPr>
          <p:cNvPr id="8" name="TextBox 7"/>
          <p:cNvSpPr txBox="1"/>
          <p:nvPr/>
        </p:nvSpPr>
        <p:spPr>
          <a:xfrm>
            <a:off x="533400" y="5334000"/>
            <a:ext cx="8229600" cy="7620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Haiti has very limited infrastructure (physical, economic, government, education)</a:t>
            </a:r>
          </a:p>
          <a:p>
            <a:pPr algn="ctr"/>
            <a:endParaRPr lang="en-US" sz="1600" dirty="0" smtClean="0">
              <a:solidFill>
                <a:schemeClr val="tx1"/>
              </a:solidFill>
            </a:endParaRPr>
          </a:p>
        </p:txBody>
      </p:sp>
      <p:sp>
        <p:nvSpPr>
          <p:cNvPr id="9" name="Slide Number Placeholder 4"/>
          <p:cNvSpPr>
            <a:spLocks noGrp="1"/>
          </p:cNvSpPr>
          <p:nvPr>
            <p:ph type="sldNum" sz="quarter" idx="12"/>
          </p:nvPr>
        </p:nvSpPr>
        <p:spPr>
          <a:xfrm>
            <a:off x="0" y="1272222"/>
            <a:ext cx="533400" cy="244476"/>
          </a:xfrm>
        </p:spPr>
        <p:txBody>
          <a:bodyPr>
            <a:normAutofit fontScale="85000" lnSpcReduction="20000"/>
          </a:bodyPr>
          <a:lstStyle>
            <a:lvl1pPr>
              <a:defRPr>
                <a:solidFill>
                  <a:srgbClr val="FFFFFF"/>
                </a:solidFill>
              </a:defRPr>
            </a:lvl1pPr>
          </a:lstStyle>
          <a:p>
            <a:fld id="{602B3395-DD83-42E7-A257-D39EAEA0CF43}" type="slidenum">
              <a:rPr lang="en-GB" smtClean="0"/>
              <a:pPr/>
              <a:t>6</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By the Numbers</a:t>
            </a:r>
            <a:endParaRPr lang="en-GB" dirty="0"/>
          </a:p>
        </p:txBody>
      </p:sp>
      <p:sp>
        <p:nvSpPr>
          <p:cNvPr id="6" name="Text Placeholder 5"/>
          <p:cNvSpPr>
            <a:spLocks noGrp="1"/>
          </p:cNvSpPr>
          <p:nvPr>
            <p:ph type="body" sz="quarter" idx="1"/>
          </p:nvPr>
        </p:nvSpPr>
        <p:spPr>
          <a:xfrm>
            <a:off x="609600" y="1905000"/>
            <a:ext cx="3886200" cy="640080"/>
          </a:xfrm>
        </p:spPr>
        <p:txBody>
          <a:bodyPr/>
          <a:lstStyle/>
          <a:p>
            <a:r>
              <a:rPr lang="en-US" dirty="0" smtClean="0"/>
              <a:t>Demographics</a:t>
            </a:r>
            <a:endParaRPr lang="en-GB" dirty="0"/>
          </a:p>
        </p:txBody>
      </p:sp>
      <p:sp>
        <p:nvSpPr>
          <p:cNvPr id="7" name="Text Placeholder 6"/>
          <p:cNvSpPr>
            <a:spLocks noGrp="1"/>
          </p:cNvSpPr>
          <p:nvPr>
            <p:ph type="body" sz="quarter" idx="3"/>
          </p:nvPr>
        </p:nvSpPr>
        <p:spPr>
          <a:xfrm>
            <a:off x="4800600" y="1905000"/>
            <a:ext cx="3886200" cy="640080"/>
          </a:xfrm>
        </p:spPr>
        <p:txBody>
          <a:bodyPr/>
          <a:lstStyle/>
          <a:p>
            <a:r>
              <a:rPr lang="en-US" dirty="0" smtClean="0"/>
              <a:t>Economics</a:t>
            </a:r>
            <a:endParaRPr lang="en-GB" dirty="0"/>
          </a:p>
        </p:txBody>
      </p:sp>
      <p:graphicFrame>
        <p:nvGraphicFramePr>
          <p:cNvPr id="9" name="Content Placeholder 8"/>
          <p:cNvGraphicFramePr>
            <a:graphicFrameLocks noGrp="1"/>
          </p:cNvGraphicFramePr>
          <p:nvPr>
            <p:ph sz="quarter" idx="4"/>
          </p:nvPr>
        </p:nvGraphicFramePr>
        <p:xfrm>
          <a:off x="4800600" y="2590800"/>
          <a:ext cx="3886200" cy="1512824"/>
        </p:xfrm>
        <a:graphic>
          <a:graphicData uri="http://schemas.openxmlformats.org/drawingml/2006/table">
            <a:tbl>
              <a:tblPr firstRow="1" bandRow="1">
                <a:tableStyleId>{00A15C55-8517-42AA-B614-E9B94910E393}</a:tableStyleId>
              </a:tblPr>
              <a:tblGrid>
                <a:gridCol w="1143000"/>
                <a:gridCol w="1371600"/>
                <a:gridCol w="1371600"/>
              </a:tblGrid>
              <a:tr h="370840">
                <a:tc>
                  <a:txBody>
                    <a:bodyPr/>
                    <a:lstStyle/>
                    <a:p>
                      <a:pPr marL="0" marR="0">
                        <a:lnSpc>
                          <a:spcPct val="115000"/>
                        </a:lnSpc>
                        <a:spcBef>
                          <a:spcPts val="0"/>
                        </a:spcBef>
                        <a:spcAft>
                          <a:spcPts val="0"/>
                        </a:spcAft>
                      </a:pPr>
                      <a:endParaRPr lang="en-GB" sz="11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GB" sz="1100" dirty="0"/>
                        <a:t> Haiti </a:t>
                      </a:r>
                      <a:endParaRPr lang="en-GB" sz="11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GB" sz="1100" dirty="0"/>
                        <a:t> United States</a:t>
                      </a:r>
                      <a:endParaRPr lang="en-GB" sz="1100" dirty="0">
                        <a:latin typeface="Calibri"/>
                        <a:ea typeface="Calibri"/>
                        <a:cs typeface="Times New Roman"/>
                      </a:endParaRPr>
                    </a:p>
                  </a:txBody>
                  <a:tcPr marL="68580" marR="68580" marT="0" marB="0"/>
                </a:tc>
              </a:tr>
              <a:tr h="370840">
                <a:tc>
                  <a:txBody>
                    <a:bodyPr/>
                    <a:lstStyle/>
                    <a:p>
                      <a:pPr marL="0" marR="0">
                        <a:lnSpc>
                          <a:spcPct val="115000"/>
                        </a:lnSpc>
                        <a:spcBef>
                          <a:spcPts val="0"/>
                        </a:spcBef>
                        <a:spcAft>
                          <a:spcPts val="0"/>
                        </a:spcAft>
                      </a:pPr>
                      <a:r>
                        <a:rPr lang="en-GB" sz="1100" dirty="0"/>
                        <a:t>GDP </a:t>
                      </a:r>
                      <a:endParaRPr lang="en-GB" sz="11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GB" sz="1100"/>
                        <a:t> $7.077 billion per year </a:t>
                      </a:r>
                      <a:endParaRPr lang="en-GB" sz="11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GB" sz="1100"/>
                        <a:t> $14.1 trillion per year</a:t>
                      </a:r>
                      <a:endParaRPr lang="en-GB" sz="1100">
                        <a:latin typeface="Calibri"/>
                        <a:ea typeface="Calibri"/>
                        <a:cs typeface="Times New Roman"/>
                      </a:endParaRPr>
                    </a:p>
                  </a:txBody>
                  <a:tcPr marL="68580" marR="68580" marT="0" marB="0"/>
                </a:tc>
              </a:tr>
              <a:tr h="370840">
                <a:tc>
                  <a:txBody>
                    <a:bodyPr/>
                    <a:lstStyle/>
                    <a:p>
                      <a:pPr marL="0" marR="0">
                        <a:lnSpc>
                          <a:spcPct val="115000"/>
                        </a:lnSpc>
                        <a:spcBef>
                          <a:spcPts val="0"/>
                        </a:spcBef>
                        <a:spcAft>
                          <a:spcPts val="0"/>
                        </a:spcAft>
                      </a:pPr>
                      <a:r>
                        <a:rPr lang="en-GB" sz="1100" dirty="0"/>
                        <a:t>GDP per capita </a:t>
                      </a:r>
                      <a:endParaRPr lang="en-GB" sz="11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GB" sz="1100"/>
                        <a:t> $716.51 per person </a:t>
                      </a:r>
                      <a:endParaRPr lang="en-GB" sz="11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GB" sz="1100" dirty="0"/>
                        <a:t> $</a:t>
                      </a:r>
                      <a:r>
                        <a:rPr lang="en-GB" sz="1100" dirty="0" smtClean="0"/>
                        <a:t>45,230 </a:t>
                      </a:r>
                      <a:r>
                        <a:rPr lang="en-GB" sz="1100" dirty="0"/>
                        <a:t>per person</a:t>
                      </a:r>
                      <a:endParaRPr lang="en-GB" sz="1100" dirty="0">
                        <a:latin typeface="Calibri"/>
                        <a:ea typeface="Calibri"/>
                        <a:cs typeface="Times New Roman"/>
                      </a:endParaRPr>
                    </a:p>
                  </a:txBody>
                  <a:tcPr marL="68580" marR="68580" marT="0" marB="0"/>
                </a:tc>
              </a:tr>
              <a:tr h="370840">
                <a:tc>
                  <a:txBody>
                    <a:bodyPr/>
                    <a:lstStyle/>
                    <a:p>
                      <a:pPr marL="0" marR="0">
                        <a:lnSpc>
                          <a:spcPct val="115000"/>
                        </a:lnSpc>
                        <a:spcBef>
                          <a:spcPts val="0"/>
                        </a:spcBef>
                        <a:spcAft>
                          <a:spcPts val="0"/>
                        </a:spcAft>
                      </a:pPr>
                      <a:r>
                        <a:rPr lang="en-GB" sz="1100" dirty="0"/>
                        <a:t>unemployment rate </a:t>
                      </a:r>
                      <a:endParaRPr lang="en-GB" sz="11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GB" sz="1100" dirty="0" smtClean="0"/>
                        <a:t>80-90</a:t>
                      </a:r>
                      <a:r>
                        <a:rPr lang="en-GB" sz="1100" dirty="0"/>
                        <a:t>% </a:t>
                      </a:r>
                      <a:endParaRPr lang="en-GB" sz="11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GB" sz="1100" dirty="0"/>
                        <a:t> </a:t>
                      </a:r>
                      <a:r>
                        <a:rPr lang="en-GB" sz="1100" dirty="0" smtClean="0"/>
                        <a:t>6.7</a:t>
                      </a:r>
                      <a:r>
                        <a:rPr lang="en-GB" sz="1100" dirty="0"/>
                        <a:t>%</a:t>
                      </a:r>
                      <a:endParaRPr lang="en-GB" sz="1100" dirty="0">
                        <a:latin typeface="Calibri"/>
                        <a:ea typeface="Calibri"/>
                        <a:cs typeface="Times New Roman"/>
                      </a:endParaRPr>
                    </a:p>
                  </a:txBody>
                  <a:tcPr marL="68580" marR="68580" marT="0" marB="0"/>
                </a:tc>
              </a:tr>
            </a:tbl>
          </a:graphicData>
        </a:graphic>
      </p:graphicFrame>
      <p:graphicFrame>
        <p:nvGraphicFramePr>
          <p:cNvPr id="14" name="Content Placeholder 13"/>
          <p:cNvGraphicFramePr>
            <a:graphicFrameLocks noGrp="1"/>
          </p:cNvGraphicFramePr>
          <p:nvPr>
            <p:ph sz="quarter" idx="2"/>
          </p:nvPr>
        </p:nvGraphicFramePr>
        <p:xfrm>
          <a:off x="609600" y="2590800"/>
          <a:ext cx="3886200" cy="1854200"/>
        </p:xfrm>
        <a:graphic>
          <a:graphicData uri="http://schemas.openxmlformats.org/drawingml/2006/table">
            <a:tbl>
              <a:tblPr firstRow="1" bandRow="1">
                <a:tableStyleId>{21E4AEA4-8DFA-4A89-87EB-49C32662AFE0}</a:tableStyleId>
              </a:tblPr>
              <a:tblGrid>
                <a:gridCol w="1295400"/>
                <a:gridCol w="1295400"/>
                <a:gridCol w="1295400"/>
              </a:tblGrid>
              <a:tr h="370840">
                <a:tc>
                  <a:txBody>
                    <a:bodyPr/>
                    <a:lstStyle/>
                    <a:p>
                      <a:endParaRPr lang="en-GB" sz="1100" dirty="0"/>
                    </a:p>
                  </a:txBody>
                  <a:tcPr/>
                </a:tc>
                <a:tc>
                  <a:txBody>
                    <a:bodyPr/>
                    <a:lstStyle/>
                    <a:p>
                      <a:pPr marL="0" marR="0">
                        <a:lnSpc>
                          <a:spcPct val="115000"/>
                        </a:lnSpc>
                        <a:spcBef>
                          <a:spcPts val="0"/>
                        </a:spcBef>
                        <a:spcAft>
                          <a:spcPts val="0"/>
                        </a:spcAft>
                      </a:pPr>
                      <a:r>
                        <a:rPr lang="en-GB" sz="1100" dirty="0"/>
                        <a:t> Haiti </a:t>
                      </a:r>
                      <a:endParaRPr lang="en-GB" sz="11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GB" sz="1100" dirty="0"/>
                        <a:t> United States</a:t>
                      </a:r>
                      <a:endParaRPr lang="en-GB" sz="1100" dirty="0">
                        <a:latin typeface="Calibri"/>
                        <a:ea typeface="Calibri"/>
                        <a:cs typeface="Times New Roman"/>
                      </a:endParaRPr>
                    </a:p>
                  </a:txBody>
                  <a:tcPr marL="68580" marR="68580" marT="0" marB="0"/>
                </a:tc>
              </a:tr>
              <a:tr h="370840">
                <a:tc>
                  <a:txBody>
                    <a:bodyPr/>
                    <a:lstStyle/>
                    <a:p>
                      <a:r>
                        <a:rPr lang="en-US" sz="1100" dirty="0" smtClean="0"/>
                        <a:t>Population</a:t>
                      </a:r>
                      <a:endParaRPr lang="en-GB" sz="1100" dirty="0"/>
                    </a:p>
                  </a:txBody>
                  <a:tcPr/>
                </a:tc>
                <a:tc>
                  <a:txBody>
                    <a:bodyPr/>
                    <a:lstStyle/>
                    <a:p>
                      <a:r>
                        <a:rPr lang="en-US" sz="1100" dirty="0" smtClean="0"/>
                        <a:t>9.88 million people</a:t>
                      </a:r>
                      <a:endParaRPr lang="en-GB" sz="1100" dirty="0"/>
                    </a:p>
                  </a:txBody>
                  <a:tcPr/>
                </a:tc>
                <a:tc>
                  <a:txBody>
                    <a:bodyPr/>
                    <a:lstStyle/>
                    <a:p>
                      <a:r>
                        <a:rPr lang="en-US" sz="1100" dirty="0" smtClean="0"/>
                        <a:t>312 million people</a:t>
                      </a:r>
                      <a:endParaRPr lang="en-GB" sz="1100" dirty="0"/>
                    </a:p>
                  </a:txBody>
                  <a:tcPr/>
                </a:tc>
              </a:tr>
              <a:tr h="370840">
                <a:tc>
                  <a:txBody>
                    <a:bodyPr/>
                    <a:lstStyle/>
                    <a:p>
                      <a:r>
                        <a:rPr lang="en-US" sz="1100" dirty="0" smtClean="0"/>
                        <a:t>Population density</a:t>
                      </a:r>
                      <a:endParaRPr lang="en-GB"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928 people/m</a:t>
                      </a:r>
                      <a:r>
                        <a:rPr lang="en-US" sz="1100" baseline="30000" dirty="0" smtClean="0"/>
                        <a:t>2</a:t>
                      </a:r>
                      <a:endParaRPr lang="en-GB" sz="1100" baseline="30000" dirty="0" smtClean="0"/>
                    </a:p>
                  </a:txBody>
                  <a:tcPr/>
                </a:tc>
                <a:tc>
                  <a:txBody>
                    <a:bodyPr/>
                    <a:lstStyle/>
                    <a:p>
                      <a:r>
                        <a:rPr lang="en-US" sz="1100" dirty="0" smtClean="0"/>
                        <a:t>88.1 people/m</a:t>
                      </a:r>
                      <a:r>
                        <a:rPr lang="en-US" sz="1100" baseline="30000" dirty="0" smtClean="0"/>
                        <a:t>2</a:t>
                      </a:r>
                      <a:endParaRPr lang="en-GB" sz="1100" baseline="30000" dirty="0"/>
                    </a:p>
                  </a:txBody>
                  <a:tcPr/>
                </a:tc>
              </a:tr>
              <a:tr h="370840">
                <a:tc>
                  <a:txBody>
                    <a:bodyPr/>
                    <a:lstStyle/>
                    <a:p>
                      <a:r>
                        <a:rPr lang="en-US" sz="1100" dirty="0" smtClean="0"/>
                        <a:t>Life</a:t>
                      </a:r>
                      <a:r>
                        <a:rPr lang="en-US" sz="1100" baseline="0" dirty="0" smtClean="0"/>
                        <a:t> expectancy</a:t>
                      </a:r>
                      <a:endParaRPr lang="en-GB" sz="1100" dirty="0"/>
                    </a:p>
                  </a:txBody>
                  <a:tcPr/>
                </a:tc>
                <a:tc>
                  <a:txBody>
                    <a:bodyPr/>
                    <a:lstStyle/>
                    <a:p>
                      <a:r>
                        <a:rPr lang="en-US" sz="1100" dirty="0" smtClean="0"/>
                        <a:t>60.8 years</a:t>
                      </a:r>
                      <a:endParaRPr lang="en-GB" sz="1100" dirty="0"/>
                    </a:p>
                  </a:txBody>
                  <a:tcPr/>
                </a:tc>
                <a:tc>
                  <a:txBody>
                    <a:bodyPr/>
                    <a:lstStyle/>
                    <a:p>
                      <a:r>
                        <a:rPr lang="en-US" sz="1100" dirty="0" smtClean="0"/>
                        <a:t>78.1 years</a:t>
                      </a:r>
                      <a:endParaRPr lang="en-GB" sz="1100" dirty="0"/>
                    </a:p>
                  </a:txBody>
                  <a:tcPr/>
                </a:tc>
              </a:tr>
              <a:tr h="370840">
                <a:tc>
                  <a:txBody>
                    <a:bodyPr/>
                    <a:lstStyle/>
                    <a:p>
                      <a:r>
                        <a:rPr lang="en-US" sz="1100" dirty="0" smtClean="0"/>
                        <a:t>Median Age</a:t>
                      </a:r>
                      <a:endParaRPr lang="en-GB" sz="1100" dirty="0"/>
                    </a:p>
                  </a:txBody>
                  <a:tcPr/>
                </a:tc>
                <a:tc>
                  <a:txBody>
                    <a:bodyPr/>
                    <a:lstStyle/>
                    <a:p>
                      <a:r>
                        <a:rPr lang="en-US" sz="1100" dirty="0" smtClean="0"/>
                        <a:t>20.2 years</a:t>
                      </a:r>
                      <a:endParaRPr lang="en-GB" sz="1100" dirty="0"/>
                    </a:p>
                  </a:txBody>
                  <a:tcPr/>
                </a:tc>
                <a:tc>
                  <a:txBody>
                    <a:bodyPr/>
                    <a:lstStyle/>
                    <a:p>
                      <a:r>
                        <a:rPr lang="en-US" sz="1100" dirty="0" smtClean="0"/>
                        <a:t>36.7 years</a:t>
                      </a:r>
                      <a:endParaRPr lang="en-GB" sz="1100" dirty="0"/>
                    </a:p>
                  </a:txBody>
                  <a:tcPr/>
                </a:tc>
              </a:tr>
            </a:tbl>
          </a:graphicData>
        </a:graphic>
      </p:graphicFrame>
      <p:sp>
        <p:nvSpPr>
          <p:cNvPr id="15" name="Rectangular Callout 14"/>
          <p:cNvSpPr/>
          <p:nvPr/>
        </p:nvSpPr>
        <p:spPr>
          <a:xfrm>
            <a:off x="228600" y="4800600"/>
            <a:ext cx="2057400" cy="838200"/>
          </a:xfrm>
          <a:prstGeom prst="wedgeRectCallout">
            <a:avLst>
              <a:gd name="adj1" fmla="val -25762"/>
              <a:gd name="adj2" fmla="val -157441"/>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 Haitian’s life expectancy is </a:t>
            </a:r>
            <a:r>
              <a:rPr lang="en-US" sz="1600" dirty="0" smtClean="0">
                <a:solidFill>
                  <a:schemeClr val="tx1"/>
                </a:solidFill>
              </a:rPr>
              <a:t>18 years less </a:t>
            </a:r>
            <a:r>
              <a:rPr lang="en-US" sz="1200" dirty="0" smtClean="0">
                <a:solidFill>
                  <a:schemeClr val="tx1"/>
                </a:solidFill>
              </a:rPr>
              <a:t>than that of someone born in the US</a:t>
            </a:r>
            <a:endParaRPr lang="en-GB" sz="1200" dirty="0" smtClean="0">
              <a:solidFill>
                <a:schemeClr val="tx1"/>
              </a:solidFill>
            </a:endParaRPr>
          </a:p>
        </p:txBody>
      </p:sp>
      <p:sp>
        <p:nvSpPr>
          <p:cNvPr id="16" name="Rectangular Callout 15"/>
          <p:cNvSpPr/>
          <p:nvPr/>
        </p:nvSpPr>
        <p:spPr>
          <a:xfrm>
            <a:off x="2971800" y="4648200"/>
            <a:ext cx="1905000" cy="685800"/>
          </a:xfrm>
          <a:prstGeom prst="wedgeRectCallout">
            <a:avLst>
              <a:gd name="adj1" fmla="val 52685"/>
              <a:gd name="adj2" fmla="val -20044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Most of Haiti’s 10m population survives on </a:t>
            </a:r>
          </a:p>
          <a:p>
            <a:pPr algn="ctr"/>
            <a:r>
              <a:rPr lang="en-US" sz="1600" dirty="0" smtClean="0">
                <a:solidFill>
                  <a:schemeClr val="tx1"/>
                </a:solidFill>
              </a:rPr>
              <a:t>less than $2 per day</a:t>
            </a:r>
            <a:endParaRPr lang="en-GB" sz="1600" dirty="0">
              <a:solidFill>
                <a:schemeClr val="tx1"/>
              </a:solidFill>
            </a:endParaRPr>
          </a:p>
        </p:txBody>
      </p:sp>
      <p:sp>
        <p:nvSpPr>
          <p:cNvPr id="10" name="Rectangular Callout 9"/>
          <p:cNvSpPr/>
          <p:nvPr/>
        </p:nvSpPr>
        <p:spPr>
          <a:xfrm>
            <a:off x="5562600" y="4572000"/>
            <a:ext cx="1905000" cy="685800"/>
          </a:xfrm>
          <a:prstGeom prst="wedgeRectCallout">
            <a:avLst>
              <a:gd name="adj1" fmla="val -63771"/>
              <a:gd name="adj2" fmla="val -137207"/>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Most Haitians have no opportunity for employment</a:t>
            </a:r>
            <a:endParaRPr lang="en-GB" sz="1600" dirty="0">
              <a:solidFill>
                <a:schemeClr val="tx1"/>
              </a:solidFill>
            </a:endParaRPr>
          </a:p>
        </p:txBody>
      </p:sp>
      <p:sp>
        <p:nvSpPr>
          <p:cNvPr id="11" name="Slide Number Placeholder 4"/>
          <p:cNvSpPr>
            <a:spLocks noGrp="1"/>
          </p:cNvSpPr>
          <p:nvPr>
            <p:ph type="sldNum" sz="quarter" idx="4294967295"/>
          </p:nvPr>
        </p:nvSpPr>
        <p:spPr>
          <a:xfrm>
            <a:off x="0" y="1272222"/>
            <a:ext cx="533400" cy="244476"/>
          </a:xfrm>
          <a:prstGeom prst="rect">
            <a:avLst/>
          </a:prstGeom>
        </p:spPr>
        <p:txBody>
          <a:bodyPr vert="horz" anchor="ctr" anchorCtr="0">
            <a:normAutofit/>
          </a:bodyPr>
          <a:lstStyle>
            <a:lvl1pPr>
              <a:defRPr>
                <a:solidFill>
                  <a:srgbClr val="FFFFFF"/>
                </a:solidFill>
              </a:defRPr>
            </a:lvl1pPr>
          </a:lstStyle>
          <a:p>
            <a:pPr algn="ctr">
              <a:lnSpc>
                <a:spcPct val="80000"/>
              </a:lnSpc>
            </a:pPr>
            <a:fld id="{602B3395-DD83-42E7-A257-D39EAEA0CF43}" type="slidenum">
              <a:rPr lang="en-GB" sz="1200" b="1" smtClean="0"/>
              <a:pPr algn="ctr">
                <a:lnSpc>
                  <a:spcPct val="80000"/>
                </a:lnSpc>
              </a:pPr>
              <a:t>7</a:t>
            </a:fld>
            <a:endParaRPr lang="en-GB" sz="12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in)">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More Facts</a:t>
            </a:r>
            <a:endParaRPr lang="en-GB" dirty="0"/>
          </a:p>
        </p:txBody>
      </p:sp>
      <p:sp>
        <p:nvSpPr>
          <p:cNvPr id="10" name="TextBox 9"/>
          <p:cNvSpPr txBox="1"/>
          <p:nvPr/>
        </p:nvSpPr>
        <p:spPr>
          <a:xfrm>
            <a:off x="685800" y="1752600"/>
            <a:ext cx="2743200" cy="5334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Only 10% of Haitians have electrical service</a:t>
            </a:r>
            <a:endParaRPr lang="en-GB" sz="1400" dirty="0" smtClean="0">
              <a:solidFill>
                <a:schemeClr val="tx1"/>
              </a:solidFill>
            </a:endParaRPr>
          </a:p>
        </p:txBody>
      </p:sp>
      <p:sp>
        <p:nvSpPr>
          <p:cNvPr id="11" name="TextBox 10"/>
          <p:cNvSpPr txBox="1"/>
          <p:nvPr/>
        </p:nvSpPr>
        <p:spPr>
          <a:xfrm>
            <a:off x="4572000" y="1828800"/>
            <a:ext cx="3048000" cy="9144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Haiti has one of the highest rates of HIV/AIDS cases outside sub-Saharan Africa. </a:t>
            </a:r>
            <a:r>
              <a:rPr lang="en-US" dirty="0" smtClean="0">
                <a:solidFill>
                  <a:schemeClr val="tx1"/>
                </a:solidFill>
              </a:rPr>
              <a:t>2.2% of adults</a:t>
            </a:r>
            <a:r>
              <a:rPr lang="en-US" sz="1600" dirty="0" smtClean="0">
                <a:solidFill>
                  <a:schemeClr val="tx1"/>
                </a:solidFill>
              </a:rPr>
              <a:t> </a:t>
            </a:r>
            <a:r>
              <a:rPr lang="en-US" sz="1400" dirty="0" smtClean="0">
                <a:solidFill>
                  <a:schemeClr val="tx1"/>
                </a:solidFill>
              </a:rPr>
              <a:t>(age 15-49) are living with AIDS</a:t>
            </a:r>
            <a:endParaRPr lang="en-GB" sz="1400" dirty="0" smtClean="0">
              <a:solidFill>
                <a:schemeClr val="tx1"/>
              </a:solidFill>
            </a:endParaRPr>
          </a:p>
        </p:txBody>
      </p:sp>
      <p:sp>
        <p:nvSpPr>
          <p:cNvPr id="12" name="TextBox 11"/>
          <p:cNvSpPr txBox="1"/>
          <p:nvPr/>
        </p:nvSpPr>
        <p:spPr>
          <a:xfrm>
            <a:off x="685800" y="4953000"/>
            <a:ext cx="7696200" cy="9906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And this was all </a:t>
            </a:r>
            <a:r>
              <a:rPr lang="en-US" sz="2800" dirty="0" smtClean="0">
                <a:solidFill>
                  <a:schemeClr val="tx1"/>
                </a:solidFill>
              </a:rPr>
              <a:t>BEFORE </a:t>
            </a:r>
            <a:r>
              <a:rPr lang="en-US" dirty="0" smtClean="0">
                <a:solidFill>
                  <a:schemeClr val="tx1"/>
                </a:solidFill>
              </a:rPr>
              <a:t>January 12</a:t>
            </a:r>
            <a:r>
              <a:rPr lang="en-US" baseline="30000" dirty="0" smtClean="0">
                <a:solidFill>
                  <a:schemeClr val="tx1"/>
                </a:solidFill>
              </a:rPr>
              <a:t>th</a:t>
            </a:r>
            <a:r>
              <a:rPr lang="en-US" dirty="0" smtClean="0">
                <a:solidFill>
                  <a:schemeClr val="tx1"/>
                </a:solidFill>
              </a:rPr>
              <a:t>, 2010</a:t>
            </a:r>
            <a:endParaRPr lang="en-GB" dirty="0" smtClean="0">
              <a:solidFill>
                <a:schemeClr val="tx1"/>
              </a:solidFill>
            </a:endParaRPr>
          </a:p>
        </p:txBody>
      </p:sp>
      <p:sp>
        <p:nvSpPr>
          <p:cNvPr id="13" name="TextBox 12"/>
          <p:cNvSpPr txBox="1"/>
          <p:nvPr/>
        </p:nvSpPr>
        <p:spPr>
          <a:xfrm>
            <a:off x="838200" y="2590800"/>
            <a:ext cx="2743200" cy="5334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Haiti is the </a:t>
            </a:r>
            <a:r>
              <a:rPr lang="en-US" dirty="0" smtClean="0">
                <a:solidFill>
                  <a:schemeClr val="tx1"/>
                </a:solidFill>
              </a:rPr>
              <a:t>poorest country </a:t>
            </a:r>
            <a:r>
              <a:rPr lang="en-US" sz="1400" dirty="0" smtClean="0">
                <a:solidFill>
                  <a:schemeClr val="tx1"/>
                </a:solidFill>
              </a:rPr>
              <a:t>in the Western Hemisphere</a:t>
            </a:r>
            <a:endParaRPr lang="en-GB" sz="1400" dirty="0" smtClean="0">
              <a:solidFill>
                <a:schemeClr val="tx1"/>
              </a:solidFill>
            </a:endParaRPr>
          </a:p>
        </p:txBody>
      </p:sp>
      <p:sp>
        <p:nvSpPr>
          <p:cNvPr id="14" name="TextBox 13"/>
          <p:cNvSpPr txBox="1"/>
          <p:nvPr/>
        </p:nvSpPr>
        <p:spPr>
          <a:xfrm>
            <a:off x="4800600" y="3048000"/>
            <a:ext cx="2743200" cy="5334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Haiti has </a:t>
            </a:r>
            <a:r>
              <a:rPr lang="en-US" dirty="0" smtClean="0">
                <a:solidFill>
                  <a:schemeClr val="tx1"/>
                </a:solidFill>
              </a:rPr>
              <a:t>50% illiteracy</a:t>
            </a:r>
            <a:endParaRPr lang="en-GB" dirty="0" smtClean="0">
              <a:solidFill>
                <a:schemeClr val="tx1"/>
              </a:solidFill>
            </a:endParaRPr>
          </a:p>
        </p:txBody>
      </p:sp>
      <p:sp>
        <p:nvSpPr>
          <p:cNvPr id="15" name="TextBox 14"/>
          <p:cNvSpPr txBox="1"/>
          <p:nvPr/>
        </p:nvSpPr>
        <p:spPr>
          <a:xfrm>
            <a:off x="990600" y="3657600"/>
            <a:ext cx="3048000" cy="5334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Haiti has consistently ranked among the </a:t>
            </a:r>
            <a:r>
              <a:rPr lang="en-US" dirty="0" smtClean="0">
                <a:solidFill>
                  <a:schemeClr val="tx1"/>
                </a:solidFill>
              </a:rPr>
              <a:t>most corrupt </a:t>
            </a:r>
            <a:r>
              <a:rPr lang="en-US" sz="1400" dirty="0" smtClean="0">
                <a:solidFill>
                  <a:schemeClr val="tx1"/>
                </a:solidFill>
              </a:rPr>
              <a:t>countries in the world</a:t>
            </a:r>
            <a:endParaRPr lang="en-GB" sz="1400" dirty="0" smtClean="0">
              <a:solidFill>
                <a:schemeClr val="tx1"/>
              </a:solidFill>
            </a:endParaRPr>
          </a:p>
        </p:txBody>
      </p:sp>
      <p:sp>
        <p:nvSpPr>
          <p:cNvPr id="9" name="TextBox 8"/>
          <p:cNvSpPr txBox="1"/>
          <p:nvPr/>
        </p:nvSpPr>
        <p:spPr>
          <a:xfrm>
            <a:off x="4876800" y="3962400"/>
            <a:ext cx="3505200" cy="53340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One Physician for every 15,000 people.</a:t>
            </a:r>
            <a:endParaRPr lang="en-GB" sz="14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0-#ppt_w/2"/>
                                          </p:val>
                                        </p:tav>
                                        <p:tav tm="100000">
                                          <p:val>
                                            <p:strVal val="#ppt_x"/>
                                          </p:val>
                                        </p:tav>
                                      </p:tavLst>
                                    </p:anim>
                                    <p:anim calcmode="lin" valueType="num">
                                      <p:cBhvr additive="base">
                                        <p:cTn id="18" dur="100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000" fill="hold"/>
                                        <p:tgtEl>
                                          <p:spTgt spid="14"/>
                                        </p:tgtEl>
                                        <p:attrNameLst>
                                          <p:attrName>ppt_x</p:attrName>
                                        </p:attrNameLst>
                                      </p:cBhvr>
                                      <p:tavLst>
                                        <p:tav tm="0">
                                          <p:val>
                                            <p:strVal val="1+#ppt_w/2"/>
                                          </p:val>
                                        </p:tav>
                                        <p:tav tm="100000">
                                          <p:val>
                                            <p:strVal val="#ppt_x"/>
                                          </p:val>
                                        </p:tav>
                                      </p:tavLst>
                                    </p:anim>
                                    <p:anim calcmode="lin" valueType="num">
                                      <p:cBhvr additive="base">
                                        <p:cTn id="2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0-#ppt_w/2"/>
                                          </p:val>
                                        </p:tav>
                                        <p:tav tm="100000">
                                          <p:val>
                                            <p:strVal val="#ppt_x"/>
                                          </p:val>
                                        </p:tav>
                                      </p:tavLst>
                                    </p:anim>
                                    <p:anim calcmode="lin" valueType="num">
                                      <p:cBhvr additive="base">
                                        <p:cTn id="28" dur="10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1+#ppt_w/2"/>
                                          </p:val>
                                        </p:tav>
                                        <p:tav tm="100000">
                                          <p:val>
                                            <p:strVal val="#ppt_x"/>
                                          </p:val>
                                        </p:tav>
                                      </p:tavLst>
                                    </p:anim>
                                    <p:anim calcmode="lin" valueType="num">
                                      <p:cBhvr additive="base">
                                        <p:cTn id="3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smtClean="0"/>
              <a:t>7.0 magnitude earthquake</a:t>
            </a:r>
            <a:endParaRPr lang="en-GB" dirty="0"/>
          </a:p>
        </p:txBody>
      </p:sp>
      <p:sp>
        <p:nvSpPr>
          <p:cNvPr id="3" name="Title 2"/>
          <p:cNvSpPr>
            <a:spLocks noGrp="1"/>
          </p:cNvSpPr>
          <p:nvPr>
            <p:ph type="title"/>
          </p:nvPr>
        </p:nvSpPr>
        <p:spPr/>
        <p:txBody>
          <a:bodyPr/>
          <a:lstStyle/>
          <a:p>
            <a:r>
              <a:rPr lang="en-US" dirty="0" smtClean="0"/>
              <a:t>January 12</a:t>
            </a:r>
            <a:r>
              <a:rPr lang="en-US" baseline="30000" dirty="0" smtClean="0"/>
              <a:t>th</a:t>
            </a:r>
            <a:r>
              <a:rPr lang="en-US" dirty="0" smtClean="0"/>
              <a:t>, 2010</a:t>
            </a:r>
            <a:endParaRPr lang="en-GB"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4415</TotalTime>
  <Words>1254</Words>
  <Application>Microsoft Office PowerPoint</Application>
  <PresentationFormat>On-screen Show (4:3)</PresentationFormat>
  <Paragraphs>221</Paragraphs>
  <Slides>47</Slides>
  <Notes>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Median</vt:lpstr>
      <vt:lpstr>Slide 1</vt:lpstr>
      <vt:lpstr>ENTREPRENEURSHIP</vt:lpstr>
      <vt:lpstr>Characteristics, Traits, Attitudes:</vt:lpstr>
      <vt:lpstr>Pax Christi Award Fr. Richard Frechette – Passionist Priest and Medical Doctor</vt:lpstr>
      <vt:lpstr>Geography - Haiti</vt:lpstr>
      <vt:lpstr>Overview</vt:lpstr>
      <vt:lpstr>By the Numbers</vt:lpstr>
      <vt:lpstr>More Facts</vt:lpstr>
      <vt:lpstr>January 12th, 2010</vt:lpstr>
      <vt:lpstr>Devastation</vt:lpstr>
      <vt:lpstr>Destruction</vt:lpstr>
      <vt:lpstr>Port-Au-Prince Airport</vt:lpstr>
      <vt:lpstr>Slide 13</vt:lpstr>
      <vt:lpstr>Customs</vt:lpstr>
      <vt:lpstr>Slide 15</vt:lpstr>
      <vt:lpstr>Squalor</vt:lpstr>
      <vt:lpstr>Presidential Palace</vt:lpstr>
      <vt:lpstr>Slide 18</vt:lpstr>
      <vt:lpstr>Cathedral</vt:lpstr>
      <vt:lpstr>Slide 20</vt:lpstr>
      <vt:lpstr>Slide 21</vt:lpstr>
      <vt:lpstr>Elementary School</vt:lpstr>
      <vt:lpstr>Retail Shops</vt:lpstr>
      <vt:lpstr>Micro Economy</vt:lpstr>
      <vt:lpstr>Slide 25</vt:lpstr>
      <vt:lpstr>But…there is inspiration and hope</vt:lpstr>
      <vt:lpstr>NPH – Haiti Initiative</vt:lpstr>
      <vt:lpstr>St. Damien Medical Center</vt:lpstr>
      <vt:lpstr>St. Damien Medical Center</vt:lpstr>
      <vt:lpstr>Medical Center</vt:lpstr>
      <vt:lpstr>Medical Center</vt:lpstr>
      <vt:lpstr>Neo Natal Care</vt:lpstr>
      <vt:lpstr>Chapel</vt:lpstr>
      <vt:lpstr>Memorial</vt:lpstr>
      <vt:lpstr>Economic Incubator</vt:lpstr>
      <vt:lpstr>Bakery</vt:lpstr>
      <vt:lpstr>Brick Press</vt:lpstr>
      <vt:lpstr>Outreach Programs</vt:lpstr>
      <vt:lpstr>Outreach Programs</vt:lpstr>
      <vt:lpstr>Slide 40</vt:lpstr>
      <vt:lpstr>Slide 41</vt:lpstr>
      <vt:lpstr>The Orphanage</vt:lpstr>
      <vt:lpstr>Orphange</vt:lpstr>
      <vt:lpstr>Faith</vt:lpstr>
      <vt:lpstr>Additional Traits of Entrepreneurship</vt:lpstr>
      <vt:lpstr>Slide 46</vt:lpstr>
      <vt:lpstr>Slide 47</vt:lpstr>
    </vt:vector>
  </TitlesOfParts>
  <Company>Elavon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Haiti</dc:title>
  <dc:creator>Brian Mahony</dc:creator>
  <cp:lastModifiedBy>pcadmin01</cp:lastModifiedBy>
  <cp:revision>109</cp:revision>
  <dcterms:created xsi:type="dcterms:W3CDTF">2010-03-19T13:47:11Z</dcterms:created>
  <dcterms:modified xsi:type="dcterms:W3CDTF">2015-03-12T18:04:06Z</dcterms:modified>
</cp:coreProperties>
</file>