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66" r:id="rId6"/>
    <p:sldId id="267" r:id="rId7"/>
    <p:sldId id="271" r:id="rId8"/>
    <p:sldId id="268" r:id="rId9"/>
    <p:sldId id="270" r:id="rId10"/>
    <p:sldId id="272" r:id="rId11"/>
    <p:sldId id="273" r:id="rId12"/>
    <p:sldId id="269" r:id="rId13"/>
    <p:sldId id="261" r:id="rId14"/>
    <p:sldId id="258" r:id="rId15"/>
    <p:sldId id="259" r:id="rId16"/>
    <p:sldId id="257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43F10-6A06-42F4-886B-4A873093F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6840D64-65A0-46B7-9934-CF8057B7F0B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2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0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9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A737F7-CA3A-48FE-8606-E8FB36E3D950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1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1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11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3F10-6A06-42F4-886B-4A873093F0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43C25-90EE-418C-9073-3E0FAD9C0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B0DF5-08AF-4DC5-A726-CEAFEA44F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8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EB24F-CCAD-441C-A1C9-FBF932B0A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31BFD-FEB3-4563-95AF-12C1FE166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4992D-B088-499E-B387-203D09BF6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4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2A1D8-B010-4059-9A3F-FB7CA5BDD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D4DBF-D458-4943-ABFE-9EC30CD71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1E563-7CAC-45E1-A017-9078D3D70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9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DE34B-BC4B-49DB-85C0-CD5DC4C37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9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471D-6B72-41DB-ACB1-C104FA0E9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154BB-6437-4B6F-8E6B-66C639FDC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9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409D7-0F45-4615-A8B3-E756A3345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206866-8857-418E-B869-0DF1E530E4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Rationales for Problem Based Learning in the New Chemistry Curriculum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or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Why don’t we lecture all of the time?</a:t>
            </a:r>
            <a:endParaRPr lang="en-US" sz="2800" dirty="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093" y="4953000"/>
            <a:ext cx="440581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3750617"/>
            <a:ext cx="326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Chemistry Department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3200" smtClean="0"/>
              <a:t>Why Guided Inquiry?</a:t>
            </a:r>
          </a:p>
        </p:txBody>
      </p:sp>
      <p:sp>
        <p:nvSpPr>
          <p:cNvPr id="25603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00200"/>
            <a:ext cx="7315200" cy="46482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1981200" y="533400"/>
            <a:ext cx="5029200" cy="762000"/>
          </a:xfrm>
        </p:spPr>
        <p:txBody>
          <a:bodyPr/>
          <a:lstStyle/>
          <a:p>
            <a:r>
              <a:rPr lang="en-US" sz="3200" smtClean="0"/>
              <a:t>Why Guided Inquiry?</a:t>
            </a:r>
          </a:p>
        </p:txBody>
      </p:sp>
      <p:sp>
        <p:nvSpPr>
          <p:cNvPr id="26627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6628" name="Picture 5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00200"/>
            <a:ext cx="6172200" cy="462915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609600"/>
            <a:ext cx="7315200" cy="54864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321050" y="4206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14400" y="228600"/>
            <a:ext cx="7162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333333"/>
                </a:solidFill>
                <a:latin typeface="Times New Roman" charset="0"/>
              </a:rPr>
              <a:t>The data shown in the figure below represent students' responses to the following statement:</a:t>
            </a:r>
          </a:p>
          <a:p>
            <a:pPr>
              <a:spcAft>
                <a:spcPts val="800"/>
              </a:spcAft>
            </a:pPr>
            <a:r>
              <a:rPr lang="en-US" b="1" i="1">
                <a:solidFill>
                  <a:srgbClr val="0900CC"/>
                </a:solidFill>
                <a:latin typeface="Times New Roman" charset="0"/>
              </a:rPr>
              <a:t>"I would recommend the method of teaching used in this course to a student taking this course next year."</a:t>
            </a:r>
            <a:endParaRPr lang="en-US" b="1">
              <a:solidFill>
                <a:srgbClr val="333333"/>
              </a:solidFill>
              <a:latin typeface="Times New Roman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600" smtClean="0"/>
              <a:t>Students achieve greater “success” in Guided Inquiry classrooms</a:t>
            </a:r>
          </a:p>
          <a:p>
            <a:pPr marL="742950" lvl="2" indent="-342900"/>
            <a:r>
              <a:rPr lang="en-US" smtClean="0"/>
              <a:t>Regardless of whether success is defined as persistence, grades, retention of material or student satisfaction</a:t>
            </a:r>
            <a:endParaRPr lang="en-US" sz="3200" smtClean="0"/>
          </a:p>
          <a:p>
            <a:r>
              <a:rPr lang="en-US" sz="3600" smtClean="0"/>
              <a:t>Students develop teamwork and communication skills</a:t>
            </a:r>
          </a:p>
          <a:p>
            <a:pPr marL="342900" lvl="1" indent="-342900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5181600" cy="914400"/>
          </a:xfrm>
        </p:spPr>
        <p:txBody>
          <a:bodyPr/>
          <a:lstStyle/>
          <a:p>
            <a:pPr eaLnBrk="1" hangingPunct="1"/>
            <a:r>
              <a:rPr lang="en-US" smtClean="0"/>
              <a:t>Guided Inquiry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333333"/>
                </a:solidFill>
              </a:rPr>
              <a:t>A Guided Inquiry classroom consists of students working in teams on specially designed guided inquiry materials. </a:t>
            </a:r>
          </a:p>
          <a:p>
            <a:pPr eaLnBrk="1" hangingPunct="1"/>
            <a:r>
              <a:rPr lang="en-US" sz="2400" smtClean="0">
                <a:solidFill>
                  <a:srgbClr val="333333"/>
                </a:solidFill>
              </a:rPr>
              <a:t>These materials guide students toward formulation of their own valid conclusions. </a:t>
            </a:r>
          </a:p>
          <a:p>
            <a:pPr eaLnBrk="1" hangingPunct="1"/>
            <a:r>
              <a:rPr lang="en-US" sz="2400" smtClean="0">
                <a:solidFill>
                  <a:srgbClr val="333333"/>
                </a:solidFill>
              </a:rPr>
              <a:t>The instructor serves as facilitator, observing and periodically addressing individual and classroom-wide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Teaching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333333"/>
                </a:solidFill>
              </a:rPr>
              <a:t>Guided Inquiry is based on </a:t>
            </a:r>
            <a:r>
              <a:rPr lang="en-US" sz="2400" i="1" smtClean="0">
                <a:solidFill>
                  <a:srgbClr val="333333"/>
                </a:solidFill>
              </a:rPr>
              <a:t>research</a:t>
            </a:r>
            <a:r>
              <a:rPr lang="en-US" sz="2400" smtClean="0">
                <a:solidFill>
                  <a:srgbClr val="333333"/>
                </a:solidFill>
              </a:rPr>
              <a:t> indicating that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solidFill>
                  <a:srgbClr val="333333"/>
                </a:solidFill>
              </a:rPr>
              <a:t>Teaching by telling does NOT work for most students.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solidFill>
                  <a:srgbClr val="333333"/>
                </a:solidFill>
              </a:rPr>
              <a:t>Students who are part of an interactive community are more likely to be successful.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solidFill>
                  <a:srgbClr val="333333"/>
                </a:solidFill>
              </a:rPr>
              <a:t>Students develop greater ownership over the material when they are given an opportunity to construct their own understanding. This leads to improved comprehension and retention of concepts.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>
                <a:solidFill>
                  <a:srgbClr val="333333"/>
                </a:solidFill>
              </a:rPr>
              <a:t>Students learn that logical thinking and teamwork are prized above simply getting "the correct answer."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9"/>
          <p:cNvSpPr>
            <a:spLocks noGrp="1"/>
          </p:cNvSpPr>
          <p:nvPr>
            <p:ph type="title"/>
          </p:nvPr>
        </p:nvSpPr>
        <p:spPr>
          <a:xfrm>
            <a:off x="1981200" y="381000"/>
            <a:ext cx="4572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Why Teamwork?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838200" y="1066800"/>
            <a:ext cx="7772400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/>
              <a:t>Reason 1:  </a:t>
            </a:r>
            <a:r>
              <a:rPr lang="en-US" sz="2200" smtClean="0"/>
              <a:t>Collective IQ is higher in groups!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Researchers at Carnegie Mellon University found that collaborative groups who conversed easily with equal participation were more efficient at completing sets of given tasks — and produced better results — than groups dominated by individuals.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In two studies with 699 individuals, working in groups</a:t>
            </a:r>
            <a:r>
              <a:rPr lang="en-US" sz="2200" baseline="30000" smtClean="0"/>
              <a:t> </a:t>
            </a:r>
            <a:r>
              <a:rPr lang="en-US" sz="2200" smtClean="0"/>
              <a:t>of two to five, researchers found that converging evidence of a general collective</a:t>
            </a:r>
            <a:r>
              <a:rPr lang="en-US" sz="2200" baseline="30000" smtClean="0"/>
              <a:t> </a:t>
            </a:r>
            <a:r>
              <a:rPr lang="en-US" sz="2200" smtClean="0"/>
              <a:t>intelligence. This "c factor" is not strongly correlated</a:t>
            </a:r>
            <a:r>
              <a:rPr lang="en-US" sz="2200" baseline="30000" smtClean="0"/>
              <a:t> </a:t>
            </a:r>
            <a:r>
              <a:rPr lang="en-US" sz="2200" smtClean="0"/>
              <a:t>with the average or maximum individual intelligence of group</a:t>
            </a:r>
            <a:r>
              <a:rPr lang="en-US" sz="2200" baseline="30000" smtClean="0"/>
              <a:t> </a:t>
            </a:r>
            <a:r>
              <a:rPr lang="en-US" sz="2200" smtClean="0"/>
              <a:t>members but is correlated with the average social sensitivity</a:t>
            </a:r>
            <a:r>
              <a:rPr lang="en-US" sz="2200" baseline="30000" smtClean="0"/>
              <a:t> </a:t>
            </a:r>
            <a:r>
              <a:rPr lang="en-US" sz="2200" smtClean="0"/>
              <a:t>of group members, the equality in distribution of conversational</a:t>
            </a:r>
            <a:r>
              <a:rPr lang="en-US" sz="2200" baseline="30000" smtClean="0"/>
              <a:t> </a:t>
            </a:r>
            <a:r>
              <a:rPr lang="en-US" sz="2200" smtClean="0"/>
              <a:t>turn-taking, and the proportion of females in the group.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Groups can solve harder and more interesting problems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Woolley, </a:t>
            </a:r>
            <a:r>
              <a:rPr lang="en-US" sz="2200" i="1" smtClean="0"/>
              <a:t>Science</a:t>
            </a:r>
            <a:r>
              <a:rPr lang="en-US" sz="2200" smtClean="0"/>
              <a:t>, October 2010.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Teamwork?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 2:</a:t>
            </a:r>
          </a:p>
          <a:p>
            <a:pPr lvl="1" eaLnBrk="1" hangingPunct="1"/>
            <a:r>
              <a:rPr lang="en-US" smtClean="0"/>
              <a:t>Employers Want Employees with Teamwork Skills</a:t>
            </a:r>
          </a:p>
          <a:p>
            <a:pPr lvl="1" eaLnBrk="1" hangingPunct="1"/>
            <a:r>
              <a:rPr lang="en-US" smtClean="0"/>
              <a:t>70 biotech companies in MN surveyed for top characteristics wanted in employees</a:t>
            </a:r>
          </a:p>
          <a:p>
            <a:pPr lvl="1" eaLnBrk="1" hangingPunct="1"/>
            <a:r>
              <a:rPr lang="en-US" smtClean="0"/>
              <a:t>So do graduate and professional schools</a:t>
            </a:r>
          </a:p>
          <a:p>
            <a:pPr lvl="2" eaLnBrk="1" hangingPunct="1"/>
            <a:r>
              <a:rPr lang="en-US" smtClean="0"/>
              <a:t>Runquist and Kerr, </a:t>
            </a:r>
            <a:r>
              <a:rPr lang="en-US" i="1" smtClean="0"/>
              <a:t>J. Chem. Ed</a:t>
            </a:r>
            <a:r>
              <a:rPr lang="en-US" smtClean="0"/>
              <a:t>., 2005, 82 (2), p231.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49580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3246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Why Teamwork?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Reason 3: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Death Rates (hospitals and airlines)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Recent study in VA hospitals indicates that Surgical Teams that had been trained in teamwork skills had 20% fewer deaths!!!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Mortality rates decreased after every quarter of training and after every increase in the degree of briefings and debriefings conducted at a facility. The researchers found active communication among surgical team members to be the greatest benefit of the training.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JAMA, 2010;304(15):1693-1700. 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867400" cy="762000"/>
          </a:xfrm>
        </p:spPr>
        <p:txBody>
          <a:bodyPr/>
          <a:lstStyle/>
          <a:p>
            <a:r>
              <a:rPr lang="en-US" sz="3200" smtClean="0"/>
              <a:t>Why Teamwork?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53400" cy="4114800"/>
          </a:xfrm>
        </p:spPr>
        <p:txBody>
          <a:bodyPr>
            <a:normAutofit/>
          </a:bodyPr>
          <a:lstStyle/>
          <a:p>
            <a:r>
              <a:rPr lang="en-US" sz="2400" smtClean="0"/>
              <a:t>Reason 3:</a:t>
            </a:r>
          </a:p>
          <a:p>
            <a:pPr lvl="1"/>
            <a:r>
              <a:rPr lang="en-US" sz="2400" smtClean="0"/>
              <a:t>70% of the airline accidents and incidents over the past 20 years are related to crew communication, workload management, and decision-making skills. </a:t>
            </a:r>
          </a:p>
          <a:p>
            <a:pPr lvl="1"/>
            <a:r>
              <a:rPr lang="en-US" sz="2400" smtClean="0"/>
              <a:t>Crew Resource Management Training developed by NASA has been adopted by commercial airlines and railroads worldwide due to success. </a:t>
            </a:r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0"/>
          <a:stretch>
            <a:fillRect/>
          </a:stretch>
        </p:blipFill>
        <p:spPr bwMode="auto">
          <a:xfrm>
            <a:off x="1828800" y="3886200"/>
            <a:ext cx="464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What is good teamwork?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Present at all meetings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Prepared for topic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Good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Willing to Listen to teammates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Active Participant/Contributing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Able to resolve differences of opinions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In </a:t>
            </a:r>
            <a:r>
              <a:rPr lang="en-US" sz="2600" i="1" smtClean="0"/>
              <a:t>Science</a:t>
            </a:r>
            <a:r>
              <a:rPr lang="en-US" sz="2600" smtClean="0"/>
              <a:t> article, researchers found that groups where one person dominated tended not to come up with as balanced and thoughtful a result as groups with good communication.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F813B406EFA41A193F88FF9C578CF" ma:contentTypeVersion="0" ma:contentTypeDescription="Create a new document." ma:contentTypeScope="" ma:versionID="b587ac5ca36d53b47d86624f6d7572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08FC1B-7555-4560-AE24-3C8738C5B5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24C3D-4407-4B7D-9EEB-267801375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EF0FC98-8150-49CD-90D3-10AE55A5770E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612</Words>
  <Application>Microsoft Office PowerPoint</Application>
  <PresentationFormat>On-screen Show (4:3)</PresentationFormat>
  <Paragraphs>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Times New Roman</vt:lpstr>
      <vt:lpstr>Blank Presentation</vt:lpstr>
      <vt:lpstr>Rationales for Problem Based Learning in the New Chemistry Curriculum  or   Why don’t we lecture all of the time?</vt:lpstr>
      <vt:lpstr>Guided Inquiry</vt:lpstr>
      <vt:lpstr>Improved Teaching</vt:lpstr>
      <vt:lpstr>Why Teamwork?</vt:lpstr>
      <vt:lpstr>Why Teamwork?</vt:lpstr>
      <vt:lpstr>PowerPoint Presentation</vt:lpstr>
      <vt:lpstr>Why Teamwork?</vt:lpstr>
      <vt:lpstr>Why Teamwork?</vt:lpstr>
      <vt:lpstr>What is good teamwork?</vt:lpstr>
      <vt:lpstr>Why Guided Inquiry?</vt:lpstr>
      <vt:lpstr>Why Guided Inquiry?</vt:lpstr>
      <vt:lpstr>PowerPoint Presentation</vt:lpstr>
      <vt:lpstr> </vt:lpstr>
      <vt:lpstr>Conclusions</vt:lpstr>
    </vt:vector>
  </TitlesOfParts>
  <Company>College of St. Benedict | St. John's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 Services</dc:creator>
  <cp:lastModifiedBy>Henry</cp:lastModifiedBy>
  <cp:revision>27</cp:revision>
  <dcterms:created xsi:type="dcterms:W3CDTF">2010-10-21T14:44:56Z</dcterms:created>
  <dcterms:modified xsi:type="dcterms:W3CDTF">2011-10-13T22:38:40Z</dcterms:modified>
</cp:coreProperties>
</file>