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40"/>
  </p:notesMasterIdLst>
  <p:handoutMasterIdLst>
    <p:handoutMasterId r:id="rId41"/>
  </p:handoutMasterIdLst>
  <p:sldIdLst>
    <p:sldId id="256" r:id="rId2"/>
    <p:sldId id="298" r:id="rId3"/>
    <p:sldId id="274" r:id="rId4"/>
    <p:sldId id="299" r:id="rId5"/>
    <p:sldId id="301" r:id="rId6"/>
    <p:sldId id="302" r:id="rId7"/>
    <p:sldId id="321" r:id="rId8"/>
    <p:sldId id="32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00" r:id="rId28"/>
    <p:sldId id="323" r:id="rId29"/>
    <p:sldId id="325" r:id="rId30"/>
    <p:sldId id="326" r:id="rId31"/>
    <p:sldId id="327" r:id="rId32"/>
    <p:sldId id="328" r:id="rId33"/>
    <p:sldId id="324" r:id="rId34"/>
    <p:sldId id="329" r:id="rId35"/>
    <p:sldId id="330" r:id="rId36"/>
    <p:sldId id="331" r:id="rId37"/>
    <p:sldId id="332" r:id="rId38"/>
    <p:sldId id="33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40" autoAdjust="0"/>
    <p:restoredTop sz="94601" autoAdjust="0"/>
  </p:normalViewPr>
  <p:slideViewPr>
    <p:cSldViewPr>
      <p:cViewPr varScale="1">
        <p:scale>
          <a:sx n="103" d="100"/>
          <a:sy n="103" d="100"/>
        </p:scale>
        <p:origin x="-13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3264"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66C3A6-D1E3-47AA-A7AB-6FA5338CC829}" type="datetimeFigureOut">
              <a:rPr lang="en-US" smtClean="0"/>
              <a:pPr/>
              <a:t>4/12/2011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7CE7D5-6EB8-4EA1-8A9E-F705A5F70ED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FA03E1-4DF2-401A-A219-3033A4AC2CC6}" type="datetimeFigureOut">
              <a:rPr lang="en-US" smtClean="0"/>
              <a:pPr/>
              <a:t>4/12/2011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AEB85A-282D-4AD1-9443-14C546BF03C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CED1C06-B333-4A12-B426-FCB5F8CF4C2E}" type="datetimeFigureOut">
              <a:rPr lang="en-US" smtClean="0"/>
              <a:pPr/>
              <a:t>4/12/2011</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08B2DB9-E884-48F1-B68E-FBE5100187C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advClick="0" advTm="11000">
    <p:split orient="ver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ED1C06-B333-4A12-B426-FCB5F8CF4C2E}" type="datetimeFigureOut">
              <a:rPr lang="en-US" smtClean="0"/>
              <a:pPr/>
              <a:t>4/12/2011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08B2DB9-E884-48F1-B68E-FBE5100187CE}" type="slidenum">
              <a:rPr lang="en-US" smtClean="0"/>
              <a:pPr/>
              <a:t>‹#›</a:t>
            </a:fld>
            <a:endParaRPr lang="en-US"/>
          </a:p>
        </p:txBody>
      </p:sp>
    </p:spTree>
  </p:cSld>
  <p:clrMapOvr>
    <a:masterClrMapping/>
  </p:clrMapOvr>
  <p:transition spd="med" advClick="0" advTm="11000">
    <p:split orient="ver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8CED1C06-B333-4A12-B426-FCB5F8CF4C2E}" type="datetimeFigureOut">
              <a:rPr lang="en-US" smtClean="0"/>
              <a:pPr/>
              <a:t>4/12/2011</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08B2DB9-E884-48F1-B68E-FBE5100187CE}" type="slidenum">
              <a:rPr lang="en-US" smtClean="0"/>
              <a:pPr/>
              <a:t>‹#›</a:t>
            </a:fld>
            <a:endParaRPr lang="en-US"/>
          </a:p>
        </p:txBody>
      </p:sp>
    </p:spTree>
  </p:cSld>
  <p:clrMapOvr>
    <a:masterClrMapping/>
  </p:clrMapOvr>
  <p:transition spd="med" advClick="0" advTm="11000">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ED1C06-B333-4A12-B426-FCB5F8CF4C2E}" type="datetimeFigureOut">
              <a:rPr lang="en-US" smtClean="0"/>
              <a:pPr/>
              <a:t>4/12/2011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08B2DB9-E884-48F1-B68E-FBE5100187CE}" type="slidenum">
              <a:rPr lang="en-US" smtClean="0"/>
              <a:pPr/>
              <a:t>‹#›</a:t>
            </a:fld>
            <a:endParaRPr lang="en-US"/>
          </a:p>
        </p:txBody>
      </p:sp>
    </p:spTree>
  </p:cSld>
  <p:clrMapOvr>
    <a:masterClrMapping/>
  </p:clrMapOvr>
  <p:transition spd="med" advClick="0" advTm="11000">
    <p:split orient="ver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CED1C06-B333-4A12-B426-FCB5F8CF4C2E}" type="datetimeFigureOut">
              <a:rPr lang="en-US" smtClean="0"/>
              <a:pPr/>
              <a:t>4/12/2011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C08B2DB9-E884-48F1-B68E-FBE5100187C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advClick="0" advTm="11000">
    <p:split orient="ver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CB97365-EBCA-4027-87D5-99FC1D4DF0BB}" type="datetimeFigureOut">
              <a:rPr lang="en-US" smtClean="0"/>
              <a:pPr/>
              <a:t>4/12/2011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9E29E33-B620-47F9-BB04-8846C2A5AFCC}" type="slidenum">
              <a:rPr kumimoji="0" lang="en-US" smtClean="0"/>
              <a:pPr/>
              <a:t>‹#›</a:t>
            </a:fld>
            <a:endParaRPr kumimoji="0" lang="en-US"/>
          </a:p>
        </p:txBody>
      </p:sp>
    </p:spTree>
  </p:cSld>
  <p:clrMapOvr>
    <a:masterClrMapping/>
  </p:clrMapOvr>
  <p:transition spd="med" advClick="0" advTm="11000">
    <p:split orient="ver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CED1C06-B333-4A12-B426-FCB5F8CF4C2E}" type="datetimeFigureOut">
              <a:rPr lang="en-US" smtClean="0"/>
              <a:pPr/>
              <a:t>4/12/2011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08B2DB9-E884-48F1-B68E-FBE5100187CE}" type="slidenum">
              <a:rPr lang="en-US" smtClean="0"/>
              <a:pPr/>
              <a:t>‹#›</a:t>
            </a:fld>
            <a:endParaRPr lang="en-US"/>
          </a:p>
        </p:txBody>
      </p:sp>
    </p:spTree>
  </p:cSld>
  <p:clrMapOvr>
    <a:masterClrMapping/>
  </p:clrMapOvr>
  <p:transition spd="med" advClick="0" advTm="11000">
    <p:split orient="ver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CED1C06-B333-4A12-B426-FCB5F8CF4C2E}" type="datetimeFigureOut">
              <a:rPr lang="en-US" smtClean="0"/>
              <a:pPr/>
              <a:t>4/12/2011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08B2DB9-E884-48F1-B68E-FBE5100187CE}" type="slidenum">
              <a:rPr lang="en-US" smtClean="0"/>
              <a:pPr/>
              <a:t>‹#›</a:t>
            </a:fld>
            <a:endParaRPr lang="en-US"/>
          </a:p>
        </p:txBody>
      </p:sp>
    </p:spTree>
  </p:cSld>
  <p:clrMapOvr>
    <a:masterClrMapping/>
  </p:clrMapOvr>
  <p:transition spd="med" advClick="0" advTm="11000">
    <p:split orient="ver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CED1C06-B333-4A12-B426-FCB5F8CF4C2E}" type="datetimeFigureOut">
              <a:rPr lang="en-US" smtClean="0"/>
              <a:pPr/>
              <a:t>4/12/2011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C08B2DB9-E884-48F1-B68E-FBE5100187CE}" type="slidenum">
              <a:rPr lang="en-US" smtClean="0"/>
              <a:pPr/>
              <a:t>‹#›</a:t>
            </a:fld>
            <a:endParaRPr lang="en-US"/>
          </a:p>
        </p:txBody>
      </p:sp>
    </p:spTree>
  </p:cSld>
  <p:clrMapOvr>
    <a:masterClrMapping/>
  </p:clrMapOvr>
  <p:transition spd="med" advClick="0" advTm="11000">
    <p:split orient="ver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CED1C06-B333-4A12-B426-FCB5F8CF4C2E}" type="datetimeFigureOut">
              <a:rPr lang="en-US" smtClean="0"/>
              <a:pPr/>
              <a:t>4/12/2011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08B2DB9-E884-48F1-B68E-FBE5100187CE}" type="slidenum">
              <a:rPr lang="en-US" smtClean="0"/>
              <a:pPr/>
              <a:t>‹#›</a:t>
            </a:fld>
            <a:endParaRPr lang="en-US"/>
          </a:p>
        </p:txBody>
      </p:sp>
    </p:spTree>
  </p:cSld>
  <p:clrMapOvr>
    <a:masterClrMapping/>
  </p:clrMapOvr>
  <p:transition spd="med" advClick="0" advTm="11000">
    <p:split orient="ver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8CED1C06-B333-4A12-B426-FCB5F8CF4C2E}" type="datetimeFigureOut">
              <a:rPr lang="en-US" smtClean="0"/>
              <a:pPr/>
              <a:t>4/12/2011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08B2DB9-E884-48F1-B68E-FBE5100187CE}"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spd="med" advClick="0" advTm="11000">
    <p:split orient="ver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CB97365-EBCA-4027-87D5-99FC1D4DF0BB}" type="datetimeFigureOut">
              <a:rPr lang="en-US" smtClean="0"/>
              <a:pPr/>
              <a:t>4/12/2011</a:t>
            </a:fld>
            <a:endParaRPr lang="en-US">
              <a:solidFill>
                <a:schemeClr val="tx1">
                  <a:shade val="50000"/>
                </a:schemeClr>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kumimoji="0" lang="en-US">
              <a:solidFill>
                <a:schemeClr val="tx1">
                  <a:shade val="50000"/>
                </a:schemeClr>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9E29E33-B620-47F9-BB04-8846C2A5AFCC}" type="slidenum">
              <a:rPr kumimoji="0" lang="en-US" smtClean="0"/>
              <a:pPr/>
              <a:t>‹#›</a:t>
            </a:fld>
            <a:endParaRPr kumimoji="0" lang="en-US" dirty="0">
              <a:solidFill>
                <a:schemeClr val="tx1">
                  <a:shade val="50000"/>
                </a:schemeClr>
              </a:solidFill>
            </a:endParaRPr>
          </a:p>
        </p:txBody>
      </p:sp>
      <p:sp>
        <p:nvSpPr>
          <p:cNvPr id="8" name="Rectangle 7"/>
          <p:cNvSpPr/>
          <p:nvPr userDrawn="1"/>
        </p:nvSpPr>
        <p:spPr>
          <a:xfrm>
            <a:off x="228600" y="228600"/>
            <a:ext cx="8534400" cy="6248400"/>
          </a:xfrm>
          <a:prstGeom prst="rect">
            <a:avLst/>
          </a:prstGeom>
          <a:noFill/>
          <a:ln cmpd="thickThin">
            <a:solidFill>
              <a:schemeClr val="tx1"/>
            </a:solidFill>
          </a:ln>
          <a:effectLst>
            <a:outerShdw blurRad="50800" dist="50800" dir="5400000" sx="99000" sy="99000" algn="ctr" rotWithShape="0">
              <a:srgbClr val="000000">
                <a:alpha val="43137"/>
              </a:srgbClr>
            </a:outerShdw>
          </a:effectLst>
          <a:scene3d>
            <a:camera prst="orthographicFront"/>
            <a:lightRig rig="threePt" dir="t"/>
          </a:scene3d>
          <a:sp3d>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81000" y="381000"/>
            <a:ext cx="8534400" cy="6248400"/>
          </a:xfrm>
          <a:prstGeom prst="rect">
            <a:avLst/>
          </a:prstGeom>
          <a:noFill/>
          <a:ln cmpd="thickThin">
            <a:solidFill>
              <a:schemeClr val="tx1"/>
            </a:solidFill>
          </a:ln>
          <a:effectLst>
            <a:outerShdw blurRad="50800" dist="50800" dir="5400000" sx="99000" sy="99000" algn="ctr" rotWithShape="0">
              <a:srgbClr val="000000">
                <a:alpha val="43137"/>
              </a:srgbClr>
            </a:outerShdw>
          </a:effectLst>
          <a:scene3d>
            <a:camera prst="orthographicFront"/>
            <a:lightRig rig="threePt" dir="t"/>
          </a:scene3d>
          <a:sp3d>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med" advClick="0" advTm="11000">
    <p:split orient="vert" dir="in"/>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audio" Target="file:///C:\Documents%20and%20Settings\amareck\Desktop\My%20Wish.mp3" TargetMode="Externa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O:\Financial%20Aid\JNT%20Financial%20Aid\SE%20SEOY\2010-11\01%20Be%20OK.mp3"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534400" cy="6248400"/>
          </a:xfrm>
          <a:prstGeom prst="rect">
            <a:avLst/>
          </a:prstGeom>
          <a:noFill/>
          <a:ln cmpd="thickThin">
            <a:solidFill>
              <a:schemeClr val="tx1"/>
            </a:solidFill>
          </a:ln>
          <a:effectLst>
            <a:outerShdw blurRad="50800" dist="50800" dir="5400000" sx="99000" sy="99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 y="381000"/>
            <a:ext cx="8534400" cy="6248400"/>
          </a:xfrm>
          <a:prstGeom prst="rect">
            <a:avLst/>
          </a:prstGeom>
          <a:noFill/>
          <a:ln cmpd="thickThin">
            <a:solidFill>
              <a:schemeClr val="tx1"/>
            </a:solidFill>
          </a:ln>
          <a:effectLst>
            <a:outerShdw blurRad="50800" dist="50800" dir="5400000" sx="99000" sy="99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838200" y="1600200"/>
            <a:ext cx="7786468" cy="1953768"/>
          </a:xfrm>
          <a:prstGeom prst="rect">
            <a:avLst/>
          </a:prstGeom>
        </p:spPr>
        <p:style>
          <a:lnRef idx="1">
            <a:schemeClr val="accent1"/>
          </a:lnRef>
          <a:fillRef idx="3">
            <a:schemeClr val="accent1"/>
          </a:fillRef>
          <a:effectRef idx="2">
            <a:schemeClr val="accent1"/>
          </a:effectRef>
          <a:fontRef idx="minor">
            <a:schemeClr val="lt1"/>
          </a:fontRef>
        </p:style>
        <p:txBody>
          <a:bodyPr vert="horz" lIns="45720" tIns="0" rIns="45720" bIns="0" anchor="ctr" anchorCtr="1">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200" b="1" i="0" u="none" strike="noStrike" kern="1200" cap="all" spc="0" normalizeH="0" baseline="0" noProof="0" dirty="0" smtClean="0">
                <a:ln w="500">
                  <a:solidFill>
                    <a:schemeClr val="tx2">
                      <a:shade val="20000"/>
                      <a:satMod val="120000"/>
                    </a:schemeClr>
                  </a:solidFill>
                </a:ln>
                <a:solidFill>
                  <a:schemeClr val="lt1"/>
                </a:solidFill>
                <a:effectLst/>
                <a:uLnTx/>
                <a:uFillTx/>
                <a:latin typeface="+mn-lt"/>
                <a:ea typeface="+mn-ea"/>
                <a:cs typeface="+mn-cs"/>
              </a:rPr>
              <a:t>Student Employee </a:t>
            </a:r>
            <a:br>
              <a:rPr kumimoji="0" lang="en-US" sz="4200" b="1" i="0" u="none" strike="noStrike" kern="1200" cap="all" spc="0" normalizeH="0" baseline="0" noProof="0" dirty="0" smtClean="0">
                <a:ln w="500">
                  <a:solidFill>
                    <a:schemeClr val="tx2">
                      <a:shade val="20000"/>
                      <a:satMod val="120000"/>
                    </a:schemeClr>
                  </a:solidFill>
                </a:ln>
                <a:solidFill>
                  <a:schemeClr val="lt1"/>
                </a:solidFill>
                <a:effectLst/>
                <a:uLnTx/>
                <a:uFillTx/>
                <a:latin typeface="+mn-lt"/>
                <a:ea typeface="+mn-ea"/>
                <a:cs typeface="+mn-cs"/>
              </a:rPr>
            </a:br>
            <a:r>
              <a:rPr kumimoji="0" lang="en-US" sz="4200" b="1" i="0" u="none" strike="noStrike" kern="1200" cap="all" spc="0" normalizeH="0" baseline="0" noProof="0" dirty="0" smtClean="0">
                <a:ln w="500">
                  <a:solidFill>
                    <a:schemeClr val="tx2">
                      <a:shade val="20000"/>
                      <a:satMod val="120000"/>
                    </a:schemeClr>
                  </a:solidFill>
                </a:ln>
                <a:solidFill>
                  <a:schemeClr val="lt1"/>
                </a:solidFill>
                <a:effectLst/>
                <a:uLnTx/>
                <a:uFillTx/>
                <a:latin typeface="+mn-lt"/>
                <a:ea typeface="+mn-ea"/>
                <a:cs typeface="+mn-cs"/>
              </a:rPr>
              <a:t>and </a:t>
            </a:r>
            <a:br>
              <a:rPr kumimoji="0" lang="en-US" sz="4200" b="1" i="0" u="none" strike="noStrike" kern="1200" cap="all" spc="0" normalizeH="0" baseline="0" noProof="0" dirty="0" smtClean="0">
                <a:ln w="500">
                  <a:solidFill>
                    <a:schemeClr val="tx2">
                      <a:shade val="20000"/>
                      <a:satMod val="120000"/>
                    </a:schemeClr>
                  </a:solidFill>
                </a:ln>
                <a:solidFill>
                  <a:schemeClr val="lt1"/>
                </a:solidFill>
                <a:effectLst/>
                <a:uLnTx/>
                <a:uFillTx/>
                <a:latin typeface="+mn-lt"/>
                <a:ea typeface="+mn-ea"/>
                <a:cs typeface="+mn-cs"/>
              </a:rPr>
            </a:br>
            <a:r>
              <a:rPr kumimoji="0" lang="en-US" sz="4200" b="1" i="0" u="none" strike="noStrike" kern="1200" cap="all" spc="0" normalizeH="0" baseline="0" noProof="0" dirty="0" smtClean="0">
                <a:ln w="500">
                  <a:solidFill>
                    <a:schemeClr val="tx2">
                      <a:shade val="20000"/>
                      <a:satMod val="120000"/>
                    </a:schemeClr>
                  </a:solidFill>
                </a:ln>
                <a:solidFill>
                  <a:schemeClr val="lt1"/>
                </a:solidFill>
                <a:effectLst/>
                <a:uLnTx/>
                <a:uFillTx/>
                <a:latin typeface="+mn-lt"/>
                <a:ea typeface="+mn-ea"/>
                <a:cs typeface="+mn-cs"/>
              </a:rPr>
              <a:t>Team of the Year</a:t>
            </a:r>
            <a:endParaRPr kumimoji="0" lang="en-US" sz="4200" b="1" i="0" u="none" strike="noStrike" kern="1200" cap="all" spc="0" normalizeH="0" baseline="0" noProof="0" dirty="0">
              <a:ln w="500">
                <a:solidFill>
                  <a:schemeClr val="tx2">
                    <a:shade val="20000"/>
                    <a:satMod val="120000"/>
                  </a:schemeClr>
                </a:solidFill>
              </a:ln>
              <a:solidFill>
                <a:schemeClr val="lt1"/>
              </a:solidFill>
              <a:effectLst/>
              <a:uLnTx/>
              <a:uFillTx/>
              <a:latin typeface="+mn-lt"/>
              <a:ea typeface="+mn-ea"/>
              <a:cs typeface="+mn-cs"/>
            </a:endParaRPr>
          </a:p>
        </p:txBody>
      </p:sp>
      <p:sp>
        <p:nvSpPr>
          <p:cNvPr id="11" name="Subtitle 2"/>
          <p:cNvSpPr txBox="1">
            <a:spLocks/>
          </p:cNvSpPr>
          <p:nvPr/>
        </p:nvSpPr>
        <p:spPr>
          <a:xfrm>
            <a:off x="3506842" y="3692264"/>
            <a:ext cx="5114778" cy="1101248"/>
          </a:xfrm>
          <a:prstGeom prst="rect">
            <a:avLst/>
          </a:prstGeom>
        </p:spPr>
        <p:txBody>
          <a:bodyPr vert="horz" lIns="45720" tIns="0" rIns="45720" bIns="0">
            <a:normAutofit/>
          </a:bodyPr>
          <a:lstStyle/>
          <a:p>
            <a:pPr marL="0" marR="0" lvl="0" indent="0" algn="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2800" b="0" i="0" u="none" strike="noStrike" kern="1200" cap="none" spc="0" normalizeH="0" baseline="0" noProof="0" dirty="0" smtClean="0">
                <a:ln>
                  <a:noFill/>
                </a:ln>
                <a:solidFill>
                  <a:srgbClr val="FFFFFF"/>
                </a:solidFill>
                <a:effectLst/>
                <a:uLnTx/>
                <a:uFillTx/>
                <a:latin typeface="+mn-lt"/>
                <a:ea typeface="+mn-ea"/>
                <a:cs typeface="+mn-cs"/>
              </a:rPr>
              <a:t>Recognition Celebration</a:t>
            </a:r>
            <a:r>
              <a:rPr lang="en-US" sz="2800" dirty="0">
                <a:solidFill>
                  <a:srgbClr val="FFFFFF"/>
                </a:solidFill>
              </a:rPr>
              <a:t/>
            </a:r>
            <a:br>
              <a:rPr lang="en-US" sz="2800" dirty="0">
                <a:solidFill>
                  <a:srgbClr val="FFFFFF"/>
                </a:solidFill>
              </a:rPr>
            </a:br>
            <a:r>
              <a:rPr lang="en-US" sz="2800" dirty="0" smtClean="0">
                <a:solidFill>
                  <a:srgbClr val="FFFFFF"/>
                </a:solidFill>
              </a:rPr>
              <a:t>April 12</a:t>
            </a:r>
            <a:r>
              <a:rPr lang="en-US" sz="2800" baseline="30000" dirty="0" smtClean="0">
                <a:solidFill>
                  <a:srgbClr val="FFFFFF"/>
                </a:solidFill>
              </a:rPr>
              <a:t>th</a:t>
            </a:r>
            <a:r>
              <a:rPr lang="en-US" sz="2800" dirty="0" smtClean="0">
                <a:solidFill>
                  <a:srgbClr val="FFFFFF"/>
                </a:solidFill>
              </a:rPr>
              <a:t>, 2011</a:t>
            </a:r>
            <a:endParaRPr kumimoji="0" lang="en-US" sz="2800" b="0" i="0" u="none" strike="noStrike" kern="1200" cap="none" spc="0" normalizeH="0" baseline="0" noProof="0" dirty="0" smtClean="0">
              <a:ln>
                <a:noFill/>
              </a:ln>
              <a:solidFill>
                <a:srgbClr val="FFFFFF"/>
              </a:solidFill>
              <a:effectLst/>
              <a:uLnTx/>
              <a:uFillTx/>
              <a:latin typeface="+mn-lt"/>
              <a:ea typeface="+mn-ea"/>
              <a:cs typeface="+mn-cs"/>
            </a:endParaRPr>
          </a:p>
        </p:txBody>
      </p:sp>
    </p:spTree>
  </p:cSld>
  <p:clrMapOvr>
    <a:masterClrMapping/>
  </p:clrMapOvr>
  <p:transition spd="med">
    <p:split orient="ver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696200" cy="1524000"/>
          </a:xfrm>
          <a:noFill/>
        </p:spPr>
        <p:txBody>
          <a:bodyPr anchor="ctr" anchorCtr="1">
            <a:noAutofit/>
          </a:bodyPr>
          <a:lstStyle/>
          <a:p>
            <a:pPr algn="ctr"/>
            <a:r>
              <a:rPr lang="en-US" sz="2650" cap="none" dirty="0" smtClean="0">
                <a:ln w="500">
                  <a:solidFill>
                    <a:schemeClr val="bg1"/>
                  </a:solidFill>
                </a:ln>
                <a:solidFill>
                  <a:schemeClr val="tx1"/>
                </a:solidFill>
              </a:rPr>
              <a:t>“Through the years I have been her supervisor, the high quality of her work has shown me that I can trust her judgment and consistency.”</a:t>
            </a:r>
            <a:endParaRPr lang="en-US" sz="2650" cap="none" dirty="0">
              <a:ln w="500">
                <a:solidFill>
                  <a:schemeClr val="bg1"/>
                </a:solidFill>
              </a:ln>
              <a:solidFill>
                <a:schemeClr val="tx1"/>
              </a:solidFill>
            </a:endParaRPr>
          </a:p>
        </p:txBody>
      </p:sp>
      <p:pic>
        <p:nvPicPr>
          <p:cNvPr id="8" name="Content Placeholder 7" descr="Rachel Heying.jpg"/>
          <p:cNvPicPr>
            <a:picLocks noGrp="1" noChangeAspect="1"/>
          </p:cNvPicPr>
          <p:nvPr>
            <p:ph sz="half" idx="1"/>
          </p:nvPr>
        </p:nvPicPr>
        <p:blipFill>
          <a:blip r:embed="rId2" cstate="print"/>
          <a:stretch>
            <a:fillRect/>
          </a:stretch>
        </p:blipFill>
        <p:spPr>
          <a:xfrm>
            <a:off x="5102649" y="2190750"/>
            <a:ext cx="3129701" cy="4210050"/>
          </a:xfrm>
        </p:spPr>
      </p:pic>
      <p:sp>
        <p:nvSpPr>
          <p:cNvPr id="6" name="Content Placeholder 5"/>
          <p:cNvSpPr>
            <a:spLocks noGrp="1"/>
          </p:cNvSpPr>
          <p:nvPr>
            <p:ph sz="half" idx="2"/>
          </p:nvPr>
        </p:nvSpPr>
        <p:spPr>
          <a:xfrm>
            <a:off x="762000" y="2743200"/>
            <a:ext cx="4038600" cy="3657600"/>
          </a:xfrm>
        </p:spPr>
        <p:txBody>
          <a:bodyPr/>
          <a:lstStyle/>
          <a:p>
            <a:pPr algn="ctr">
              <a:buNone/>
            </a:pPr>
            <a:endParaRPr lang="en-US" sz="1000" dirty="0" smtClean="0"/>
          </a:p>
          <a:p>
            <a:pPr algn="ctr">
              <a:buNone/>
            </a:pPr>
            <a:r>
              <a:rPr lang="en-US" dirty="0" smtClean="0"/>
              <a:t>CSB/SJU Library </a:t>
            </a:r>
          </a:p>
          <a:p>
            <a:pPr algn="ctr">
              <a:buNone/>
            </a:pPr>
            <a:r>
              <a:rPr lang="en-US" dirty="0" smtClean="0"/>
              <a:t>Technical Services </a:t>
            </a:r>
          </a:p>
          <a:p>
            <a:pPr algn="ctr">
              <a:buNone/>
            </a:pPr>
            <a:endParaRPr lang="en-US" sz="800" dirty="0" smtClean="0"/>
          </a:p>
          <a:p>
            <a:pPr algn="ctr">
              <a:buNone/>
            </a:pPr>
            <a:r>
              <a:rPr lang="en-US" sz="3000" dirty="0" smtClean="0"/>
              <a:t>Supervisor:</a:t>
            </a:r>
          </a:p>
        </p:txBody>
      </p:sp>
      <p:sp>
        <p:nvSpPr>
          <p:cNvPr id="7" name="TextBox 6"/>
          <p:cNvSpPr txBox="1"/>
          <p:nvPr/>
        </p:nvSpPr>
        <p:spPr>
          <a:xfrm>
            <a:off x="457200" y="2310825"/>
            <a:ext cx="4572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b="1" cap="all" spc="300" dirty="0" smtClean="0">
                <a:ln w="9000" cmpd="sng">
                  <a:solidFill>
                    <a:schemeClr val="tx1"/>
                  </a:solidFill>
                  <a:prstDash val="solid"/>
                </a:ln>
                <a:solidFill>
                  <a:schemeClr val="bg1"/>
                </a:solidFill>
                <a:latin typeface="Cooper Black" pitchFamily="18" charset="0"/>
                <a:cs typeface="Arial" pitchFamily="34" charset="0"/>
              </a:rPr>
              <a:t>Rachel </a:t>
            </a:r>
            <a:r>
              <a:rPr lang="en-US" sz="3200" b="1" cap="all" spc="300" dirty="0" err="1" smtClean="0">
                <a:ln w="9000" cmpd="sng">
                  <a:solidFill>
                    <a:schemeClr val="tx1"/>
                  </a:solidFill>
                  <a:prstDash val="solid"/>
                </a:ln>
                <a:solidFill>
                  <a:schemeClr val="bg1"/>
                </a:solidFill>
                <a:latin typeface="Cooper Black" pitchFamily="18" charset="0"/>
                <a:cs typeface="Arial" pitchFamily="34" charset="0"/>
              </a:rPr>
              <a:t>Heying</a:t>
            </a:r>
            <a:endParaRPr lang="en-US" sz="3200" b="1" cap="all" spc="300" dirty="0">
              <a:ln w="9000" cmpd="sng">
                <a:solidFill>
                  <a:schemeClr val="tx1"/>
                </a:solidFill>
                <a:prstDash val="solid"/>
              </a:ln>
              <a:solidFill>
                <a:schemeClr val="bg1"/>
              </a:solidFill>
              <a:latin typeface="Cooper Black" pitchFamily="18" charset="0"/>
              <a:cs typeface="Arial" pitchFamily="34" charset="0"/>
            </a:endParaRPr>
          </a:p>
        </p:txBody>
      </p:sp>
      <p:sp>
        <p:nvSpPr>
          <p:cNvPr id="11" name="TextBox 10"/>
          <p:cNvSpPr txBox="1"/>
          <p:nvPr/>
        </p:nvSpPr>
        <p:spPr>
          <a:xfrm>
            <a:off x="1295400" y="4800600"/>
            <a:ext cx="2743200" cy="553998"/>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000" b="1" dirty="0" smtClean="0"/>
              <a:t>Don Neu</a:t>
            </a:r>
            <a:endParaRPr lang="en-US" sz="3000" b="1" dirty="0"/>
          </a:p>
        </p:txBody>
      </p:sp>
    </p:spTree>
  </p:cSld>
  <p:clrMapOvr>
    <a:masterClrMapping/>
  </p:clrMapOvr>
  <p:transition spd="med" advClick="0" advTm="9000">
    <p:split orient="ver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696200" cy="1524000"/>
          </a:xfrm>
          <a:noFill/>
        </p:spPr>
        <p:txBody>
          <a:bodyPr anchor="ctr" anchorCtr="1">
            <a:noAutofit/>
          </a:bodyPr>
          <a:lstStyle/>
          <a:p>
            <a:pPr algn="ctr"/>
            <a:r>
              <a:rPr lang="en-US" sz="2500" cap="none" dirty="0" smtClean="0">
                <a:ln w="500">
                  <a:solidFill>
                    <a:schemeClr val="bg1"/>
                  </a:solidFill>
                </a:ln>
                <a:solidFill>
                  <a:schemeClr val="tx1"/>
                </a:solidFill>
              </a:rPr>
              <a:t>“I believe that the quality of professionalism that I have learned, will carry on into my future career as a physician, when acting in a professional manner is essential to adequate patient care.”</a:t>
            </a:r>
            <a:endParaRPr lang="en-US" sz="2500" cap="none" dirty="0">
              <a:ln w="500">
                <a:solidFill>
                  <a:schemeClr val="bg1"/>
                </a:solidFill>
              </a:ln>
              <a:solidFill>
                <a:schemeClr val="tx1"/>
              </a:solidFill>
            </a:endParaRPr>
          </a:p>
        </p:txBody>
      </p:sp>
      <p:pic>
        <p:nvPicPr>
          <p:cNvPr id="8" name="Content Placeholder 7" descr="Allison Homstad.jpg"/>
          <p:cNvPicPr>
            <a:picLocks noGrp="1" noChangeAspect="1"/>
          </p:cNvPicPr>
          <p:nvPr>
            <p:ph sz="half" idx="1"/>
          </p:nvPr>
        </p:nvPicPr>
        <p:blipFill>
          <a:blip r:embed="rId2" cstate="print"/>
          <a:stretch>
            <a:fillRect/>
          </a:stretch>
        </p:blipFill>
        <p:spPr>
          <a:xfrm>
            <a:off x="4989614" y="2190750"/>
            <a:ext cx="3355771" cy="4210050"/>
          </a:xfrm>
        </p:spPr>
      </p:pic>
      <p:sp>
        <p:nvSpPr>
          <p:cNvPr id="7" name="TextBox 6"/>
          <p:cNvSpPr txBox="1"/>
          <p:nvPr/>
        </p:nvSpPr>
        <p:spPr>
          <a:xfrm>
            <a:off x="457200" y="2326213"/>
            <a:ext cx="44196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b="1" cap="all" spc="300" dirty="0" smtClean="0">
                <a:ln w="9000" cmpd="sng">
                  <a:solidFill>
                    <a:schemeClr val="tx1"/>
                  </a:solidFill>
                  <a:prstDash val="solid"/>
                </a:ln>
                <a:solidFill>
                  <a:schemeClr val="bg1"/>
                </a:solidFill>
                <a:latin typeface="Cooper Black" pitchFamily="18" charset="0"/>
                <a:cs typeface="Arial" pitchFamily="34" charset="0"/>
              </a:rPr>
              <a:t>Allison </a:t>
            </a:r>
            <a:r>
              <a:rPr lang="en-US" sz="3200" b="1" cap="all" spc="300" dirty="0" err="1" smtClean="0">
                <a:ln w="9000" cmpd="sng">
                  <a:solidFill>
                    <a:schemeClr val="tx1"/>
                  </a:solidFill>
                  <a:prstDash val="solid"/>
                </a:ln>
                <a:solidFill>
                  <a:schemeClr val="bg1"/>
                </a:solidFill>
                <a:latin typeface="Cooper Black" pitchFamily="18" charset="0"/>
                <a:cs typeface="Arial" pitchFamily="34" charset="0"/>
              </a:rPr>
              <a:t>Homstad</a:t>
            </a:r>
            <a:endParaRPr lang="en-US" sz="3200" b="1" cap="all" spc="300" dirty="0">
              <a:ln w="9000" cmpd="sng">
                <a:solidFill>
                  <a:schemeClr val="tx1"/>
                </a:solidFill>
                <a:prstDash val="solid"/>
              </a:ln>
              <a:solidFill>
                <a:schemeClr val="bg1"/>
              </a:solidFill>
              <a:latin typeface="Cooper Black" pitchFamily="18" charset="0"/>
              <a:cs typeface="Arial" pitchFamily="34" charset="0"/>
            </a:endParaRPr>
          </a:p>
        </p:txBody>
      </p:sp>
      <p:sp>
        <p:nvSpPr>
          <p:cNvPr id="11" name="TextBox 10"/>
          <p:cNvSpPr txBox="1"/>
          <p:nvPr/>
        </p:nvSpPr>
        <p:spPr>
          <a:xfrm>
            <a:off x="1295400" y="5181600"/>
            <a:ext cx="2743200" cy="553998"/>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000" b="1" dirty="0" smtClean="0"/>
              <a:t>Mike Durbin</a:t>
            </a:r>
            <a:endParaRPr lang="en-US" sz="3000" b="1" dirty="0"/>
          </a:p>
        </p:txBody>
      </p:sp>
      <p:sp>
        <p:nvSpPr>
          <p:cNvPr id="9" name="Content Placeholder 5"/>
          <p:cNvSpPr txBox="1">
            <a:spLocks/>
          </p:cNvSpPr>
          <p:nvPr/>
        </p:nvSpPr>
        <p:spPr>
          <a:xfrm>
            <a:off x="609600" y="3352800"/>
            <a:ext cx="4038600" cy="3048000"/>
          </a:xfrm>
          <a:prstGeom prst="rect">
            <a:avLst/>
          </a:prstGeom>
        </p:spPr>
        <p:txBody>
          <a:bodyPr vert="horz" anchor="t">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
            </a:r>
            <a:br>
              <a:rPr kumimoji="0" lang="en-US" sz="1000" b="0" i="0" u="none" strike="noStrike" kern="1200" cap="none" spc="0" normalizeH="0" baseline="0" noProof="0" dirty="0" smtClean="0">
                <a:ln>
                  <a:noFill/>
                </a:ln>
                <a:solidFill>
                  <a:schemeClr val="tx1"/>
                </a:solidFill>
                <a:effectLst/>
                <a:uLnTx/>
                <a:uFillTx/>
                <a:latin typeface="+mn-lt"/>
                <a:ea typeface="+mn-ea"/>
                <a:cs typeface="+mn-cs"/>
              </a:rPr>
            </a:br>
            <a:r>
              <a:rPr kumimoji="0" lang="en-US" sz="2800" b="0" i="0" u="none" strike="noStrike" kern="1200" cap="none" spc="0" normalizeH="0" baseline="0" noProof="0" dirty="0" smtClean="0">
                <a:ln>
                  <a:noFill/>
                </a:ln>
                <a:solidFill>
                  <a:schemeClr val="tx1"/>
                </a:solidFill>
                <a:effectLst/>
                <a:uLnTx/>
                <a:uFillTx/>
                <a:latin typeface="+mn-lt"/>
                <a:ea typeface="+mn-ea"/>
                <a:cs typeface="+mn-cs"/>
              </a:rPr>
              <a:t>Communication &amp; Marketing Services</a:t>
            </a:r>
          </a:p>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
            </a:r>
            <a:br>
              <a:rPr kumimoji="0" lang="en-US" sz="1000" b="0" i="0" u="none" strike="noStrike" kern="1200" cap="none" spc="0" normalizeH="0" baseline="0" noProof="0" dirty="0" smtClean="0">
                <a:ln>
                  <a:noFill/>
                </a:ln>
                <a:solidFill>
                  <a:schemeClr val="tx1"/>
                </a:solidFill>
                <a:effectLst/>
                <a:uLnTx/>
                <a:uFillTx/>
                <a:latin typeface="+mn-lt"/>
                <a:ea typeface="+mn-ea"/>
                <a:cs typeface="+mn-cs"/>
              </a:rPr>
            </a:br>
            <a:r>
              <a:rPr kumimoji="0" lang="en-US" sz="2800" b="0" i="0" u="none" strike="noStrike" kern="1200" cap="none" spc="0" normalizeH="0" baseline="0" noProof="0" dirty="0" smtClean="0">
                <a:ln>
                  <a:noFill/>
                </a:ln>
                <a:solidFill>
                  <a:schemeClr val="tx1"/>
                </a:solidFill>
                <a:effectLst/>
                <a:uLnTx/>
                <a:uFillTx/>
                <a:latin typeface="+mn-lt"/>
                <a:ea typeface="+mn-ea"/>
                <a:cs typeface="+mn-cs"/>
              </a:rPr>
              <a:t>Supervisor:</a:t>
            </a:r>
          </a:p>
        </p:txBody>
      </p:sp>
    </p:spTree>
  </p:cSld>
  <p:clrMapOvr>
    <a:masterClrMapping/>
  </p:clrMapOvr>
  <p:transition spd="med" advClick="0" advTm="14000">
    <p:split orient="ver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696200" cy="1524000"/>
          </a:xfrm>
          <a:noFill/>
        </p:spPr>
        <p:txBody>
          <a:bodyPr anchor="ctr" anchorCtr="1">
            <a:noAutofit/>
          </a:bodyPr>
          <a:lstStyle/>
          <a:p>
            <a:pPr algn="ctr"/>
            <a:r>
              <a:rPr lang="en-US" sz="2700" cap="none" dirty="0" smtClean="0">
                <a:ln w="500">
                  <a:solidFill>
                    <a:schemeClr val="bg1"/>
                  </a:solidFill>
                </a:ln>
                <a:solidFill>
                  <a:schemeClr val="tx1"/>
                </a:solidFill>
              </a:rPr>
              <a:t>“In a very visible job, her work presents the success of CSB athletics to athletes, faculty, staff, alumni, prospective students, and fans.”</a:t>
            </a:r>
            <a:endParaRPr lang="en-US" sz="2700" cap="none" dirty="0">
              <a:ln w="500">
                <a:solidFill>
                  <a:schemeClr val="bg1"/>
                </a:solidFill>
              </a:ln>
              <a:solidFill>
                <a:schemeClr val="tx1"/>
              </a:solidFill>
            </a:endParaRPr>
          </a:p>
        </p:txBody>
      </p:sp>
      <p:pic>
        <p:nvPicPr>
          <p:cNvPr id="8" name="Content Placeholder 7" descr="Allison Homstad.jpg"/>
          <p:cNvPicPr>
            <a:picLocks noGrp="1" noChangeAspect="1"/>
          </p:cNvPicPr>
          <p:nvPr>
            <p:ph sz="half" idx="1"/>
          </p:nvPr>
        </p:nvPicPr>
        <p:blipFill>
          <a:blip r:embed="rId2" cstate="print"/>
          <a:stretch>
            <a:fillRect/>
          </a:stretch>
        </p:blipFill>
        <p:spPr>
          <a:xfrm>
            <a:off x="4989614" y="2190750"/>
            <a:ext cx="3355771" cy="4210050"/>
          </a:xfrm>
        </p:spPr>
      </p:pic>
      <p:sp>
        <p:nvSpPr>
          <p:cNvPr id="11" name="TextBox 10"/>
          <p:cNvSpPr txBox="1"/>
          <p:nvPr/>
        </p:nvSpPr>
        <p:spPr>
          <a:xfrm>
            <a:off x="1295400" y="5181600"/>
            <a:ext cx="2743200" cy="553998"/>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000" b="1" dirty="0" smtClean="0"/>
              <a:t>Mike Durbin</a:t>
            </a:r>
            <a:endParaRPr lang="en-US" sz="3000" b="1" dirty="0"/>
          </a:p>
        </p:txBody>
      </p:sp>
      <p:sp>
        <p:nvSpPr>
          <p:cNvPr id="9" name="TextBox 8"/>
          <p:cNvSpPr txBox="1"/>
          <p:nvPr/>
        </p:nvSpPr>
        <p:spPr>
          <a:xfrm>
            <a:off x="457200" y="2326213"/>
            <a:ext cx="44196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b="1" cap="all" spc="300" dirty="0" smtClean="0">
                <a:ln w="9000" cmpd="sng">
                  <a:solidFill>
                    <a:schemeClr val="tx1"/>
                  </a:solidFill>
                  <a:prstDash val="solid"/>
                </a:ln>
                <a:solidFill>
                  <a:schemeClr val="bg1"/>
                </a:solidFill>
                <a:latin typeface="Cooper Black" pitchFamily="18" charset="0"/>
                <a:cs typeface="Arial" pitchFamily="34" charset="0"/>
              </a:rPr>
              <a:t>Allison </a:t>
            </a:r>
            <a:r>
              <a:rPr lang="en-US" sz="3200" b="1" cap="all" spc="300" dirty="0" err="1" smtClean="0">
                <a:ln w="9000" cmpd="sng">
                  <a:solidFill>
                    <a:schemeClr val="tx1"/>
                  </a:solidFill>
                  <a:prstDash val="solid"/>
                </a:ln>
                <a:solidFill>
                  <a:schemeClr val="bg1"/>
                </a:solidFill>
                <a:latin typeface="Cooper Black" pitchFamily="18" charset="0"/>
                <a:cs typeface="Arial" pitchFamily="34" charset="0"/>
              </a:rPr>
              <a:t>Homstad</a:t>
            </a:r>
            <a:endParaRPr lang="en-US" sz="3200" b="1" cap="all" spc="300" dirty="0">
              <a:ln w="9000" cmpd="sng">
                <a:solidFill>
                  <a:schemeClr val="tx1"/>
                </a:solidFill>
                <a:prstDash val="solid"/>
              </a:ln>
              <a:solidFill>
                <a:schemeClr val="bg1"/>
              </a:solidFill>
              <a:latin typeface="Cooper Black" pitchFamily="18" charset="0"/>
              <a:cs typeface="Arial" pitchFamily="34" charset="0"/>
            </a:endParaRPr>
          </a:p>
        </p:txBody>
      </p:sp>
      <p:sp>
        <p:nvSpPr>
          <p:cNvPr id="12" name="Content Placeholder 5"/>
          <p:cNvSpPr txBox="1">
            <a:spLocks/>
          </p:cNvSpPr>
          <p:nvPr/>
        </p:nvSpPr>
        <p:spPr>
          <a:xfrm>
            <a:off x="609600" y="3352800"/>
            <a:ext cx="4038600" cy="3048000"/>
          </a:xfrm>
          <a:prstGeom prst="rect">
            <a:avLst/>
          </a:prstGeom>
        </p:spPr>
        <p:txBody>
          <a:bodyPr vert="horz" anchor="t">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
            </a:r>
            <a:br>
              <a:rPr kumimoji="0" lang="en-US" sz="1000" b="0" i="0" u="none" strike="noStrike" kern="1200" cap="none" spc="0" normalizeH="0" baseline="0" noProof="0" dirty="0" smtClean="0">
                <a:ln>
                  <a:noFill/>
                </a:ln>
                <a:solidFill>
                  <a:schemeClr val="tx1"/>
                </a:solidFill>
                <a:effectLst/>
                <a:uLnTx/>
                <a:uFillTx/>
                <a:latin typeface="+mn-lt"/>
                <a:ea typeface="+mn-ea"/>
                <a:cs typeface="+mn-cs"/>
              </a:rPr>
            </a:br>
            <a:r>
              <a:rPr kumimoji="0" lang="en-US" sz="2800" b="0" i="0" u="none" strike="noStrike" kern="1200" cap="none" spc="0" normalizeH="0" baseline="0" noProof="0" dirty="0" smtClean="0">
                <a:ln>
                  <a:noFill/>
                </a:ln>
                <a:solidFill>
                  <a:schemeClr val="tx1"/>
                </a:solidFill>
                <a:effectLst/>
                <a:uLnTx/>
                <a:uFillTx/>
                <a:latin typeface="+mn-lt"/>
                <a:ea typeface="+mn-ea"/>
                <a:cs typeface="+mn-cs"/>
              </a:rPr>
              <a:t>Communication &amp; Marketing Services</a:t>
            </a:r>
          </a:p>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
            </a:r>
            <a:br>
              <a:rPr kumimoji="0" lang="en-US" sz="1000" b="0" i="0" u="none" strike="noStrike" kern="1200" cap="none" spc="0" normalizeH="0" baseline="0" noProof="0" dirty="0" smtClean="0">
                <a:ln>
                  <a:noFill/>
                </a:ln>
                <a:solidFill>
                  <a:schemeClr val="tx1"/>
                </a:solidFill>
                <a:effectLst/>
                <a:uLnTx/>
                <a:uFillTx/>
                <a:latin typeface="+mn-lt"/>
                <a:ea typeface="+mn-ea"/>
                <a:cs typeface="+mn-cs"/>
              </a:rPr>
            </a:br>
            <a:r>
              <a:rPr kumimoji="0" lang="en-US" sz="2800" b="0" i="0" u="none" strike="noStrike" kern="1200" cap="none" spc="0" normalizeH="0" baseline="0" noProof="0" dirty="0" smtClean="0">
                <a:ln>
                  <a:noFill/>
                </a:ln>
                <a:solidFill>
                  <a:schemeClr val="tx1"/>
                </a:solidFill>
                <a:effectLst/>
                <a:uLnTx/>
                <a:uFillTx/>
                <a:latin typeface="+mn-lt"/>
                <a:ea typeface="+mn-ea"/>
                <a:cs typeface="+mn-cs"/>
              </a:rPr>
              <a:t>Supervisor:</a:t>
            </a:r>
          </a:p>
        </p:txBody>
      </p:sp>
    </p:spTree>
  </p:cSld>
  <p:clrMapOvr>
    <a:masterClrMapping/>
  </p:clrMapOvr>
  <p:transition spd="med" advClick="0" advTm="10000">
    <p:split orient="ver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696200" cy="1524000"/>
          </a:xfrm>
          <a:noFill/>
        </p:spPr>
        <p:txBody>
          <a:bodyPr anchor="ctr" anchorCtr="1">
            <a:noAutofit/>
          </a:bodyPr>
          <a:lstStyle/>
          <a:p>
            <a:pPr algn="ctr"/>
            <a:r>
              <a:rPr lang="en-US" sz="2300" cap="none" dirty="0" smtClean="0">
                <a:ln w="500">
                  <a:solidFill>
                    <a:schemeClr val="bg1"/>
                  </a:solidFill>
                </a:ln>
                <a:solidFill>
                  <a:schemeClr val="tx1"/>
                </a:solidFill>
              </a:rPr>
              <a:t>“Being a student employee of Saint Ben’s has provided me with numerous tools that I have been able to use academically, as well as many skills that will prove to be essential in my future professional career.”</a:t>
            </a:r>
            <a:endParaRPr lang="en-US" sz="2300" cap="none" dirty="0">
              <a:ln w="500">
                <a:solidFill>
                  <a:schemeClr val="bg1"/>
                </a:solidFill>
              </a:ln>
              <a:solidFill>
                <a:schemeClr val="tx1"/>
              </a:solidFill>
            </a:endParaRPr>
          </a:p>
        </p:txBody>
      </p:sp>
      <p:pic>
        <p:nvPicPr>
          <p:cNvPr id="8" name="Content Placeholder 7" descr="Kelley McCormack.jpg"/>
          <p:cNvPicPr>
            <a:picLocks noGrp="1" noChangeAspect="1"/>
          </p:cNvPicPr>
          <p:nvPr>
            <p:ph sz="half" idx="1"/>
          </p:nvPr>
        </p:nvPicPr>
        <p:blipFill>
          <a:blip r:embed="rId2" cstate="print"/>
          <a:stretch>
            <a:fillRect/>
          </a:stretch>
        </p:blipFill>
        <p:spPr>
          <a:xfrm>
            <a:off x="4871288" y="2190750"/>
            <a:ext cx="3592423" cy="4210050"/>
          </a:xfrm>
        </p:spPr>
      </p:pic>
      <p:sp>
        <p:nvSpPr>
          <p:cNvPr id="7" name="TextBox 6"/>
          <p:cNvSpPr txBox="1"/>
          <p:nvPr/>
        </p:nvSpPr>
        <p:spPr>
          <a:xfrm>
            <a:off x="457200" y="2311569"/>
            <a:ext cx="4191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b="1" cap="all" spc="300" dirty="0" smtClean="0">
                <a:ln w="9000" cmpd="sng">
                  <a:solidFill>
                    <a:schemeClr val="tx1"/>
                  </a:solidFill>
                  <a:prstDash val="solid"/>
                </a:ln>
                <a:solidFill>
                  <a:schemeClr val="bg1"/>
                </a:solidFill>
                <a:latin typeface="Cooper Black" pitchFamily="18" charset="0"/>
                <a:cs typeface="Arial" pitchFamily="34" charset="0"/>
              </a:rPr>
              <a:t>Kelley McCormack</a:t>
            </a:r>
            <a:endParaRPr lang="en-US" sz="3200" b="1" cap="all" spc="300" dirty="0">
              <a:ln w="9000" cmpd="sng">
                <a:solidFill>
                  <a:schemeClr val="tx1"/>
                </a:solidFill>
                <a:prstDash val="solid"/>
              </a:ln>
              <a:solidFill>
                <a:schemeClr val="bg1"/>
              </a:solidFill>
              <a:latin typeface="Cooper Black" pitchFamily="18" charset="0"/>
              <a:cs typeface="Arial" pitchFamily="34" charset="0"/>
            </a:endParaRPr>
          </a:p>
        </p:txBody>
      </p:sp>
      <p:sp>
        <p:nvSpPr>
          <p:cNvPr id="11" name="TextBox 10"/>
          <p:cNvSpPr txBox="1"/>
          <p:nvPr/>
        </p:nvSpPr>
        <p:spPr>
          <a:xfrm>
            <a:off x="1143000" y="5257800"/>
            <a:ext cx="2743200" cy="1015663"/>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000" b="1" dirty="0" smtClean="0"/>
              <a:t>Michelle Hemmesch</a:t>
            </a:r>
            <a:endParaRPr lang="en-US" sz="3000" b="1" dirty="0"/>
          </a:p>
        </p:txBody>
      </p:sp>
      <p:sp>
        <p:nvSpPr>
          <p:cNvPr id="9" name="Content Placeholder 5"/>
          <p:cNvSpPr txBox="1">
            <a:spLocks/>
          </p:cNvSpPr>
          <p:nvPr/>
        </p:nvSpPr>
        <p:spPr>
          <a:xfrm>
            <a:off x="457200" y="3200400"/>
            <a:ext cx="4038600" cy="3657600"/>
          </a:xfrm>
          <a:prstGeom prst="rect">
            <a:avLst/>
          </a:prstGeom>
        </p:spPr>
        <p:txBody>
          <a:bodyPr vert="horz" anchor="t">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Financial Aid/</a:t>
            </a:r>
          </a:p>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Student Employment</a:t>
            </a:r>
          </a:p>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Supervisor:</a:t>
            </a:r>
          </a:p>
        </p:txBody>
      </p:sp>
    </p:spTree>
  </p:cSld>
  <p:clrMapOvr>
    <a:masterClrMapping/>
  </p:clrMapOvr>
  <p:transition spd="med" advClick="0" advTm="13000">
    <p:split orient="ver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696200" cy="1524000"/>
          </a:xfrm>
          <a:noFill/>
        </p:spPr>
        <p:txBody>
          <a:bodyPr anchor="ctr" anchorCtr="1">
            <a:noAutofit/>
          </a:bodyPr>
          <a:lstStyle/>
          <a:p>
            <a:pPr algn="ctr"/>
            <a:r>
              <a:rPr lang="en-US" sz="2700" cap="none" dirty="0" smtClean="0">
                <a:ln w="500">
                  <a:solidFill>
                    <a:schemeClr val="bg1"/>
                  </a:solidFill>
                </a:ln>
                <a:solidFill>
                  <a:schemeClr val="tx1"/>
                </a:solidFill>
              </a:rPr>
              <a:t>“Kelley has excelled in her financial aid position because she can effectively explain complex financial ideas to people that may have little to no knowledge.”</a:t>
            </a:r>
            <a:endParaRPr lang="en-US" sz="2700" i="1" cap="none" dirty="0">
              <a:ln w="500">
                <a:solidFill>
                  <a:schemeClr val="bg1"/>
                </a:solidFill>
              </a:ln>
              <a:solidFill>
                <a:schemeClr val="tx1"/>
              </a:solidFill>
            </a:endParaRPr>
          </a:p>
        </p:txBody>
      </p:sp>
      <p:pic>
        <p:nvPicPr>
          <p:cNvPr id="8" name="Content Placeholder 7" descr="Kelley McCormack.jpg"/>
          <p:cNvPicPr>
            <a:picLocks noGrp="1" noChangeAspect="1"/>
          </p:cNvPicPr>
          <p:nvPr>
            <p:ph sz="half" idx="1"/>
          </p:nvPr>
        </p:nvPicPr>
        <p:blipFill>
          <a:blip r:embed="rId2" cstate="print"/>
          <a:stretch>
            <a:fillRect/>
          </a:stretch>
        </p:blipFill>
        <p:spPr>
          <a:xfrm>
            <a:off x="4871288" y="2190750"/>
            <a:ext cx="3592423" cy="4210050"/>
          </a:xfrm>
        </p:spPr>
      </p:pic>
      <p:sp>
        <p:nvSpPr>
          <p:cNvPr id="6" name="Content Placeholder 5"/>
          <p:cNvSpPr>
            <a:spLocks noGrp="1"/>
          </p:cNvSpPr>
          <p:nvPr>
            <p:ph sz="half" idx="2"/>
          </p:nvPr>
        </p:nvSpPr>
        <p:spPr>
          <a:xfrm>
            <a:off x="457200" y="3200400"/>
            <a:ext cx="4038600" cy="3657600"/>
          </a:xfrm>
        </p:spPr>
        <p:txBody>
          <a:bodyPr/>
          <a:lstStyle/>
          <a:p>
            <a:pPr algn="ctr">
              <a:buNone/>
            </a:pPr>
            <a:endParaRPr lang="en-US" sz="1000" dirty="0" smtClean="0"/>
          </a:p>
          <a:p>
            <a:pPr algn="ctr">
              <a:buNone/>
            </a:pPr>
            <a:r>
              <a:rPr lang="en-US" dirty="0" smtClean="0"/>
              <a:t>Financial Aid/</a:t>
            </a:r>
          </a:p>
          <a:p>
            <a:pPr algn="ctr">
              <a:buNone/>
            </a:pPr>
            <a:r>
              <a:rPr lang="en-US" dirty="0" smtClean="0"/>
              <a:t>Student Employment</a:t>
            </a:r>
          </a:p>
          <a:p>
            <a:pPr algn="ctr">
              <a:buNone/>
            </a:pPr>
            <a:endParaRPr lang="en-US" sz="800" dirty="0" smtClean="0"/>
          </a:p>
          <a:p>
            <a:pPr algn="ctr">
              <a:buNone/>
            </a:pPr>
            <a:r>
              <a:rPr lang="en-US" sz="3000" dirty="0" smtClean="0"/>
              <a:t>Supervisor:</a:t>
            </a:r>
          </a:p>
        </p:txBody>
      </p:sp>
      <p:sp>
        <p:nvSpPr>
          <p:cNvPr id="7" name="TextBox 6"/>
          <p:cNvSpPr txBox="1"/>
          <p:nvPr/>
        </p:nvSpPr>
        <p:spPr>
          <a:xfrm>
            <a:off x="457200" y="2311569"/>
            <a:ext cx="4191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b="1" cap="all" spc="300" dirty="0" smtClean="0">
                <a:ln w="9000" cmpd="sng">
                  <a:solidFill>
                    <a:schemeClr val="tx1"/>
                  </a:solidFill>
                  <a:prstDash val="solid"/>
                </a:ln>
                <a:solidFill>
                  <a:schemeClr val="bg1"/>
                </a:solidFill>
                <a:latin typeface="Cooper Black" pitchFamily="18" charset="0"/>
                <a:cs typeface="Arial" pitchFamily="34" charset="0"/>
              </a:rPr>
              <a:t>Kelley McCormack</a:t>
            </a:r>
            <a:endParaRPr lang="en-US" sz="3200" b="1" cap="all" spc="300" dirty="0">
              <a:ln w="9000" cmpd="sng">
                <a:solidFill>
                  <a:schemeClr val="tx1"/>
                </a:solidFill>
                <a:prstDash val="solid"/>
              </a:ln>
              <a:solidFill>
                <a:schemeClr val="bg1"/>
              </a:solidFill>
              <a:latin typeface="Cooper Black" pitchFamily="18" charset="0"/>
              <a:cs typeface="Arial" pitchFamily="34" charset="0"/>
            </a:endParaRPr>
          </a:p>
        </p:txBody>
      </p:sp>
      <p:sp>
        <p:nvSpPr>
          <p:cNvPr id="11" name="TextBox 10"/>
          <p:cNvSpPr txBox="1"/>
          <p:nvPr/>
        </p:nvSpPr>
        <p:spPr>
          <a:xfrm>
            <a:off x="1143000" y="5257800"/>
            <a:ext cx="2743200" cy="1015663"/>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000" b="1" dirty="0" smtClean="0"/>
              <a:t>Michelle Hemmesch</a:t>
            </a:r>
            <a:endParaRPr lang="en-US" sz="3000" b="1" dirty="0"/>
          </a:p>
        </p:txBody>
      </p:sp>
    </p:spTree>
  </p:cSld>
  <p:clrMapOvr>
    <a:masterClrMapping/>
  </p:clrMapOvr>
  <p:transition spd="med" advClick="0" advTm="10000">
    <p:split orient="ver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696200" cy="1524000"/>
          </a:xfrm>
          <a:noFill/>
        </p:spPr>
        <p:txBody>
          <a:bodyPr anchor="ctr" anchorCtr="1">
            <a:noAutofit/>
          </a:bodyPr>
          <a:lstStyle/>
          <a:p>
            <a:pPr algn="ctr"/>
            <a:r>
              <a:rPr lang="en-US" sz="3100" cap="none" dirty="0" smtClean="0">
                <a:ln w="500">
                  <a:solidFill>
                    <a:schemeClr val="bg1"/>
                  </a:solidFill>
                </a:ln>
                <a:solidFill>
                  <a:sysClr val="windowText" lastClr="000000"/>
                </a:solidFill>
              </a:rPr>
              <a:t>“I am able to set goals for myself </a:t>
            </a:r>
            <a:br>
              <a:rPr lang="en-US" sz="3100" cap="none" dirty="0" smtClean="0">
                <a:ln w="500">
                  <a:solidFill>
                    <a:schemeClr val="bg1"/>
                  </a:solidFill>
                </a:ln>
                <a:solidFill>
                  <a:sysClr val="windowText" lastClr="000000"/>
                </a:solidFill>
              </a:rPr>
            </a:br>
            <a:r>
              <a:rPr lang="en-US" sz="3100" cap="none" dirty="0" smtClean="0">
                <a:ln w="500">
                  <a:solidFill>
                    <a:schemeClr val="bg1"/>
                  </a:solidFill>
                </a:ln>
                <a:solidFill>
                  <a:sysClr val="windowText" lastClr="000000"/>
                </a:solidFill>
              </a:rPr>
              <a:t>that keep me focused and on track </a:t>
            </a:r>
            <a:br>
              <a:rPr lang="en-US" sz="3100" cap="none" dirty="0" smtClean="0">
                <a:ln w="500">
                  <a:solidFill>
                    <a:schemeClr val="bg1"/>
                  </a:solidFill>
                </a:ln>
                <a:solidFill>
                  <a:sysClr val="windowText" lastClr="000000"/>
                </a:solidFill>
              </a:rPr>
            </a:br>
            <a:r>
              <a:rPr lang="en-US" sz="3100" cap="none" dirty="0" smtClean="0">
                <a:ln w="500">
                  <a:solidFill>
                    <a:schemeClr val="bg1"/>
                  </a:solidFill>
                </a:ln>
                <a:solidFill>
                  <a:sysClr val="windowText" lastClr="000000"/>
                </a:solidFill>
              </a:rPr>
              <a:t>one week at a time.”</a:t>
            </a:r>
            <a:endParaRPr lang="en-US" sz="3100" cap="none" dirty="0">
              <a:ln w="500">
                <a:solidFill>
                  <a:schemeClr val="bg1"/>
                </a:solidFill>
              </a:ln>
              <a:solidFill>
                <a:sysClr val="windowText" lastClr="000000"/>
              </a:solidFill>
            </a:endParaRPr>
          </a:p>
        </p:txBody>
      </p:sp>
      <p:pic>
        <p:nvPicPr>
          <p:cNvPr id="8" name="Content Placeholder 7" descr="Melanie Miesen.jpg"/>
          <p:cNvPicPr>
            <a:picLocks noGrp="1" noChangeAspect="1"/>
          </p:cNvPicPr>
          <p:nvPr>
            <p:ph sz="half" idx="1"/>
          </p:nvPr>
        </p:nvPicPr>
        <p:blipFill>
          <a:blip r:embed="rId2" cstate="print"/>
          <a:stretch>
            <a:fillRect/>
          </a:stretch>
        </p:blipFill>
        <p:spPr>
          <a:xfrm>
            <a:off x="5257800" y="2209800"/>
            <a:ext cx="2807694" cy="4210050"/>
          </a:xfrm>
        </p:spPr>
      </p:pic>
      <p:sp>
        <p:nvSpPr>
          <p:cNvPr id="7" name="TextBox 6"/>
          <p:cNvSpPr txBox="1"/>
          <p:nvPr/>
        </p:nvSpPr>
        <p:spPr>
          <a:xfrm>
            <a:off x="457200" y="2286000"/>
            <a:ext cx="46482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b="1" cap="all" spc="300" dirty="0" smtClean="0">
                <a:ln w="9000" cmpd="sng">
                  <a:solidFill>
                    <a:schemeClr val="tx1"/>
                  </a:solidFill>
                  <a:prstDash val="solid"/>
                </a:ln>
                <a:solidFill>
                  <a:schemeClr val="bg1"/>
                </a:solidFill>
                <a:latin typeface="Cooper Black" pitchFamily="18" charset="0"/>
                <a:cs typeface="Arial" pitchFamily="34" charset="0"/>
              </a:rPr>
              <a:t>Melanie </a:t>
            </a:r>
            <a:r>
              <a:rPr lang="en-US" sz="3200" b="1" cap="all" spc="300" dirty="0" err="1" smtClean="0">
                <a:ln w="9000" cmpd="sng">
                  <a:solidFill>
                    <a:schemeClr val="tx1"/>
                  </a:solidFill>
                  <a:prstDash val="solid"/>
                </a:ln>
                <a:solidFill>
                  <a:schemeClr val="bg1"/>
                </a:solidFill>
                <a:latin typeface="Cooper Black" pitchFamily="18" charset="0"/>
                <a:cs typeface="Arial" pitchFamily="34" charset="0"/>
              </a:rPr>
              <a:t>Miesen</a:t>
            </a:r>
            <a:endParaRPr lang="en-US" sz="3200" b="1" cap="all" spc="300" dirty="0">
              <a:ln w="9000" cmpd="sng">
                <a:solidFill>
                  <a:schemeClr val="tx1"/>
                </a:solidFill>
                <a:prstDash val="solid"/>
              </a:ln>
              <a:solidFill>
                <a:schemeClr val="bg1"/>
              </a:solidFill>
              <a:latin typeface="Cooper Black" pitchFamily="18" charset="0"/>
              <a:cs typeface="Arial" pitchFamily="34" charset="0"/>
            </a:endParaRPr>
          </a:p>
        </p:txBody>
      </p:sp>
      <p:sp>
        <p:nvSpPr>
          <p:cNvPr id="9" name="Content Placeholder 5"/>
          <p:cNvSpPr txBox="1">
            <a:spLocks/>
          </p:cNvSpPr>
          <p:nvPr/>
        </p:nvSpPr>
        <p:spPr>
          <a:xfrm>
            <a:off x="762000" y="2743200"/>
            <a:ext cx="4038600" cy="3657600"/>
          </a:xfrm>
          <a:prstGeom prst="rect">
            <a:avLst/>
          </a:prstGeom>
        </p:spPr>
        <p:txBody>
          <a:bodyPr vert="horz" anchor="t">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CSB Athletics</a:t>
            </a:r>
          </a:p>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Supervisors:</a:t>
            </a:r>
          </a:p>
        </p:txBody>
      </p:sp>
      <p:sp>
        <p:nvSpPr>
          <p:cNvPr id="10" name="TextBox 9"/>
          <p:cNvSpPr txBox="1"/>
          <p:nvPr/>
        </p:nvSpPr>
        <p:spPr>
          <a:xfrm>
            <a:off x="914400" y="4343400"/>
            <a:ext cx="3733800" cy="954107"/>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b="1" dirty="0" smtClean="0"/>
              <a:t>Carol Howe-Veenstra Deanne Hollermann</a:t>
            </a:r>
            <a:endParaRPr lang="en-US" sz="2800" b="1" dirty="0"/>
          </a:p>
        </p:txBody>
      </p:sp>
    </p:spTree>
  </p:cSld>
  <p:clrMapOvr>
    <a:masterClrMapping/>
  </p:clrMapOvr>
  <p:transition spd="med" advClick="0" advTm="8000">
    <p:split orient="ver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696200" cy="1524000"/>
          </a:xfrm>
          <a:noFill/>
        </p:spPr>
        <p:txBody>
          <a:bodyPr anchor="ctr" anchorCtr="1">
            <a:noAutofit/>
          </a:bodyPr>
          <a:lstStyle/>
          <a:p>
            <a:pPr algn="ctr"/>
            <a:r>
              <a:rPr lang="en-US" sz="3000" cap="none" dirty="0" smtClean="0">
                <a:ln w="500">
                  <a:solidFill>
                    <a:schemeClr val="bg1"/>
                  </a:solidFill>
                </a:ln>
                <a:solidFill>
                  <a:sysClr val="windowText" lastClr="000000"/>
                </a:solidFill>
              </a:rPr>
              <a:t>“Melanie’s investment in her time here </a:t>
            </a:r>
            <a:br>
              <a:rPr lang="en-US" sz="3000" cap="none" dirty="0" smtClean="0">
                <a:ln w="500">
                  <a:solidFill>
                    <a:schemeClr val="bg1"/>
                  </a:solidFill>
                </a:ln>
                <a:solidFill>
                  <a:sysClr val="windowText" lastClr="000000"/>
                </a:solidFill>
              </a:rPr>
            </a:br>
            <a:r>
              <a:rPr lang="en-US" sz="3000" cap="none" dirty="0" smtClean="0">
                <a:ln w="500">
                  <a:solidFill>
                    <a:schemeClr val="bg1"/>
                  </a:solidFill>
                </a:ln>
                <a:solidFill>
                  <a:sysClr val="windowText" lastClr="000000"/>
                </a:solidFill>
              </a:rPr>
              <a:t>as a student employee has left a mark that will long be remembered.”</a:t>
            </a:r>
            <a:endParaRPr lang="en-US" sz="3000" cap="none" dirty="0">
              <a:ln w="500">
                <a:solidFill>
                  <a:schemeClr val="bg1"/>
                </a:solidFill>
              </a:ln>
              <a:solidFill>
                <a:sysClr val="windowText" lastClr="000000"/>
              </a:solidFill>
            </a:endParaRPr>
          </a:p>
        </p:txBody>
      </p:sp>
      <p:pic>
        <p:nvPicPr>
          <p:cNvPr id="9" name="Content Placeholder 8" descr="Melanie Miesen.jpg"/>
          <p:cNvPicPr>
            <a:picLocks noGrp="1" noChangeAspect="1"/>
          </p:cNvPicPr>
          <p:nvPr>
            <p:ph sz="half" idx="1"/>
          </p:nvPr>
        </p:nvPicPr>
        <p:blipFill>
          <a:blip r:embed="rId3" cstate="print"/>
          <a:stretch>
            <a:fillRect/>
          </a:stretch>
        </p:blipFill>
        <p:spPr>
          <a:xfrm>
            <a:off x="5257800" y="2209800"/>
            <a:ext cx="2807694" cy="4210050"/>
          </a:xfrm>
        </p:spPr>
      </p:pic>
      <p:sp>
        <p:nvSpPr>
          <p:cNvPr id="6" name="Content Placeholder 5"/>
          <p:cNvSpPr>
            <a:spLocks noGrp="1"/>
          </p:cNvSpPr>
          <p:nvPr>
            <p:ph sz="half" idx="2"/>
          </p:nvPr>
        </p:nvSpPr>
        <p:spPr>
          <a:xfrm>
            <a:off x="762000" y="2743200"/>
            <a:ext cx="4038600" cy="3657600"/>
          </a:xfrm>
        </p:spPr>
        <p:txBody>
          <a:bodyPr/>
          <a:lstStyle/>
          <a:p>
            <a:pPr algn="ctr">
              <a:buNone/>
            </a:pPr>
            <a:endParaRPr lang="en-US" sz="1000" dirty="0" smtClean="0"/>
          </a:p>
          <a:p>
            <a:pPr algn="ctr">
              <a:buNone/>
            </a:pPr>
            <a:r>
              <a:rPr lang="en-US" dirty="0" smtClean="0"/>
              <a:t>CSB Athletics</a:t>
            </a:r>
          </a:p>
          <a:p>
            <a:pPr algn="ctr">
              <a:buNone/>
            </a:pPr>
            <a:endParaRPr lang="en-US" sz="800" dirty="0" smtClean="0"/>
          </a:p>
          <a:p>
            <a:pPr algn="ctr">
              <a:buNone/>
            </a:pPr>
            <a:r>
              <a:rPr lang="en-US" sz="3000" dirty="0" smtClean="0"/>
              <a:t>Supervisors:</a:t>
            </a:r>
          </a:p>
        </p:txBody>
      </p:sp>
      <p:sp>
        <p:nvSpPr>
          <p:cNvPr id="7" name="TextBox 6"/>
          <p:cNvSpPr txBox="1"/>
          <p:nvPr/>
        </p:nvSpPr>
        <p:spPr>
          <a:xfrm>
            <a:off x="457200" y="2286000"/>
            <a:ext cx="46482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b="1" cap="all" spc="300" dirty="0" smtClean="0">
                <a:ln w="9000" cmpd="sng">
                  <a:solidFill>
                    <a:schemeClr val="tx1"/>
                  </a:solidFill>
                  <a:prstDash val="solid"/>
                </a:ln>
                <a:solidFill>
                  <a:schemeClr val="bg1"/>
                </a:solidFill>
                <a:latin typeface="Cooper Black" pitchFamily="18" charset="0"/>
                <a:cs typeface="Arial" pitchFamily="34" charset="0"/>
              </a:rPr>
              <a:t>Melanie </a:t>
            </a:r>
            <a:r>
              <a:rPr lang="en-US" sz="3200" b="1" cap="all" spc="300" dirty="0" err="1" smtClean="0">
                <a:ln w="9000" cmpd="sng">
                  <a:solidFill>
                    <a:schemeClr val="tx1"/>
                  </a:solidFill>
                  <a:prstDash val="solid"/>
                </a:ln>
                <a:solidFill>
                  <a:schemeClr val="bg1"/>
                </a:solidFill>
                <a:latin typeface="Cooper Black" pitchFamily="18" charset="0"/>
                <a:cs typeface="Arial" pitchFamily="34" charset="0"/>
              </a:rPr>
              <a:t>Miesen</a:t>
            </a:r>
            <a:endParaRPr lang="en-US" sz="3200" b="1" cap="all" spc="300" dirty="0">
              <a:ln w="9000" cmpd="sng">
                <a:solidFill>
                  <a:schemeClr val="tx1"/>
                </a:solidFill>
                <a:prstDash val="solid"/>
              </a:ln>
              <a:solidFill>
                <a:schemeClr val="bg1"/>
              </a:solidFill>
              <a:latin typeface="Cooper Black" pitchFamily="18" charset="0"/>
              <a:cs typeface="Arial" pitchFamily="34" charset="0"/>
            </a:endParaRPr>
          </a:p>
        </p:txBody>
      </p:sp>
      <p:sp>
        <p:nvSpPr>
          <p:cNvPr id="8" name="TextBox 7"/>
          <p:cNvSpPr txBox="1"/>
          <p:nvPr/>
        </p:nvSpPr>
        <p:spPr>
          <a:xfrm>
            <a:off x="914400" y="4343400"/>
            <a:ext cx="3733800" cy="954107"/>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b="1" dirty="0" smtClean="0"/>
              <a:t>Carol Howe-Veenstra Deanne Hollermann</a:t>
            </a:r>
            <a:endParaRPr lang="en-US" sz="2800" b="1" dirty="0"/>
          </a:p>
        </p:txBody>
      </p:sp>
      <p:pic>
        <p:nvPicPr>
          <p:cNvPr id="10" name="My Wish.mp3">
            <a:hlinkClick r:id="" action="ppaction://media"/>
          </p:cNvPr>
          <p:cNvPicPr>
            <a:picLocks noRot="1" noChangeAspect="1"/>
          </p:cNvPicPr>
          <p:nvPr>
            <a:audioFile r:link="rId1"/>
          </p:nvPr>
        </p:nvPicPr>
        <p:blipFill>
          <a:blip r:embed="rId4" cstate="print"/>
          <a:stretch>
            <a:fillRect/>
          </a:stretch>
        </p:blipFill>
        <p:spPr>
          <a:xfrm>
            <a:off x="8305800" y="6096000"/>
            <a:ext cx="276225" cy="276225"/>
          </a:xfrm>
          <a:prstGeom prst="rect">
            <a:avLst/>
          </a:prstGeom>
        </p:spPr>
      </p:pic>
    </p:spTree>
  </p:cSld>
  <p:clrMapOvr>
    <a:masterClrMapping/>
  </p:clrMapOvr>
  <p:transition spd="med" advClick="0" advTm="8000">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50"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696200" cy="1524000"/>
          </a:xfrm>
          <a:noFill/>
        </p:spPr>
        <p:txBody>
          <a:bodyPr anchor="ctr" anchorCtr="1">
            <a:noAutofit/>
          </a:bodyPr>
          <a:lstStyle/>
          <a:p>
            <a:pPr algn="ctr"/>
            <a:r>
              <a:rPr lang="en-US" sz="3000" cap="none" dirty="0" smtClean="0">
                <a:ln w="500">
                  <a:solidFill>
                    <a:schemeClr val="bg1"/>
                  </a:solidFill>
                </a:ln>
                <a:solidFill>
                  <a:sysClr val="windowText" lastClr="000000"/>
                </a:solidFill>
              </a:rPr>
              <a:t>“My on-campus student employment position in SALD has been an amazing part of my journey to self-discovery.”</a:t>
            </a:r>
            <a:endParaRPr lang="en-US" sz="3000" cap="none" dirty="0">
              <a:ln w="500">
                <a:solidFill>
                  <a:schemeClr val="bg1"/>
                </a:solidFill>
              </a:ln>
              <a:solidFill>
                <a:sysClr val="windowText" lastClr="000000"/>
              </a:solidFill>
            </a:endParaRPr>
          </a:p>
        </p:txBody>
      </p:sp>
      <p:pic>
        <p:nvPicPr>
          <p:cNvPr id="12" name="Content Placeholder 7" descr="Meggan Reinert.jpg"/>
          <p:cNvPicPr>
            <a:picLocks noGrp="1" noChangeAspect="1"/>
          </p:cNvPicPr>
          <p:nvPr>
            <p:ph sz="half" idx="1"/>
          </p:nvPr>
        </p:nvPicPr>
        <p:blipFill>
          <a:blip r:embed="rId2" cstate="print"/>
          <a:stretch>
            <a:fillRect/>
          </a:stretch>
        </p:blipFill>
        <p:spPr>
          <a:xfrm>
            <a:off x="5476645" y="2190750"/>
            <a:ext cx="2752955" cy="4210050"/>
          </a:xfrm>
        </p:spPr>
      </p:pic>
      <p:sp>
        <p:nvSpPr>
          <p:cNvPr id="13" name="Content Placeholder 5"/>
          <p:cNvSpPr>
            <a:spLocks noGrp="1"/>
          </p:cNvSpPr>
          <p:nvPr>
            <p:ph sz="half" idx="2"/>
          </p:nvPr>
        </p:nvSpPr>
        <p:spPr>
          <a:xfrm>
            <a:off x="457200" y="2819400"/>
            <a:ext cx="4419600" cy="3657600"/>
          </a:xfrm>
        </p:spPr>
        <p:txBody>
          <a:bodyPr/>
          <a:lstStyle/>
          <a:p>
            <a:pPr algn="ctr">
              <a:buNone/>
            </a:pPr>
            <a:r>
              <a:rPr lang="en-US" sz="1000" dirty="0" smtClean="0"/>
              <a:t/>
            </a:r>
            <a:br>
              <a:rPr lang="en-US" sz="1000" dirty="0" smtClean="0"/>
            </a:br>
            <a:r>
              <a:rPr lang="en-US" dirty="0" smtClean="0"/>
              <a:t>Student Activities &amp; Leadership Development</a:t>
            </a:r>
          </a:p>
          <a:p>
            <a:pPr algn="ctr">
              <a:buNone/>
            </a:pPr>
            <a:r>
              <a:rPr lang="en-US" sz="1000" dirty="0" smtClean="0"/>
              <a:t/>
            </a:r>
            <a:br>
              <a:rPr lang="en-US" sz="1000" dirty="0" smtClean="0"/>
            </a:br>
            <a:r>
              <a:rPr lang="en-US" dirty="0" smtClean="0"/>
              <a:t>Supervisor:</a:t>
            </a:r>
          </a:p>
        </p:txBody>
      </p:sp>
      <p:sp>
        <p:nvSpPr>
          <p:cNvPr id="14" name="TextBox 13"/>
          <p:cNvSpPr txBox="1"/>
          <p:nvPr/>
        </p:nvSpPr>
        <p:spPr>
          <a:xfrm>
            <a:off x="457200" y="2326213"/>
            <a:ext cx="48006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b="1" cap="all" spc="300" dirty="0" smtClean="0">
                <a:ln w="9000" cmpd="sng">
                  <a:solidFill>
                    <a:schemeClr val="tx1"/>
                  </a:solidFill>
                  <a:prstDash val="solid"/>
                </a:ln>
                <a:solidFill>
                  <a:schemeClr val="bg1"/>
                </a:solidFill>
                <a:latin typeface="Cooper Black" pitchFamily="18" charset="0"/>
                <a:cs typeface="Arial" pitchFamily="34" charset="0"/>
              </a:rPr>
              <a:t>Meggan Reinert</a:t>
            </a:r>
            <a:endParaRPr lang="en-US" sz="3200" b="1" cap="all" spc="300" dirty="0">
              <a:ln w="9000" cmpd="sng">
                <a:solidFill>
                  <a:schemeClr val="tx1"/>
                </a:solidFill>
                <a:prstDash val="solid"/>
              </a:ln>
              <a:solidFill>
                <a:schemeClr val="bg1"/>
              </a:solidFill>
              <a:latin typeface="Cooper Black" pitchFamily="18" charset="0"/>
              <a:cs typeface="Arial" pitchFamily="34" charset="0"/>
            </a:endParaRPr>
          </a:p>
        </p:txBody>
      </p:sp>
      <p:sp>
        <p:nvSpPr>
          <p:cNvPr id="15" name="TextBox 14"/>
          <p:cNvSpPr txBox="1"/>
          <p:nvPr/>
        </p:nvSpPr>
        <p:spPr>
          <a:xfrm>
            <a:off x="1371600" y="4572000"/>
            <a:ext cx="2743200" cy="1015663"/>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000" b="1" dirty="0" smtClean="0"/>
              <a:t>Maribeth Overland</a:t>
            </a:r>
          </a:p>
        </p:txBody>
      </p:sp>
    </p:spTree>
  </p:cSld>
  <p:clrMapOvr>
    <a:masterClrMapping/>
  </p:clrMapOvr>
  <p:transition spd="med" advClick="0" advTm="9000">
    <p:split orient="ver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696200" cy="1524000"/>
          </a:xfrm>
          <a:noFill/>
        </p:spPr>
        <p:txBody>
          <a:bodyPr anchor="ctr" anchorCtr="1">
            <a:noAutofit/>
          </a:bodyPr>
          <a:lstStyle/>
          <a:p>
            <a:pPr algn="ctr"/>
            <a:r>
              <a:rPr lang="en-US" sz="3100" cap="none" dirty="0" smtClean="0">
                <a:ln w="500">
                  <a:solidFill>
                    <a:schemeClr val="bg1"/>
                  </a:solidFill>
                </a:ln>
                <a:solidFill>
                  <a:sysClr val="windowText" lastClr="000000"/>
                </a:solidFill>
              </a:rPr>
              <a:t>“Her reliability, quality of work and self initiative were above and beyond expected in every capacity.”</a:t>
            </a:r>
            <a:endParaRPr lang="en-US" sz="3100" cap="none" dirty="0">
              <a:ln w="500">
                <a:solidFill>
                  <a:schemeClr val="bg1"/>
                </a:solidFill>
              </a:ln>
              <a:solidFill>
                <a:sysClr val="windowText" lastClr="000000"/>
              </a:solidFill>
            </a:endParaRPr>
          </a:p>
        </p:txBody>
      </p:sp>
      <p:pic>
        <p:nvPicPr>
          <p:cNvPr id="8" name="Content Placeholder 7" descr="Meggan Reinert.jpg"/>
          <p:cNvPicPr>
            <a:picLocks noGrp="1" noChangeAspect="1"/>
          </p:cNvPicPr>
          <p:nvPr>
            <p:ph sz="half" idx="1"/>
          </p:nvPr>
        </p:nvPicPr>
        <p:blipFill>
          <a:blip r:embed="rId2" cstate="print"/>
          <a:stretch>
            <a:fillRect/>
          </a:stretch>
        </p:blipFill>
        <p:spPr>
          <a:xfrm>
            <a:off x="5476645" y="2190750"/>
            <a:ext cx="2752955" cy="4210050"/>
          </a:xfrm>
        </p:spPr>
      </p:pic>
      <p:sp>
        <p:nvSpPr>
          <p:cNvPr id="6" name="Content Placeholder 5"/>
          <p:cNvSpPr>
            <a:spLocks noGrp="1"/>
          </p:cNvSpPr>
          <p:nvPr>
            <p:ph sz="half" idx="2"/>
          </p:nvPr>
        </p:nvSpPr>
        <p:spPr>
          <a:xfrm>
            <a:off x="457200" y="2819400"/>
            <a:ext cx="4419600" cy="3657600"/>
          </a:xfrm>
        </p:spPr>
        <p:txBody>
          <a:bodyPr/>
          <a:lstStyle/>
          <a:p>
            <a:pPr algn="ctr">
              <a:buNone/>
            </a:pPr>
            <a:r>
              <a:rPr lang="en-US" sz="1000" dirty="0" smtClean="0"/>
              <a:t/>
            </a:r>
            <a:br>
              <a:rPr lang="en-US" sz="1000" dirty="0" smtClean="0"/>
            </a:br>
            <a:r>
              <a:rPr lang="en-US" dirty="0" smtClean="0"/>
              <a:t>Student Activities &amp; Leadership Development</a:t>
            </a:r>
          </a:p>
          <a:p>
            <a:pPr algn="ctr">
              <a:buNone/>
            </a:pPr>
            <a:r>
              <a:rPr lang="en-US" sz="1000" dirty="0" smtClean="0"/>
              <a:t/>
            </a:r>
            <a:br>
              <a:rPr lang="en-US" sz="1000" dirty="0" smtClean="0"/>
            </a:br>
            <a:r>
              <a:rPr lang="en-US" dirty="0" smtClean="0"/>
              <a:t>Supervisor:</a:t>
            </a:r>
          </a:p>
        </p:txBody>
      </p:sp>
      <p:sp>
        <p:nvSpPr>
          <p:cNvPr id="7" name="TextBox 6"/>
          <p:cNvSpPr txBox="1"/>
          <p:nvPr/>
        </p:nvSpPr>
        <p:spPr>
          <a:xfrm>
            <a:off x="457200" y="2326213"/>
            <a:ext cx="48006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b="1" cap="all" spc="300" dirty="0" smtClean="0">
                <a:ln w="9000" cmpd="sng">
                  <a:solidFill>
                    <a:schemeClr val="tx1"/>
                  </a:solidFill>
                  <a:prstDash val="solid"/>
                </a:ln>
                <a:solidFill>
                  <a:schemeClr val="bg1"/>
                </a:solidFill>
                <a:latin typeface="Cooper Black" pitchFamily="18" charset="0"/>
                <a:cs typeface="Arial" pitchFamily="34" charset="0"/>
              </a:rPr>
              <a:t>Meggan Reinert</a:t>
            </a:r>
            <a:endParaRPr lang="en-US" sz="3200" b="1" cap="all" spc="300" dirty="0">
              <a:ln w="9000" cmpd="sng">
                <a:solidFill>
                  <a:schemeClr val="tx1"/>
                </a:solidFill>
                <a:prstDash val="solid"/>
              </a:ln>
              <a:solidFill>
                <a:schemeClr val="bg1"/>
              </a:solidFill>
              <a:latin typeface="Cooper Black" pitchFamily="18" charset="0"/>
              <a:cs typeface="Arial" pitchFamily="34" charset="0"/>
            </a:endParaRPr>
          </a:p>
        </p:txBody>
      </p:sp>
      <p:sp>
        <p:nvSpPr>
          <p:cNvPr id="11" name="TextBox 10"/>
          <p:cNvSpPr txBox="1"/>
          <p:nvPr/>
        </p:nvSpPr>
        <p:spPr>
          <a:xfrm>
            <a:off x="1371600" y="4572000"/>
            <a:ext cx="2743200" cy="1015663"/>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000" b="1" dirty="0" smtClean="0"/>
              <a:t>Maribeth Overland</a:t>
            </a:r>
          </a:p>
        </p:txBody>
      </p:sp>
    </p:spTree>
  </p:cSld>
  <p:clrMapOvr>
    <a:masterClrMapping/>
  </p:clrMapOvr>
  <p:transition spd="med" advClick="0" advTm="8000">
    <p:split orient="ver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696200" cy="1524000"/>
          </a:xfrm>
          <a:noFill/>
        </p:spPr>
        <p:txBody>
          <a:bodyPr anchor="ctr" anchorCtr="1">
            <a:noAutofit/>
          </a:bodyPr>
          <a:lstStyle/>
          <a:p>
            <a:pPr algn="ctr"/>
            <a:r>
              <a:rPr lang="en-US" sz="3200" cap="none" dirty="0" smtClean="0">
                <a:ln w="500">
                  <a:solidFill>
                    <a:schemeClr val="bg1"/>
                  </a:solidFill>
                </a:ln>
                <a:solidFill>
                  <a:sysClr val="windowText" lastClr="000000"/>
                </a:solidFill>
              </a:rPr>
              <a:t>“Overall, this job has formed </a:t>
            </a:r>
            <a:br>
              <a:rPr lang="en-US" sz="3200" cap="none" dirty="0" smtClean="0">
                <a:ln w="500">
                  <a:solidFill>
                    <a:schemeClr val="bg1"/>
                  </a:solidFill>
                </a:ln>
                <a:solidFill>
                  <a:sysClr val="windowText" lastClr="000000"/>
                </a:solidFill>
              </a:rPr>
            </a:br>
            <a:r>
              <a:rPr lang="en-US" sz="3200" cap="none" dirty="0" smtClean="0">
                <a:ln w="500">
                  <a:solidFill>
                    <a:schemeClr val="bg1"/>
                  </a:solidFill>
                </a:ln>
                <a:solidFill>
                  <a:sysClr val="windowText" lastClr="000000"/>
                </a:solidFill>
              </a:rPr>
              <a:t>me into a more responsible and organized human being.”</a:t>
            </a:r>
            <a:endParaRPr lang="en-US" sz="3200" cap="none" dirty="0">
              <a:ln w="500">
                <a:solidFill>
                  <a:schemeClr val="bg1"/>
                </a:solidFill>
              </a:ln>
              <a:solidFill>
                <a:sysClr val="windowText" lastClr="000000"/>
              </a:solidFill>
            </a:endParaRPr>
          </a:p>
        </p:txBody>
      </p:sp>
      <p:sp>
        <p:nvSpPr>
          <p:cNvPr id="7" name="TextBox 6"/>
          <p:cNvSpPr txBox="1"/>
          <p:nvPr/>
        </p:nvSpPr>
        <p:spPr>
          <a:xfrm>
            <a:off x="457200" y="2319263"/>
            <a:ext cx="42672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b="1" cap="all" spc="300" dirty="0" smtClean="0">
                <a:ln w="9000" cmpd="sng">
                  <a:solidFill>
                    <a:schemeClr val="tx1"/>
                  </a:solidFill>
                  <a:prstDash val="solid"/>
                </a:ln>
                <a:solidFill>
                  <a:schemeClr val="bg1"/>
                </a:solidFill>
                <a:latin typeface="Cooper Black" pitchFamily="18" charset="0"/>
                <a:cs typeface="Arial" pitchFamily="34" charset="0"/>
              </a:rPr>
              <a:t>Katelynn Sobraske</a:t>
            </a:r>
            <a:endParaRPr lang="en-US" sz="3200" b="1" cap="all" spc="300" dirty="0">
              <a:ln w="9000" cmpd="sng">
                <a:solidFill>
                  <a:schemeClr val="tx1"/>
                </a:solidFill>
                <a:prstDash val="solid"/>
              </a:ln>
              <a:solidFill>
                <a:schemeClr val="bg1"/>
              </a:solidFill>
              <a:latin typeface="Cooper Black" pitchFamily="18" charset="0"/>
              <a:cs typeface="Arial" pitchFamily="34" charset="0"/>
            </a:endParaRPr>
          </a:p>
        </p:txBody>
      </p:sp>
      <p:pic>
        <p:nvPicPr>
          <p:cNvPr id="10" name="Content Placeholder 7" descr="Katelynn Sobraske.jpg"/>
          <p:cNvPicPr>
            <a:picLocks noGrp="1" noChangeAspect="1"/>
          </p:cNvPicPr>
          <p:nvPr>
            <p:ph sz="half" idx="1"/>
          </p:nvPr>
        </p:nvPicPr>
        <p:blipFill>
          <a:blip r:embed="rId2" cstate="print"/>
          <a:stretch>
            <a:fillRect/>
          </a:stretch>
        </p:blipFill>
        <p:spPr>
          <a:xfrm>
            <a:off x="4876800" y="2262681"/>
            <a:ext cx="3361944" cy="4093738"/>
          </a:xfrm>
        </p:spPr>
      </p:pic>
      <p:sp>
        <p:nvSpPr>
          <p:cNvPr id="9" name="Content Placeholder 5"/>
          <p:cNvSpPr>
            <a:spLocks noGrp="1"/>
          </p:cNvSpPr>
          <p:nvPr>
            <p:ph sz="half" idx="2"/>
          </p:nvPr>
        </p:nvSpPr>
        <p:spPr>
          <a:xfrm>
            <a:off x="533400" y="3429000"/>
            <a:ext cx="4038600" cy="2971800"/>
          </a:xfrm>
        </p:spPr>
        <p:txBody>
          <a:bodyPr/>
          <a:lstStyle/>
          <a:p>
            <a:pPr algn="ctr">
              <a:buNone/>
            </a:pPr>
            <a:r>
              <a:rPr lang="en-US" sz="1000" dirty="0" smtClean="0"/>
              <a:t/>
            </a:r>
            <a:br>
              <a:rPr lang="en-US" sz="1000" dirty="0" smtClean="0"/>
            </a:br>
            <a:r>
              <a:rPr lang="en-US" dirty="0" smtClean="0"/>
              <a:t>St. Joseph Lab School</a:t>
            </a:r>
          </a:p>
          <a:p>
            <a:pPr algn="ctr">
              <a:buNone/>
            </a:pPr>
            <a:r>
              <a:rPr lang="en-US" sz="1000" dirty="0" smtClean="0"/>
              <a:t/>
            </a:r>
            <a:br>
              <a:rPr lang="en-US" sz="1000" dirty="0" smtClean="0"/>
            </a:br>
            <a:r>
              <a:rPr lang="en-US" dirty="0" smtClean="0"/>
              <a:t>Supervisor:</a:t>
            </a:r>
          </a:p>
        </p:txBody>
      </p:sp>
      <p:sp>
        <p:nvSpPr>
          <p:cNvPr id="12" name="TextBox 11"/>
          <p:cNvSpPr txBox="1"/>
          <p:nvPr/>
        </p:nvSpPr>
        <p:spPr>
          <a:xfrm>
            <a:off x="1219200" y="4876800"/>
            <a:ext cx="2743200" cy="553998"/>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000" b="1" dirty="0" smtClean="0"/>
              <a:t>Linda Heinen</a:t>
            </a:r>
            <a:endParaRPr lang="en-US" sz="3000" b="1" dirty="0"/>
          </a:p>
        </p:txBody>
      </p:sp>
    </p:spTree>
  </p:cSld>
  <p:clrMapOvr>
    <a:masterClrMapping/>
  </p:clrMapOvr>
  <p:transition spd="med" advClick="0" advTm="8000">
    <p:split orient="ver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22960" y="1600200"/>
            <a:ext cx="7786468" cy="1953768"/>
          </a:xfrm>
          <a:prstGeom prst="rect">
            <a:avLst/>
          </a:prstGeom>
        </p:spPr>
        <p:style>
          <a:lnRef idx="1">
            <a:schemeClr val="accent1"/>
          </a:lnRef>
          <a:fillRef idx="3">
            <a:schemeClr val="accent1"/>
          </a:fillRef>
          <a:effectRef idx="2">
            <a:schemeClr val="accent1"/>
          </a:effectRef>
          <a:fontRef idx="minor">
            <a:schemeClr val="lt1"/>
          </a:fontRef>
        </p:style>
        <p:txBody>
          <a:bodyPr vert="horz" lIns="45720" tIns="0" rIns="45720" bIns="0" anchor="ctr" anchorCtr="1">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200" b="1" cap="all" dirty="0" smtClean="0">
                <a:ln w="500">
                  <a:solidFill>
                    <a:schemeClr val="tx2">
                      <a:shade val="20000"/>
                      <a:satMod val="120000"/>
                    </a:schemeClr>
                  </a:solidFill>
                </a:ln>
              </a:rPr>
              <a:t>STUDENT Employee of </a:t>
            </a:r>
            <a:br>
              <a:rPr lang="en-US" sz="4200" b="1" cap="all" dirty="0" smtClean="0">
                <a:ln w="500">
                  <a:solidFill>
                    <a:schemeClr val="tx2">
                      <a:shade val="20000"/>
                      <a:satMod val="120000"/>
                    </a:schemeClr>
                  </a:solidFill>
                </a:ln>
              </a:rPr>
            </a:br>
            <a:r>
              <a:rPr lang="en-US" sz="4200" b="1" cap="all" dirty="0" smtClean="0">
                <a:ln w="500">
                  <a:solidFill>
                    <a:schemeClr val="tx2">
                      <a:shade val="20000"/>
                      <a:satMod val="120000"/>
                    </a:schemeClr>
                  </a:solidFill>
                </a:ln>
              </a:rPr>
              <a:t>the Year Nominees</a:t>
            </a:r>
            <a:endParaRPr kumimoji="0" lang="en-US" sz="4200" b="1" i="0" u="none" strike="noStrike" kern="1200" cap="all" spc="0" normalizeH="0" baseline="0" noProof="0" dirty="0" smtClean="0">
              <a:ln w="500">
                <a:solidFill>
                  <a:schemeClr val="tx2">
                    <a:shade val="20000"/>
                    <a:satMod val="120000"/>
                  </a:schemeClr>
                </a:solidFill>
              </a:ln>
              <a:solidFill>
                <a:schemeClr val="lt1"/>
              </a:solidFill>
              <a:effectLst/>
              <a:uLnTx/>
              <a:uFillTx/>
              <a:latin typeface="+mn-lt"/>
              <a:ea typeface="+mn-ea"/>
              <a:cs typeface="+mn-cs"/>
            </a:endParaRPr>
          </a:p>
        </p:txBody>
      </p:sp>
      <p:sp>
        <p:nvSpPr>
          <p:cNvPr id="11" name="Subtitle 2"/>
          <p:cNvSpPr txBox="1">
            <a:spLocks/>
          </p:cNvSpPr>
          <p:nvPr/>
        </p:nvSpPr>
        <p:spPr>
          <a:xfrm>
            <a:off x="3506842" y="3692264"/>
            <a:ext cx="5114778" cy="1260736"/>
          </a:xfrm>
          <a:prstGeom prst="rect">
            <a:avLst/>
          </a:prstGeom>
        </p:spPr>
        <p:txBody>
          <a:bodyPr vert="horz" lIns="45720" tIns="0" rIns="45720" bIns="0">
            <a:normAutofit lnSpcReduction="10000"/>
          </a:bodyPr>
          <a:lstStyle/>
          <a:p>
            <a:pPr marL="0" marR="0" lvl="0" indent="0" algn="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2800" b="0" i="0" u="none" strike="noStrike" kern="1200" cap="none" spc="0" normalizeH="0" baseline="0" noProof="0" dirty="0" smtClean="0">
                <a:ln>
                  <a:noFill/>
                </a:ln>
                <a:solidFill>
                  <a:srgbClr val="FFFFFF"/>
                </a:solidFill>
                <a:effectLst/>
                <a:uLnTx/>
                <a:uFillTx/>
                <a:latin typeface="+mn-lt"/>
                <a:ea typeface="+mn-ea"/>
                <a:cs typeface="+mn-cs"/>
              </a:rPr>
              <a:t>College of Saint Benedict</a:t>
            </a:r>
            <a:br>
              <a:rPr kumimoji="0" lang="en-US" sz="2800" b="0" i="0" u="none" strike="noStrike" kern="1200" cap="none" spc="0" normalizeH="0" baseline="0" noProof="0" dirty="0" smtClean="0">
                <a:ln>
                  <a:noFill/>
                </a:ln>
                <a:solidFill>
                  <a:srgbClr val="FFFFFF"/>
                </a:solidFill>
                <a:effectLst/>
                <a:uLnTx/>
                <a:uFillTx/>
                <a:latin typeface="+mn-lt"/>
                <a:ea typeface="+mn-ea"/>
                <a:cs typeface="+mn-cs"/>
              </a:rPr>
            </a:br>
            <a:r>
              <a:rPr kumimoji="0" lang="en-US" sz="2800" b="0" i="0" u="none" strike="noStrike" kern="1200" cap="none" spc="0" normalizeH="0" baseline="0" noProof="0" dirty="0" smtClean="0">
                <a:ln>
                  <a:noFill/>
                </a:ln>
                <a:solidFill>
                  <a:srgbClr val="FFFFFF"/>
                </a:solidFill>
                <a:effectLst/>
                <a:uLnTx/>
                <a:uFillTx/>
                <a:latin typeface="+mn-lt"/>
                <a:ea typeface="+mn-ea"/>
                <a:cs typeface="+mn-cs"/>
              </a:rPr>
              <a:t>and</a:t>
            </a:r>
            <a:br>
              <a:rPr kumimoji="0" lang="en-US" sz="2800" b="0" i="0" u="none" strike="noStrike" kern="1200" cap="none" spc="0" normalizeH="0" baseline="0" noProof="0" dirty="0" smtClean="0">
                <a:ln>
                  <a:noFill/>
                </a:ln>
                <a:solidFill>
                  <a:srgbClr val="FFFFFF"/>
                </a:solidFill>
                <a:effectLst/>
                <a:uLnTx/>
                <a:uFillTx/>
                <a:latin typeface="+mn-lt"/>
                <a:ea typeface="+mn-ea"/>
                <a:cs typeface="+mn-cs"/>
              </a:rPr>
            </a:br>
            <a:r>
              <a:rPr kumimoji="0" lang="en-US" sz="2800" b="0" i="0" u="none" strike="noStrike" kern="1200" cap="none" spc="0" normalizeH="0" baseline="0" noProof="0" dirty="0" smtClean="0">
                <a:ln>
                  <a:noFill/>
                </a:ln>
                <a:solidFill>
                  <a:srgbClr val="FFFFFF"/>
                </a:solidFill>
                <a:effectLst/>
                <a:uLnTx/>
                <a:uFillTx/>
                <a:latin typeface="+mn-lt"/>
                <a:ea typeface="+mn-ea"/>
                <a:cs typeface="+mn-cs"/>
              </a:rPr>
              <a:t>St. John’s University</a:t>
            </a:r>
          </a:p>
        </p:txBody>
      </p:sp>
      <p:sp>
        <p:nvSpPr>
          <p:cNvPr id="7" name="Rectangle 6"/>
          <p:cNvSpPr/>
          <p:nvPr/>
        </p:nvSpPr>
        <p:spPr>
          <a:xfrm>
            <a:off x="228600" y="228600"/>
            <a:ext cx="8534400" cy="6248400"/>
          </a:xfrm>
          <a:prstGeom prst="rect">
            <a:avLst/>
          </a:prstGeom>
          <a:noFill/>
          <a:ln cmpd="thickThin">
            <a:solidFill>
              <a:schemeClr val="tx1"/>
            </a:solidFill>
          </a:ln>
          <a:effectLst>
            <a:outerShdw blurRad="50800" dist="50800" dir="5400000" sx="99000" sy="99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381000"/>
            <a:ext cx="8534400" cy="6248400"/>
          </a:xfrm>
          <a:prstGeom prst="rect">
            <a:avLst/>
          </a:prstGeom>
          <a:noFill/>
          <a:ln cmpd="thickThin">
            <a:solidFill>
              <a:schemeClr val="tx1"/>
            </a:solidFill>
          </a:ln>
          <a:effectLst>
            <a:outerShdw blurRad="50800" dist="50800" dir="5400000" sx="99000" sy="99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01 Be OK.mp3">
            <a:hlinkClick r:id="" action="ppaction://media"/>
          </p:cNvPr>
          <p:cNvPicPr>
            <a:picLocks noRot="1" noChangeAspect="1"/>
          </p:cNvPicPr>
          <p:nvPr>
            <a:audioFile r:link="rId1"/>
          </p:nvPr>
        </p:nvPicPr>
        <p:blipFill>
          <a:blip r:embed="rId3" cstate="print"/>
          <a:stretch>
            <a:fillRect/>
          </a:stretch>
        </p:blipFill>
        <p:spPr>
          <a:xfrm>
            <a:off x="8382000" y="6096000"/>
            <a:ext cx="304800" cy="304800"/>
          </a:xfrm>
          <a:prstGeom prst="rect">
            <a:avLst/>
          </a:prstGeom>
        </p:spPr>
      </p:pic>
    </p:spTree>
  </p:cSld>
  <p:clrMapOvr>
    <a:masterClrMapping/>
  </p:clrMapOvr>
  <p:transition spd="med" advClick="0" advTm="5000">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1)">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5"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696200" cy="1524000"/>
          </a:xfrm>
          <a:noFill/>
        </p:spPr>
        <p:txBody>
          <a:bodyPr anchor="ctr" anchorCtr="1">
            <a:noAutofit/>
          </a:bodyPr>
          <a:lstStyle/>
          <a:p>
            <a:pPr algn="ctr"/>
            <a:r>
              <a:rPr lang="en-US" sz="3000" cap="none" dirty="0" smtClean="0">
                <a:ln w="500">
                  <a:solidFill>
                    <a:schemeClr val="bg1"/>
                  </a:solidFill>
                </a:ln>
                <a:solidFill>
                  <a:sysClr val="windowText" lastClr="000000"/>
                </a:solidFill>
              </a:rPr>
              <a:t>“She assumes responsibility cheerfully and works cooperatively and energetically to accomplish any goal.”</a:t>
            </a:r>
            <a:endParaRPr lang="en-US" sz="3000" cap="none" dirty="0">
              <a:ln w="500">
                <a:solidFill>
                  <a:schemeClr val="bg1"/>
                </a:solidFill>
              </a:ln>
              <a:solidFill>
                <a:sysClr val="windowText" lastClr="000000"/>
              </a:solidFill>
            </a:endParaRPr>
          </a:p>
        </p:txBody>
      </p:sp>
      <p:pic>
        <p:nvPicPr>
          <p:cNvPr id="8" name="Content Placeholder 7" descr="Katelynn Sobraske.jpg"/>
          <p:cNvPicPr>
            <a:picLocks noGrp="1" noChangeAspect="1"/>
          </p:cNvPicPr>
          <p:nvPr>
            <p:ph sz="half" idx="1"/>
          </p:nvPr>
        </p:nvPicPr>
        <p:blipFill>
          <a:blip r:embed="rId2" cstate="print"/>
          <a:stretch>
            <a:fillRect/>
          </a:stretch>
        </p:blipFill>
        <p:spPr>
          <a:xfrm>
            <a:off x="4876800" y="2262681"/>
            <a:ext cx="3361944" cy="4093738"/>
          </a:xfrm>
        </p:spPr>
      </p:pic>
      <p:sp>
        <p:nvSpPr>
          <p:cNvPr id="6" name="Content Placeholder 5"/>
          <p:cNvSpPr>
            <a:spLocks noGrp="1"/>
          </p:cNvSpPr>
          <p:nvPr>
            <p:ph sz="half" idx="2"/>
          </p:nvPr>
        </p:nvSpPr>
        <p:spPr>
          <a:xfrm>
            <a:off x="533400" y="3429000"/>
            <a:ext cx="4038600" cy="2971800"/>
          </a:xfrm>
        </p:spPr>
        <p:txBody>
          <a:bodyPr/>
          <a:lstStyle/>
          <a:p>
            <a:pPr algn="ctr">
              <a:buNone/>
            </a:pPr>
            <a:r>
              <a:rPr lang="en-US" sz="1000" dirty="0" smtClean="0"/>
              <a:t/>
            </a:r>
            <a:br>
              <a:rPr lang="en-US" sz="1000" dirty="0" smtClean="0"/>
            </a:br>
            <a:r>
              <a:rPr lang="en-US" dirty="0" smtClean="0"/>
              <a:t>St. Joseph Lab School</a:t>
            </a:r>
          </a:p>
          <a:p>
            <a:pPr algn="ctr">
              <a:buNone/>
            </a:pPr>
            <a:r>
              <a:rPr lang="en-US" sz="1000" dirty="0" smtClean="0"/>
              <a:t/>
            </a:r>
            <a:br>
              <a:rPr lang="en-US" sz="1000" dirty="0" smtClean="0"/>
            </a:br>
            <a:r>
              <a:rPr lang="en-US" dirty="0" smtClean="0"/>
              <a:t>Supervisor:</a:t>
            </a:r>
          </a:p>
        </p:txBody>
      </p:sp>
      <p:sp>
        <p:nvSpPr>
          <p:cNvPr id="7" name="TextBox 6"/>
          <p:cNvSpPr txBox="1"/>
          <p:nvPr/>
        </p:nvSpPr>
        <p:spPr>
          <a:xfrm>
            <a:off x="457200" y="2319263"/>
            <a:ext cx="42672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b="1" cap="all" spc="300" dirty="0" smtClean="0">
                <a:ln w="9000" cmpd="sng">
                  <a:solidFill>
                    <a:schemeClr val="tx1"/>
                  </a:solidFill>
                  <a:prstDash val="solid"/>
                </a:ln>
                <a:solidFill>
                  <a:schemeClr val="bg1"/>
                </a:solidFill>
                <a:latin typeface="Cooper Black" pitchFamily="18" charset="0"/>
                <a:cs typeface="Arial" pitchFamily="34" charset="0"/>
              </a:rPr>
              <a:t>Katelynn Sobraske</a:t>
            </a:r>
            <a:endParaRPr lang="en-US" sz="3200" b="1" cap="all" spc="300" dirty="0">
              <a:ln w="9000" cmpd="sng">
                <a:solidFill>
                  <a:schemeClr val="tx1"/>
                </a:solidFill>
                <a:prstDash val="solid"/>
              </a:ln>
              <a:solidFill>
                <a:schemeClr val="bg1"/>
              </a:solidFill>
              <a:latin typeface="Cooper Black" pitchFamily="18" charset="0"/>
              <a:cs typeface="Arial" pitchFamily="34" charset="0"/>
            </a:endParaRPr>
          </a:p>
        </p:txBody>
      </p:sp>
      <p:sp>
        <p:nvSpPr>
          <p:cNvPr id="11" name="TextBox 10"/>
          <p:cNvSpPr txBox="1"/>
          <p:nvPr/>
        </p:nvSpPr>
        <p:spPr>
          <a:xfrm>
            <a:off x="1219200" y="4876800"/>
            <a:ext cx="2743200" cy="553998"/>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000" b="1" dirty="0" smtClean="0"/>
              <a:t>Linda Heinen</a:t>
            </a:r>
            <a:endParaRPr lang="en-US" sz="3000" b="1" dirty="0"/>
          </a:p>
        </p:txBody>
      </p:sp>
    </p:spTree>
  </p:cSld>
  <p:clrMapOvr>
    <a:masterClrMapping/>
  </p:clrMapOvr>
  <p:transition spd="med" advClick="0" advTm="8000">
    <p:split orient="vert"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696200" cy="1524000"/>
          </a:xfrm>
          <a:noFill/>
        </p:spPr>
        <p:txBody>
          <a:bodyPr anchor="ctr" anchorCtr="1">
            <a:noAutofit/>
          </a:bodyPr>
          <a:lstStyle/>
          <a:p>
            <a:pPr algn="ctr"/>
            <a:r>
              <a:rPr lang="en-US" sz="2900" cap="none" dirty="0" smtClean="0">
                <a:ln w="500">
                  <a:solidFill>
                    <a:schemeClr val="bg1"/>
                  </a:solidFill>
                </a:ln>
                <a:solidFill>
                  <a:sysClr val="windowText" lastClr="000000"/>
                </a:solidFill>
              </a:rPr>
              <a:t>“I am a senior management major, and </a:t>
            </a:r>
            <a:br>
              <a:rPr lang="en-US" sz="2900" cap="none" dirty="0" smtClean="0">
                <a:ln w="500">
                  <a:solidFill>
                    <a:schemeClr val="bg1"/>
                  </a:solidFill>
                </a:ln>
                <a:solidFill>
                  <a:sysClr val="windowText" lastClr="000000"/>
                </a:solidFill>
              </a:rPr>
            </a:br>
            <a:r>
              <a:rPr lang="en-US" sz="2900" cap="none" dirty="0" smtClean="0">
                <a:ln w="500">
                  <a:solidFill>
                    <a:schemeClr val="bg1"/>
                  </a:solidFill>
                </a:ln>
                <a:solidFill>
                  <a:sysClr val="windowText" lastClr="000000"/>
                </a:solidFill>
              </a:rPr>
              <a:t>my student employment position has </a:t>
            </a:r>
            <a:br>
              <a:rPr lang="en-US" sz="2900" cap="none" dirty="0" smtClean="0">
                <a:ln w="500">
                  <a:solidFill>
                    <a:schemeClr val="bg1"/>
                  </a:solidFill>
                </a:ln>
                <a:solidFill>
                  <a:sysClr val="windowText" lastClr="000000"/>
                </a:solidFill>
              </a:rPr>
            </a:br>
            <a:r>
              <a:rPr lang="en-US" sz="2900" cap="none" dirty="0" smtClean="0">
                <a:ln w="500">
                  <a:solidFill>
                    <a:schemeClr val="bg1"/>
                  </a:solidFill>
                </a:ln>
                <a:solidFill>
                  <a:sysClr val="windowText" lastClr="000000"/>
                </a:solidFill>
              </a:rPr>
              <a:t>been a great way to practice the skills </a:t>
            </a:r>
            <a:br>
              <a:rPr lang="en-US" sz="2900" cap="none" dirty="0" smtClean="0">
                <a:ln w="500">
                  <a:solidFill>
                    <a:schemeClr val="bg1"/>
                  </a:solidFill>
                </a:ln>
                <a:solidFill>
                  <a:sysClr val="windowText" lastClr="000000"/>
                </a:solidFill>
              </a:rPr>
            </a:br>
            <a:r>
              <a:rPr lang="en-US" sz="2900" cap="none" dirty="0" smtClean="0">
                <a:ln w="500">
                  <a:solidFill>
                    <a:schemeClr val="bg1"/>
                  </a:solidFill>
                </a:ln>
                <a:solidFill>
                  <a:sysClr val="windowText" lastClr="000000"/>
                </a:solidFill>
              </a:rPr>
              <a:t>I am learning in class.”</a:t>
            </a:r>
            <a:endParaRPr lang="en-US" sz="2900" cap="none" dirty="0">
              <a:ln w="500">
                <a:solidFill>
                  <a:schemeClr val="bg1"/>
                </a:solidFill>
              </a:ln>
              <a:solidFill>
                <a:sysClr val="windowText" lastClr="000000"/>
              </a:solidFill>
            </a:endParaRPr>
          </a:p>
        </p:txBody>
      </p:sp>
      <p:pic>
        <p:nvPicPr>
          <p:cNvPr id="8" name="Content Placeholder 7" descr="Amanda Wesley 1.jpg"/>
          <p:cNvPicPr>
            <a:picLocks noGrp="1" noChangeAspect="1"/>
          </p:cNvPicPr>
          <p:nvPr>
            <p:ph sz="half" idx="1"/>
          </p:nvPr>
        </p:nvPicPr>
        <p:blipFill>
          <a:blip r:embed="rId2" cstate="print"/>
          <a:stretch>
            <a:fillRect/>
          </a:stretch>
        </p:blipFill>
        <p:spPr>
          <a:xfrm>
            <a:off x="4903084" y="2190750"/>
            <a:ext cx="3528832" cy="4210050"/>
          </a:xfrm>
        </p:spPr>
      </p:pic>
      <p:sp>
        <p:nvSpPr>
          <p:cNvPr id="10" name="Content Placeholder 5"/>
          <p:cNvSpPr>
            <a:spLocks noGrp="1"/>
          </p:cNvSpPr>
          <p:nvPr>
            <p:ph sz="half" idx="2"/>
          </p:nvPr>
        </p:nvSpPr>
        <p:spPr>
          <a:xfrm>
            <a:off x="457200" y="3429000"/>
            <a:ext cx="4038600" cy="3657600"/>
          </a:xfrm>
        </p:spPr>
        <p:txBody>
          <a:bodyPr/>
          <a:lstStyle/>
          <a:p>
            <a:pPr algn="ctr">
              <a:buNone/>
            </a:pPr>
            <a:r>
              <a:rPr lang="en-US" sz="1000" dirty="0" smtClean="0"/>
              <a:t/>
            </a:r>
            <a:br>
              <a:rPr lang="en-US" sz="1000" dirty="0" smtClean="0"/>
            </a:br>
            <a:r>
              <a:rPr lang="en-US" dirty="0" smtClean="0"/>
              <a:t>Campus Recreation</a:t>
            </a:r>
          </a:p>
          <a:p>
            <a:pPr algn="ctr">
              <a:buNone/>
            </a:pPr>
            <a:r>
              <a:rPr lang="en-US" sz="1000" dirty="0" smtClean="0"/>
              <a:t/>
            </a:r>
            <a:br>
              <a:rPr lang="en-US" sz="1000" dirty="0" smtClean="0"/>
            </a:br>
            <a:r>
              <a:rPr lang="en-US" dirty="0" smtClean="0"/>
              <a:t>Supervisor:</a:t>
            </a:r>
          </a:p>
        </p:txBody>
      </p:sp>
      <p:sp>
        <p:nvSpPr>
          <p:cNvPr id="12" name="TextBox 11"/>
          <p:cNvSpPr txBox="1"/>
          <p:nvPr/>
        </p:nvSpPr>
        <p:spPr>
          <a:xfrm>
            <a:off x="457200" y="2326213"/>
            <a:ext cx="4191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b="1" cap="all" spc="300" dirty="0" smtClean="0">
                <a:ln w="9000" cmpd="sng">
                  <a:solidFill>
                    <a:schemeClr val="tx1"/>
                  </a:solidFill>
                  <a:prstDash val="solid"/>
                </a:ln>
                <a:solidFill>
                  <a:schemeClr val="bg1"/>
                </a:solidFill>
                <a:latin typeface="Cooper Black" pitchFamily="18" charset="0"/>
                <a:cs typeface="Arial" pitchFamily="34" charset="0"/>
              </a:rPr>
              <a:t>Amanda Wesley</a:t>
            </a:r>
            <a:endParaRPr lang="en-US" sz="3200" b="1" cap="all" spc="300" dirty="0">
              <a:ln w="9000" cmpd="sng">
                <a:solidFill>
                  <a:schemeClr val="tx1"/>
                </a:solidFill>
                <a:prstDash val="solid"/>
              </a:ln>
              <a:solidFill>
                <a:schemeClr val="bg1"/>
              </a:solidFill>
              <a:latin typeface="Cooper Black" pitchFamily="18" charset="0"/>
              <a:cs typeface="Arial" pitchFamily="34" charset="0"/>
            </a:endParaRPr>
          </a:p>
        </p:txBody>
      </p:sp>
      <p:sp>
        <p:nvSpPr>
          <p:cNvPr id="13" name="TextBox 12"/>
          <p:cNvSpPr txBox="1"/>
          <p:nvPr/>
        </p:nvSpPr>
        <p:spPr>
          <a:xfrm>
            <a:off x="1219200" y="4876800"/>
            <a:ext cx="2895600" cy="553998"/>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000" b="1" dirty="0" smtClean="0"/>
              <a:t>Marcia Mahlum</a:t>
            </a:r>
            <a:endParaRPr lang="en-US" sz="3000" b="1" dirty="0"/>
          </a:p>
        </p:txBody>
      </p:sp>
    </p:spTree>
  </p:cSld>
  <p:clrMapOvr>
    <a:masterClrMapping/>
  </p:clrMapOvr>
  <p:transition spd="med" advClick="0" advTm="10000">
    <p:split orient="ver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696200" cy="1524000"/>
          </a:xfrm>
          <a:noFill/>
        </p:spPr>
        <p:txBody>
          <a:bodyPr anchor="ctr" anchorCtr="1">
            <a:noAutofit/>
          </a:bodyPr>
          <a:lstStyle/>
          <a:p>
            <a:pPr algn="ctr"/>
            <a:r>
              <a:rPr lang="en-US" sz="2800" cap="none" dirty="0" smtClean="0">
                <a:ln w="500">
                  <a:solidFill>
                    <a:schemeClr val="bg1"/>
                  </a:solidFill>
                </a:ln>
                <a:solidFill>
                  <a:sysClr val="windowText" lastClr="000000"/>
                </a:solidFill>
              </a:rPr>
              <a:t>“I have great confidence in her abilities to see and understand the depth and breadth of the operations of our department.”</a:t>
            </a:r>
            <a:endParaRPr lang="en-US" sz="2800" cap="none" dirty="0">
              <a:ln w="500">
                <a:solidFill>
                  <a:schemeClr val="bg1"/>
                </a:solidFill>
              </a:ln>
              <a:solidFill>
                <a:sysClr val="windowText" lastClr="000000"/>
              </a:solidFill>
            </a:endParaRPr>
          </a:p>
        </p:txBody>
      </p:sp>
      <p:pic>
        <p:nvPicPr>
          <p:cNvPr id="9" name="Content Placeholder 8" descr="Amanda Wesley 1.jpg"/>
          <p:cNvPicPr>
            <a:picLocks noGrp="1" noChangeAspect="1"/>
          </p:cNvPicPr>
          <p:nvPr>
            <p:ph sz="half" idx="1"/>
          </p:nvPr>
        </p:nvPicPr>
        <p:blipFill>
          <a:blip r:embed="rId2" cstate="print"/>
          <a:stretch>
            <a:fillRect/>
          </a:stretch>
        </p:blipFill>
        <p:spPr>
          <a:xfrm>
            <a:off x="4903084" y="2190750"/>
            <a:ext cx="3528832" cy="4210050"/>
          </a:xfrm>
        </p:spPr>
      </p:pic>
      <p:sp>
        <p:nvSpPr>
          <p:cNvPr id="6" name="Content Placeholder 5"/>
          <p:cNvSpPr>
            <a:spLocks noGrp="1"/>
          </p:cNvSpPr>
          <p:nvPr>
            <p:ph sz="half" idx="2"/>
          </p:nvPr>
        </p:nvSpPr>
        <p:spPr>
          <a:xfrm>
            <a:off x="457200" y="3429000"/>
            <a:ext cx="4038600" cy="2971800"/>
          </a:xfrm>
        </p:spPr>
        <p:txBody>
          <a:bodyPr/>
          <a:lstStyle/>
          <a:p>
            <a:pPr algn="ctr">
              <a:buNone/>
            </a:pPr>
            <a:r>
              <a:rPr lang="en-US" sz="1000" dirty="0" smtClean="0"/>
              <a:t/>
            </a:r>
            <a:br>
              <a:rPr lang="en-US" sz="1000" dirty="0" smtClean="0"/>
            </a:br>
            <a:r>
              <a:rPr lang="en-US" dirty="0" smtClean="0"/>
              <a:t>Campus Recreation</a:t>
            </a:r>
          </a:p>
          <a:p>
            <a:pPr algn="ctr">
              <a:buNone/>
            </a:pPr>
            <a:r>
              <a:rPr lang="en-US" sz="1000" dirty="0" smtClean="0"/>
              <a:t/>
            </a:r>
            <a:br>
              <a:rPr lang="en-US" sz="1000" dirty="0" smtClean="0"/>
            </a:br>
            <a:r>
              <a:rPr lang="en-US" dirty="0" smtClean="0"/>
              <a:t>Supervisor:</a:t>
            </a:r>
          </a:p>
        </p:txBody>
      </p:sp>
      <p:sp>
        <p:nvSpPr>
          <p:cNvPr id="7" name="TextBox 6"/>
          <p:cNvSpPr txBox="1"/>
          <p:nvPr/>
        </p:nvSpPr>
        <p:spPr>
          <a:xfrm>
            <a:off x="457200" y="2326213"/>
            <a:ext cx="4191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b="1" cap="all" spc="300" dirty="0" smtClean="0">
                <a:ln w="9000" cmpd="sng">
                  <a:solidFill>
                    <a:schemeClr val="tx1"/>
                  </a:solidFill>
                  <a:prstDash val="solid"/>
                </a:ln>
                <a:solidFill>
                  <a:schemeClr val="bg1"/>
                </a:solidFill>
                <a:latin typeface="Cooper Black" pitchFamily="18" charset="0"/>
                <a:cs typeface="Arial" pitchFamily="34" charset="0"/>
              </a:rPr>
              <a:t>Amanda Wesley</a:t>
            </a:r>
            <a:endParaRPr lang="en-US" sz="3200" b="1" cap="all" spc="300" dirty="0">
              <a:ln w="9000" cmpd="sng">
                <a:solidFill>
                  <a:schemeClr val="tx1"/>
                </a:solidFill>
                <a:prstDash val="solid"/>
              </a:ln>
              <a:solidFill>
                <a:schemeClr val="bg1"/>
              </a:solidFill>
              <a:latin typeface="Cooper Black" pitchFamily="18" charset="0"/>
              <a:cs typeface="Arial" pitchFamily="34" charset="0"/>
            </a:endParaRPr>
          </a:p>
        </p:txBody>
      </p:sp>
      <p:sp>
        <p:nvSpPr>
          <p:cNvPr id="8" name="TextBox 7"/>
          <p:cNvSpPr txBox="1"/>
          <p:nvPr/>
        </p:nvSpPr>
        <p:spPr>
          <a:xfrm>
            <a:off x="1219200" y="4876800"/>
            <a:ext cx="2895600" cy="553998"/>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000" b="1" dirty="0" smtClean="0"/>
              <a:t>Marcia Mahlum</a:t>
            </a:r>
            <a:endParaRPr lang="en-US" sz="3000" b="1" dirty="0"/>
          </a:p>
        </p:txBody>
      </p:sp>
    </p:spTree>
  </p:cSld>
  <p:clrMapOvr>
    <a:masterClrMapping/>
  </p:clrMapOvr>
  <p:transition spd="med" advClick="0" advTm="10000">
    <p:split orient="vert"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696200" cy="1524000"/>
          </a:xfrm>
          <a:noFill/>
        </p:spPr>
        <p:txBody>
          <a:bodyPr anchor="ctr" anchorCtr="1">
            <a:noAutofit/>
          </a:bodyPr>
          <a:lstStyle/>
          <a:p>
            <a:pPr algn="ctr"/>
            <a:r>
              <a:rPr lang="en-US" sz="2800" cap="none" dirty="0" smtClean="0">
                <a:ln w="500">
                  <a:solidFill>
                    <a:schemeClr val="bg1"/>
                  </a:solidFill>
                </a:ln>
                <a:solidFill>
                  <a:sysClr val="windowText" lastClr="000000"/>
                </a:solidFill>
              </a:rPr>
              <a:t>“My job has allowed me to enhance my </a:t>
            </a:r>
            <a:br>
              <a:rPr lang="en-US" sz="2800" cap="none" dirty="0" smtClean="0">
                <a:ln w="500">
                  <a:solidFill>
                    <a:schemeClr val="bg1"/>
                  </a:solidFill>
                </a:ln>
                <a:solidFill>
                  <a:sysClr val="windowText" lastClr="000000"/>
                </a:solidFill>
              </a:rPr>
            </a:br>
            <a:r>
              <a:rPr lang="en-US" sz="2800" cap="none" dirty="0" smtClean="0">
                <a:ln w="500">
                  <a:solidFill>
                    <a:schemeClr val="bg1"/>
                  </a:solidFill>
                </a:ln>
                <a:solidFill>
                  <a:sysClr val="windowText" lastClr="000000"/>
                </a:solidFill>
              </a:rPr>
              <a:t>skills when communicating with others, especially when working with multiple individuals at a time.”</a:t>
            </a:r>
            <a:endParaRPr lang="en-US" sz="2800" cap="none" dirty="0">
              <a:ln w="500">
                <a:solidFill>
                  <a:schemeClr val="bg1"/>
                </a:solidFill>
              </a:ln>
              <a:solidFill>
                <a:sysClr val="windowText" lastClr="000000"/>
              </a:solidFill>
            </a:endParaRPr>
          </a:p>
        </p:txBody>
      </p:sp>
      <p:pic>
        <p:nvPicPr>
          <p:cNvPr id="8" name="Content Placeholder 7" descr="Erin Wiese 1.jpg"/>
          <p:cNvPicPr>
            <a:picLocks noGrp="1" noChangeAspect="1"/>
          </p:cNvPicPr>
          <p:nvPr>
            <p:ph sz="half" idx="1"/>
          </p:nvPr>
        </p:nvPicPr>
        <p:blipFill>
          <a:blip r:embed="rId2" cstate="print"/>
          <a:stretch>
            <a:fillRect/>
          </a:stretch>
        </p:blipFill>
        <p:spPr>
          <a:xfrm>
            <a:off x="5123815" y="2190750"/>
            <a:ext cx="3087370" cy="4210050"/>
          </a:xfrm>
        </p:spPr>
      </p:pic>
      <p:sp>
        <p:nvSpPr>
          <p:cNvPr id="6" name="Content Placeholder 5"/>
          <p:cNvSpPr>
            <a:spLocks noGrp="1"/>
          </p:cNvSpPr>
          <p:nvPr>
            <p:ph sz="half" idx="2"/>
          </p:nvPr>
        </p:nvSpPr>
        <p:spPr>
          <a:xfrm>
            <a:off x="457200" y="2743200"/>
            <a:ext cx="4038600" cy="3657600"/>
          </a:xfrm>
        </p:spPr>
        <p:txBody>
          <a:bodyPr/>
          <a:lstStyle/>
          <a:p>
            <a:pPr algn="ctr">
              <a:buNone/>
            </a:pPr>
            <a:r>
              <a:rPr lang="en-US" sz="1200" dirty="0" smtClean="0"/>
              <a:t/>
            </a:r>
            <a:br>
              <a:rPr lang="en-US" sz="1200" dirty="0" smtClean="0"/>
            </a:br>
            <a:r>
              <a:rPr lang="en-US" dirty="0" smtClean="0"/>
              <a:t>Admissions Office</a:t>
            </a:r>
          </a:p>
          <a:p>
            <a:pPr algn="ctr">
              <a:buNone/>
            </a:pPr>
            <a:r>
              <a:rPr lang="en-US" sz="1000" dirty="0" smtClean="0"/>
              <a:t/>
            </a:r>
            <a:br>
              <a:rPr lang="en-US" sz="1000" dirty="0" smtClean="0"/>
            </a:br>
            <a:r>
              <a:rPr lang="en-US" dirty="0" smtClean="0"/>
              <a:t>Supervisor:</a:t>
            </a:r>
          </a:p>
        </p:txBody>
      </p:sp>
      <p:sp>
        <p:nvSpPr>
          <p:cNvPr id="7" name="TextBox 6"/>
          <p:cNvSpPr txBox="1"/>
          <p:nvPr/>
        </p:nvSpPr>
        <p:spPr>
          <a:xfrm>
            <a:off x="609600" y="2286000"/>
            <a:ext cx="4191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b="1" cap="all" spc="300" dirty="0" smtClean="0">
                <a:ln w="9000" cmpd="sng">
                  <a:solidFill>
                    <a:schemeClr val="tx1"/>
                  </a:solidFill>
                  <a:prstDash val="solid"/>
                </a:ln>
                <a:solidFill>
                  <a:schemeClr val="bg1"/>
                </a:solidFill>
                <a:latin typeface="Cooper Black" pitchFamily="18" charset="0"/>
                <a:cs typeface="Arial" pitchFamily="34" charset="0"/>
              </a:rPr>
              <a:t>Erin Wiese</a:t>
            </a:r>
            <a:endParaRPr lang="en-US" sz="3200" b="1" cap="all" spc="300" dirty="0">
              <a:ln w="9000" cmpd="sng">
                <a:solidFill>
                  <a:schemeClr val="tx1"/>
                </a:solidFill>
                <a:prstDash val="solid"/>
              </a:ln>
              <a:solidFill>
                <a:schemeClr val="bg1"/>
              </a:solidFill>
              <a:latin typeface="Cooper Black" pitchFamily="18" charset="0"/>
              <a:cs typeface="Arial" pitchFamily="34" charset="0"/>
            </a:endParaRPr>
          </a:p>
        </p:txBody>
      </p:sp>
      <p:sp>
        <p:nvSpPr>
          <p:cNvPr id="11" name="TextBox 10"/>
          <p:cNvSpPr txBox="1"/>
          <p:nvPr/>
        </p:nvSpPr>
        <p:spPr>
          <a:xfrm>
            <a:off x="1219200" y="4191000"/>
            <a:ext cx="2743200" cy="553998"/>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000" b="1" dirty="0" smtClean="0"/>
              <a:t>Angie Arens</a:t>
            </a:r>
            <a:endParaRPr lang="en-US" sz="3000" b="1" dirty="0"/>
          </a:p>
        </p:txBody>
      </p:sp>
    </p:spTree>
  </p:cSld>
  <p:clrMapOvr>
    <a:masterClrMapping/>
  </p:clrMapOvr>
  <p:transition spd="med" advClick="0" advTm="9000">
    <p:split orient="vert"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696200" cy="1524000"/>
          </a:xfrm>
          <a:noFill/>
        </p:spPr>
        <p:txBody>
          <a:bodyPr anchor="ctr" anchorCtr="1">
            <a:noAutofit/>
          </a:bodyPr>
          <a:lstStyle/>
          <a:p>
            <a:pPr algn="ctr"/>
            <a:r>
              <a:rPr lang="en-US" sz="2950" cap="none" dirty="0" smtClean="0">
                <a:ln w="500">
                  <a:solidFill>
                    <a:schemeClr val="bg1"/>
                  </a:solidFill>
                </a:ln>
                <a:solidFill>
                  <a:sysClr val="windowText" lastClr="000000"/>
                </a:solidFill>
              </a:rPr>
              <a:t>“As a tour guide, Erin has outstanding communication skills and she continues that in her position this year.”</a:t>
            </a:r>
            <a:endParaRPr lang="en-US" sz="2950" cap="none" dirty="0">
              <a:ln w="500">
                <a:solidFill>
                  <a:schemeClr val="bg1"/>
                </a:solidFill>
              </a:ln>
              <a:solidFill>
                <a:sysClr val="windowText" lastClr="000000"/>
              </a:solidFill>
            </a:endParaRPr>
          </a:p>
        </p:txBody>
      </p:sp>
      <p:pic>
        <p:nvPicPr>
          <p:cNvPr id="9" name="Content Placeholder 8" descr="Erin Wiese 1.jpg"/>
          <p:cNvPicPr>
            <a:picLocks noGrp="1" noChangeAspect="1"/>
          </p:cNvPicPr>
          <p:nvPr>
            <p:ph sz="half" idx="1"/>
          </p:nvPr>
        </p:nvPicPr>
        <p:blipFill>
          <a:blip r:embed="rId2" cstate="print"/>
          <a:stretch>
            <a:fillRect/>
          </a:stretch>
        </p:blipFill>
        <p:spPr>
          <a:xfrm>
            <a:off x="5123815" y="2190750"/>
            <a:ext cx="3087370" cy="4210050"/>
          </a:xfrm>
        </p:spPr>
      </p:pic>
      <p:sp>
        <p:nvSpPr>
          <p:cNvPr id="6" name="Content Placeholder 5"/>
          <p:cNvSpPr>
            <a:spLocks noGrp="1"/>
          </p:cNvSpPr>
          <p:nvPr>
            <p:ph sz="half" idx="2"/>
          </p:nvPr>
        </p:nvSpPr>
        <p:spPr>
          <a:xfrm>
            <a:off x="457200" y="2743200"/>
            <a:ext cx="4038600" cy="3657600"/>
          </a:xfrm>
        </p:spPr>
        <p:txBody>
          <a:bodyPr/>
          <a:lstStyle/>
          <a:p>
            <a:pPr algn="ctr">
              <a:buNone/>
            </a:pPr>
            <a:r>
              <a:rPr lang="en-US" sz="1200" dirty="0" smtClean="0"/>
              <a:t/>
            </a:r>
            <a:br>
              <a:rPr lang="en-US" sz="1200" dirty="0" smtClean="0"/>
            </a:br>
            <a:r>
              <a:rPr lang="en-US" dirty="0" smtClean="0"/>
              <a:t>Admissions Office</a:t>
            </a:r>
          </a:p>
          <a:p>
            <a:pPr algn="ctr">
              <a:buNone/>
            </a:pPr>
            <a:r>
              <a:rPr lang="en-US" sz="1000" dirty="0" smtClean="0"/>
              <a:t/>
            </a:r>
            <a:br>
              <a:rPr lang="en-US" sz="1000" dirty="0" smtClean="0"/>
            </a:br>
            <a:r>
              <a:rPr lang="en-US" dirty="0" smtClean="0"/>
              <a:t>Supervisor:</a:t>
            </a:r>
          </a:p>
        </p:txBody>
      </p:sp>
      <p:sp>
        <p:nvSpPr>
          <p:cNvPr id="7" name="TextBox 6"/>
          <p:cNvSpPr txBox="1"/>
          <p:nvPr/>
        </p:nvSpPr>
        <p:spPr>
          <a:xfrm>
            <a:off x="609600" y="2286000"/>
            <a:ext cx="4191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b="1" cap="all" spc="300" dirty="0" smtClean="0">
                <a:ln w="9000" cmpd="sng">
                  <a:solidFill>
                    <a:schemeClr val="tx1"/>
                  </a:solidFill>
                  <a:prstDash val="solid"/>
                </a:ln>
                <a:solidFill>
                  <a:schemeClr val="bg1"/>
                </a:solidFill>
                <a:latin typeface="Cooper Black" pitchFamily="18" charset="0"/>
                <a:cs typeface="Arial" pitchFamily="34" charset="0"/>
              </a:rPr>
              <a:t>Erin Wiese</a:t>
            </a:r>
            <a:endParaRPr lang="en-US" sz="3200" b="1" cap="all" spc="300" dirty="0">
              <a:ln w="9000" cmpd="sng">
                <a:solidFill>
                  <a:schemeClr val="tx1"/>
                </a:solidFill>
                <a:prstDash val="solid"/>
              </a:ln>
              <a:solidFill>
                <a:schemeClr val="bg1"/>
              </a:solidFill>
              <a:latin typeface="Cooper Black" pitchFamily="18" charset="0"/>
              <a:cs typeface="Arial" pitchFamily="34" charset="0"/>
            </a:endParaRPr>
          </a:p>
        </p:txBody>
      </p:sp>
      <p:sp>
        <p:nvSpPr>
          <p:cNvPr id="8" name="TextBox 7"/>
          <p:cNvSpPr txBox="1"/>
          <p:nvPr/>
        </p:nvSpPr>
        <p:spPr>
          <a:xfrm>
            <a:off x="1219200" y="4191000"/>
            <a:ext cx="2743200" cy="553998"/>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000" b="1" dirty="0" smtClean="0"/>
              <a:t>Angie Arens</a:t>
            </a:r>
            <a:endParaRPr lang="en-US" sz="3000" b="1" dirty="0"/>
          </a:p>
        </p:txBody>
      </p:sp>
    </p:spTree>
  </p:cSld>
  <p:clrMapOvr>
    <a:masterClrMapping/>
  </p:clrMapOvr>
  <p:transition spd="med" advClick="0" advTm="7000">
    <p:split orient="vert"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696200" cy="1524000"/>
          </a:xfrm>
          <a:noFill/>
        </p:spPr>
        <p:txBody>
          <a:bodyPr anchor="ctr" anchorCtr="1">
            <a:noAutofit/>
          </a:bodyPr>
          <a:lstStyle/>
          <a:p>
            <a:pPr algn="ctr"/>
            <a:r>
              <a:rPr lang="en-US" sz="2750" cap="none" dirty="0" smtClean="0">
                <a:ln w="500">
                  <a:solidFill>
                    <a:schemeClr val="bg1"/>
                  </a:solidFill>
                </a:ln>
                <a:solidFill>
                  <a:sysClr val="windowText" lastClr="000000"/>
                </a:solidFill>
              </a:rPr>
              <a:t>“I love my job in that I became a source of guidance for my friends who had questions on student employment or financial aid.”</a:t>
            </a:r>
            <a:endParaRPr lang="en-US" sz="2750" cap="none" dirty="0">
              <a:ln w="500">
                <a:solidFill>
                  <a:schemeClr val="bg1"/>
                </a:solidFill>
              </a:ln>
              <a:solidFill>
                <a:sysClr val="windowText" lastClr="000000"/>
              </a:solidFill>
            </a:endParaRPr>
          </a:p>
        </p:txBody>
      </p:sp>
      <p:pic>
        <p:nvPicPr>
          <p:cNvPr id="10" name="Content Placeholder 8" descr="Zoua Yang.jpg"/>
          <p:cNvPicPr>
            <a:picLocks noGrp="1" noChangeAspect="1"/>
          </p:cNvPicPr>
          <p:nvPr>
            <p:ph sz="half" idx="1"/>
          </p:nvPr>
        </p:nvPicPr>
        <p:blipFill>
          <a:blip r:embed="rId2" cstate="print"/>
          <a:stretch>
            <a:fillRect/>
          </a:stretch>
        </p:blipFill>
        <p:spPr>
          <a:xfrm>
            <a:off x="4800600" y="2258632"/>
            <a:ext cx="3544824" cy="4142168"/>
          </a:xfrm>
        </p:spPr>
      </p:pic>
      <p:sp>
        <p:nvSpPr>
          <p:cNvPr id="9" name="Content Placeholder 5"/>
          <p:cNvSpPr>
            <a:spLocks noGrp="1"/>
          </p:cNvSpPr>
          <p:nvPr>
            <p:ph sz="half" idx="2"/>
          </p:nvPr>
        </p:nvSpPr>
        <p:spPr>
          <a:xfrm>
            <a:off x="457200" y="2819400"/>
            <a:ext cx="4038600" cy="3657600"/>
          </a:xfrm>
        </p:spPr>
        <p:txBody>
          <a:bodyPr/>
          <a:lstStyle/>
          <a:p>
            <a:pPr algn="ctr">
              <a:buNone/>
            </a:pPr>
            <a:r>
              <a:rPr lang="en-US" sz="1000" dirty="0" smtClean="0"/>
              <a:t/>
            </a:r>
            <a:br>
              <a:rPr lang="en-US" sz="1000" dirty="0" smtClean="0"/>
            </a:br>
            <a:r>
              <a:rPr lang="en-US" dirty="0" smtClean="0"/>
              <a:t>Financial Aid/Student Employment Office</a:t>
            </a:r>
          </a:p>
          <a:p>
            <a:pPr algn="ctr">
              <a:buNone/>
            </a:pPr>
            <a:r>
              <a:rPr lang="en-US" sz="800" dirty="0" smtClean="0"/>
              <a:t/>
            </a:r>
            <a:br>
              <a:rPr lang="en-US" sz="800" dirty="0" smtClean="0"/>
            </a:br>
            <a:r>
              <a:rPr lang="en-US" dirty="0" smtClean="0"/>
              <a:t>Supervisor:</a:t>
            </a:r>
          </a:p>
        </p:txBody>
      </p:sp>
      <p:sp>
        <p:nvSpPr>
          <p:cNvPr id="12" name="TextBox 11"/>
          <p:cNvSpPr txBox="1"/>
          <p:nvPr/>
        </p:nvSpPr>
        <p:spPr>
          <a:xfrm>
            <a:off x="533400" y="2362200"/>
            <a:ext cx="4191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b="1" cap="all" spc="300" dirty="0" smtClean="0">
                <a:ln w="9000" cmpd="sng">
                  <a:solidFill>
                    <a:schemeClr val="tx1"/>
                  </a:solidFill>
                  <a:prstDash val="solid"/>
                </a:ln>
                <a:solidFill>
                  <a:schemeClr val="bg1"/>
                </a:solidFill>
                <a:latin typeface="Cooper Black" pitchFamily="18" charset="0"/>
                <a:cs typeface="Arial" pitchFamily="34" charset="0"/>
              </a:rPr>
              <a:t>Zoua Yang</a:t>
            </a:r>
            <a:endParaRPr lang="en-US" sz="3200" b="1" cap="all" spc="300" dirty="0">
              <a:ln w="9000" cmpd="sng">
                <a:solidFill>
                  <a:schemeClr val="tx1"/>
                </a:solidFill>
                <a:prstDash val="solid"/>
              </a:ln>
              <a:solidFill>
                <a:schemeClr val="bg1"/>
              </a:solidFill>
              <a:latin typeface="Cooper Black" pitchFamily="18" charset="0"/>
              <a:cs typeface="Arial" pitchFamily="34" charset="0"/>
            </a:endParaRPr>
          </a:p>
        </p:txBody>
      </p:sp>
      <p:sp>
        <p:nvSpPr>
          <p:cNvPr id="13" name="TextBox 12"/>
          <p:cNvSpPr txBox="1"/>
          <p:nvPr/>
        </p:nvSpPr>
        <p:spPr>
          <a:xfrm>
            <a:off x="1143000" y="4627602"/>
            <a:ext cx="2895600" cy="553998"/>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000" b="1" dirty="0" smtClean="0"/>
              <a:t>Barb Fahnhorst</a:t>
            </a:r>
            <a:endParaRPr lang="en-US" sz="3000" b="1" dirty="0"/>
          </a:p>
        </p:txBody>
      </p:sp>
    </p:spTree>
  </p:cSld>
  <p:clrMapOvr>
    <a:masterClrMapping/>
  </p:clrMapOvr>
  <p:transition spd="med" advClick="0" advTm="9000">
    <p:split orient="ver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696200" cy="1524000"/>
          </a:xfrm>
          <a:noFill/>
        </p:spPr>
        <p:txBody>
          <a:bodyPr anchor="ctr" anchorCtr="1">
            <a:noAutofit/>
          </a:bodyPr>
          <a:lstStyle/>
          <a:p>
            <a:pPr algn="ctr"/>
            <a:r>
              <a:rPr lang="en-US" sz="2400" cap="none" dirty="0" smtClean="0">
                <a:ln w="500">
                  <a:solidFill>
                    <a:schemeClr val="bg1"/>
                  </a:solidFill>
                </a:ln>
                <a:solidFill>
                  <a:sysClr val="windowText" lastClr="000000"/>
                </a:solidFill>
              </a:rPr>
              <a:t>“Zoua has embraced her role as an essential employee in the financial aid/student employment office and continues to develop transferable life skills to assist her in her life beyond college.”</a:t>
            </a:r>
            <a:endParaRPr lang="en-US" sz="2400" cap="none" dirty="0">
              <a:ln w="500">
                <a:solidFill>
                  <a:schemeClr val="bg1"/>
                </a:solidFill>
              </a:ln>
              <a:solidFill>
                <a:sysClr val="windowText" lastClr="000000"/>
              </a:solidFill>
            </a:endParaRPr>
          </a:p>
        </p:txBody>
      </p:sp>
      <p:pic>
        <p:nvPicPr>
          <p:cNvPr id="9" name="Content Placeholder 8" descr="Zoua Yang.jpg"/>
          <p:cNvPicPr>
            <a:picLocks noGrp="1" noChangeAspect="1"/>
          </p:cNvPicPr>
          <p:nvPr>
            <p:ph sz="half" idx="1"/>
          </p:nvPr>
        </p:nvPicPr>
        <p:blipFill>
          <a:blip r:embed="rId2" cstate="print"/>
          <a:stretch>
            <a:fillRect/>
          </a:stretch>
        </p:blipFill>
        <p:spPr>
          <a:xfrm>
            <a:off x="4800600" y="2258632"/>
            <a:ext cx="3544824" cy="4142168"/>
          </a:xfrm>
        </p:spPr>
      </p:pic>
      <p:sp>
        <p:nvSpPr>
          <p:cNvPr id="6" name="Content Placeholder 5"/>
          <p:cNvSpPr>
            <a:spLocks noGrp="1"/>
          </p:cNvSpPr>
          <p:nvPr>
            <p:ph sz="half" idx="2"/>
          </p:nvPr>
        </p:nvSpPr>
        <p:spPr>
          <a:xfrm>
            <a:off x="457200" y="2819400"/>
            <a:ext cx="4038600" cy="3657600"/>
          </a:xfrm>
        </p:spPr>
        <p:txBody>
          <a:bodyPr/>
          <a:lstStyle/>
          <a:p>
            <a:pPr algn="ctr">
              <a:buNone/>
            </a:pPr>
            <a:r>
              <a:rPr lang="en-US" sz="1000" dirty="0" smtClean="0"/>
              <a:t/>
            </a:r>
            <a:br>
              <a:rPr lang="en-US" sz="1000" dirty="0" smtClean="0"/>
            </a:br>
            <a:r>
              <a:rPr lang="en-US" dirty="0" smtClean="0"/>
              <a:t>Financial Aid/Student Employment Office</a:t>
            </a:r>
          </a:p>
          <a:p>
            <a:pPr algn="ctr">
              <a:buNone/>
            </a:pPr>
            <a:r>
              <a:rPr lang="en-US" sz="800" dirty="0" smtClean="0"/>
              <a:t/>
            </a:r>
            <a:br>
              <a:rPr lang="en-US" sz="800" dirty="0" smtClean="0"/>
            </a:br>
            <a:r>
              <a:rPr lang="en-US" dirty="0" smtClean="0"/>
              <a:t>Supervisor:</a:t>
            </a:r>
          </a:p>
        </p:txBody>
      </p:sp>
      <p:sp>
        <p:nvSpPr>
          <p:cNvPr id="7" name="TextBox 6"/>
          <p:cNvSpPr txBox="1"/>
          <p:nvPr/>
        </p:nvSpPr>
        <p:spPr>
          <a:xfrm>
            <a:off x="533400" y="2362200"/>
            <a:ext cx="4191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b="1" cap="all" spc="300" dirty="0" smtClean="0">
                <a:ln w="9000" cmpd="sng">
                  <a:solidFill>
                    <a:schemeClr val="tx1"/>
                  </a:solidFill>
                  <a:prstDash val="solid"/>
                </a:ln>
                <a:solidFill>
                  <a:schemeClr val="bg1"/>
                </a:solidFill>
                <a:latin typeface="Cooper Black" pitchFamily="18" charset="0"/>
                <a:cs typeface="Arial" pitchFamily="34" charset="0"/>
              </a:rPr>
              <a:t>Zoua Yang</a:t>
            </a:r>
            <a:endParaRPr lang="en-US" sz="3200" b="1" cap="all" spc="300" dirty="0">
              <a:ln w="9000" cmpd="sng">
                <a:solidFill>
                  <a:schemeClr val="tx1"/>
                </a:solidFill>
                <a:prstDash val="solid"/>
              </a:ln>
              <a:solidFill>
                <a:schemeClr val="bg1"/>
              </a:solidFill>
              <a:latin typeface="Cooper Black" pitchFamily="18" charset="0"/>
              <a:cs typeface="Arial" pitchFamily="34" charset="0"/>
            </a:endParaRPr>
          </a:p>
        </p:txBody>
      </p:sp>
      <p:sp>
        <p:nvSpPr>
          <p:cNvPr id="8" name="TextBox 7"/>
          <p:cNvSpPr txBox="1"/>
          <p:nvPr/>
        </p:nvSpPr>
        <p:spPr>
          <a:xfrm>
            <a:off x="1143000" y="4627602"/>
            <a:ext cx="2895600" cy="553998"/>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000" b="1" dirty="0" smtClean="0"/>
              <a:t>Barb Fahnhorst</a:t>
            </a:r>
            <a:endParaRPr lang="en-US" sz="3000" b="1" dirty="0"/>
          </a:p>
        </p:txBody>
      </p:sp>
    </p:spTree>
  </p:cSld>
  <p:clrMapOvr>
    <a:masterClrMapping/>
  </p:clrMapOvr>
  <p:transition spd="med" advClick="0" advTm="11000">
    <p:split orient="vert"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38200" y="1600200"/>
            <a:ext cx="7786468" cy="1953768"/>
          </a:xfrm>
          <a:prstGeom prst="rect">
            <a:avLst/>
          </a:prstGeom>
        </p:spPr>
        <p:style>
          <a:lnRef idx="1">
            <a:schemeClr val="accent1"/>
          </a:lnRef>
          <a:fillRef idx="3">
            <a:schemeClr val="accent1"/>
          </a:fillRef>
          <a:effectRef idx="2">
            <a:schemeClr val="accent1"/>
          </a:effectRef>
          <a:fontRef idx="minor">
            <a:schemeClr val="lt1"/>
          </a:fontRef>
        </p:style>
        <p:txBody>
          <a:bodyPr vert="horz" lIns="45720" tIns="0" rIns="45720" bIns="0" anchor="ctr" anchorCtr="1">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200" b="1" cap="all" dirty="0" smtClean="0">
                <a:ln w="500">
                  <a:solidFill>
                    <a:schemeClr val="tx2">
                      <a:shade val="20000"/>
                      <a:satMod val="120000"/>
                    </a:schemeClr>
                  </a:solidFill>
                </a:ln>
              </a:rPr>
              <a:t>STUDENT Team of the </a:t>
            </a:r>
            <a:br>
              <a:rPr lang="en-US" sz="4200" b="1" cap="all" dirty="0" smtClean="0">
                <a:ln w="500">
                  <a:solidFill>
                    <a:schemeClr val="tx2">
                      <a:shade val="20000"/>
                      <a:satMod val="120000"/>
                    </a:schemeClr>
                  </a:solidFill>
                </a:ln>
              </a:rPr>
            </a:br>
            <a:r>
              <a:rPr lang="en-US" sz="4200" b="1" cap="all" dirty="0" smtClean="0">
                <a:ln w="500">
                  <a:solidFill>
                    <a:schemeClr val="tx2">
                      <a:shade val="20000"/>
                      <a:satMod val="120000"/>
                    </a:schemeClr>
                  </a:solidFill>
                </a:ln>
              </a:rPr>
              <a:t>Year Nominees</a:t>
            </a:r>
            <a:endParaRPr kumimoji="0" lang="en-US" sz="4200" b="1" i="0" u="none" strike="noStrike" kern="1200" cap="all" spc="0" normalizeH="0" baseline="0" noProof="0" dirty="0" smtClean="0">
              <a:ln w="500">
                <a:solidFill>
                  <a:schemeClr val="tx2">
                    <a:shade val="20000"/>
                    <a:satMod val="120000"/>
                  </a:schemeClr>
                </a:solidFill>
              </a:ln>
              <a:solidFill>
                <a:schemeClr val="lt1"/>
              </a:solidFill>
              <a:effectLst/>
              <a:uLnTx/>
              <a:uFillTx/>
              <a:latin typeface="+mn-lt"/>
              <a:ea typeface="+mn-ea"/>
              <a:cs typeface="+mn-cs"/>
            </a:endParaRPr>
          </a:p>
        </p:txBody>
      </p:sp>
      <p:sp>
        <p:nvSpPr>
          <p:cNvPr id="11" name="Subtitle 2"/>
          <p:cNvSpPr txBox="1">
            <a:spLocks/>
          </p:cNvSpPr>
          <p:nvPr/>
        </p:nvSpPr>
        <p:spPr>
          <a:xfrm>
            <a:off x="3506842" y="3692264"/>
            <a:ext cx="5114778" cy="1260736"/>
          </a:xfrm>
          <a:prstGeom prst="rect">
            <a:avLst/>
          </a:prstGeom>
        </p:spPr>
        <p:txBody>
          <a:bodyPr vert="horz" lIns="45720" tIns="0" rIns="45720" bIns="0">
            <a:normAutofit lnSpcReduction="10000"/>
          </a:bodyPr>
          <a:lstStyle/>
          <a:p>
            <a:pPr marL="0" marR="0" lvl="0" indent="0" algn="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2800" b="0" i="0" u="none" strike="noStrike" kern="1200" cap="none" spc="0" normalizeH="0" baseline="0" noProof="0" dirty="0" smtClean="0">
                <a:ln>
                  <a:noFill/>
                </a:ln>
                <a:solidFill>
                  <a:srgbClr val="FFFFFF"/>
                </a:solidFill>
                <a:effectLst/>
                <a:uLnTx/>
                <a:uFillTx/>
                <a:latin typeface="+mn-lt"/>
                <a:ea typeface="+mn-ea"/>
                <a:cs typeface="+mn-cs"/>
              </a:rPr>
              <a:t>College of Saint Benedict</a:t>
            </a:r>
            <a:br>
              <a:rPr kumimoji="0" lang="en-US" sz="2800" b="0" i="0" u="none" strike="noStrike" kern="1200" cap="none" spc="0" normalizeH="0" baseline="0" noProof="0" dirty="0" smtClean="0">
                <a:ln>
                  <a:noFill/>
                </a:ln>
                <a:solidFill>
                  <a:srgbClr val="FFFFFF"/>
                </a:solidFill>
                <a:effectLst/>
                <a:uLnTx/>
                <a:uFillTx/>
                <a:latin typeface="+mn-lt"/>
                <a:ea typeface="+mn-ea"/>
                <a:cs typeface="+mn-cs"/>
              </a:rPr>
            </a:br>
            <a:r>
              <a:rPr kumimoji="0" lang="en-US" sz="2800" b="0" i="0" u="none" strike="noStrike" kern="1200" cap="none" spc="0" normalizeH="0" baseline="0" noProof="0" dirty="0" smtClean="0">
                <a:ln>
                  <a:noFill/>
                </a:ln>
                <a:solidFill>
                  <a:srgbClr val="FFFFFF"/>
                </a:solidFill>
                <a:effectLst/>
                <a:uLnTx/>
                <a:uFillTx/>
                <a:latin typeface="+mn-lt"/>
                <a:ea typeface="+mn-ea"/>
                <a:cs typeface="+mn-cs"/>
              </a:rPr>
              <a:t>and</a:t>
            </a:r>
            <a:br>
              <a:rPr kumimoji="0" lang="en-US" sz="2800" b="0" i="0" u="none" strike="noStrike" kern="1200" cap="none" spc="0" normalizeH="0" baseline="0" noProof="0" dirty="0" smtClean="0">
                <a:ln>
                  <a:noFill/>
                </a:ln>
                <a:solidFill>
                  <a:srgbClr val="FFFFFF"/>
                </a:solidFill>
                <a:effectLst/>
                <a:uLnTx/>
                <a:uFillTx/>
                <a:latin typeface="+mn-lt"/>
                <a:ea typeface="+mn-ea"/>
                <a:cs typeface="+mn-cs"/>
              </a:rPr>
            </a:br>
            <a:r>
              <a:rPr kumimoji="0" lang="en-US" sz="2800" b="0" i="0" u="none" strike="noStrike" kern="1200" cap="none" spc="0" normalizeH="0" baseline="0" noProof="0" dirty="0" smtClean="0">
                <a:ln>
                  <a:noFill/>
                </a:ln>
                <a:solidFill>
                  <a:srgbClr val="FFFFFF"/>
                </a:solidFill>
                <a:effectLst/>
                <a:uLnTx/>
                <a:uFillTx/>
                <a:latin typeface="+mn-lt"/>
                <a:ea typeface="+mn-ea"/>
                <a:cs typeface="+mn-cs"/>
              </a:rPr>
              <a:t>St. John’s University</a:t>
            </a:r>
          </a:p>
        </p:txBody>
      </p:sp>
      <p:sp>
        <p:nvSpPr>
          <p:cNvPr id="7" name="Rectangle 6"/>
          <p:cNvSpPr/>
          <p:nvPr/>
        </p:nvSpPr>
        <p:spPr>
          <a:xfrm>
            <a:off x="228600" y="228600"/>
            <a:ext cx="8534400" cy="6248400"/>
          </a:xfrm>
          <a:prstGeom prst="rect">
            <a:avLst/>
          </a:prstGeom>
          <a:noFill/>
          <a:ln cmpd="thickThin">
            <a:solidFill>
              <a:schemeClr val="tx1"/>
            </a:solidFill>
          </a:ln>
          <a:effectLst>
            <a:outerShdw blurRad="50800" dist="50800" dir="5400000" sx="99000" sy="99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381000"/>
            <a:ext cx="8534400" cy="6248400"/>
          </a:xfrm>
          <a:prstGeom prst="rect">
            <a:avLst/>
          </a:prstGeom>
          <a:noFill/>
          <a:ln cmpd="thickThin">
            <a:solidFill>
              <a:schemeClr val="tx1"/>
            </a:solidFill>
          </a:ln>
          <a:effectLst>
            <a:outerShdw blurRad="50800" dist="50800" dir="5400000" sx="99000" sy="99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advClick="0" advTm="5000">
    <p:split orient="vert"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696200" cy="1524000"/>
          </a:xfrm>
          <a:noFill/>
        </p:spPr>
        <p:txBody>
          <a:bodyPr anchor="ctr" anchorCtr="1">
            <a:noAutofit/>
          </a:bodyPr>
          <a:lstStyle/>
          <a:p>
            <a:pPr algn="ctr"/>
            <a:r>
              <a:rPr lang="en-US" sz="2700" cap="none" dirty="0" smtClean="0">
                <a:ln w="500">
                  <a:solidFill>
                    <a:schemeClr val="bg1"/>
                  </a:solidFill>
                </a:ln>
                <a:solidFill>
                  <a:schemeClr val="tx1"/>
                </a:solidFill>
              </a:rPr>
              <a:t>“They worked as a cohesive group, </a:t>
            </a:r>
            <a:br>
              <a:rPr lang="en-US" sz="2700" cap="none" dirty="0" smtClean="0">
                <a:ln w="500">
                  <a:solidFill>
                    <a:schemeClr val="bg1"/>
                  </a:solidFill>
                </a:ln>
                <a:solidFill>
                  <a:schemeClr val="tx1"/>
                </a:solidFill>
              </a:rPr>
            </a:br>
            <a:r>
              <a:rPr lang="en-US" sz="2700" cap="none" dirty="0" smtClean="0">
                <a:ln w="500">
                  <a:solidFill>
                    <a:schemeClr val="bg1"/>
                  </a:solidFill>
                </a:ln>
                <a:solidFill>
                  <a:schemeClr val="tx1"/>
                </a:solidFill>
              </a:rPr>
              <a:t>openly communicating their needs and expectations of each other and being a support system through stressful times.”</a:t>
            </a:r>
            <a:endParaRPr lang="en-US" sz="2700" cap="none" dirty="0">
              <a:ln w="500">
                <a:solidFill>
                  <a:schemeClr val="bg1"/>
                </a:solidFill>
              </a:ln>
              <a:solidFill>
                <a:schemeClr val="tx1"/>
              </a:solidFill>
            </a:endParaRPr>
          </a:p>
        </p:txBody>
      </p:sp>
      <p:sp>
        <p:nvSpPr>
          <p:cNvPr id="6" name="Content Placeholder 5"/>
          <p:cNvSpPr>
            <a:spLocks noGrp="1"/>
          </p:cNvSpPr>
          <p:nvPr>
            <p:ph sz="half" idx="2"/>
          </p:nvPr>
        </p:nvSpPr>
        <p:spPr>
          <a:xfrm>
            <a:off x="685800" y="4953000"/>
            <a:ext cx="2743200" cy="1905000"/>
          </a:xfrm>
        </p:spPr>
        <p:txBody>
          <a:bodyPr/>
          <a:lstStyle/>
          <a:p>
            <a:pPr algn="ctr">
              <a:buNone/>
            </a:pPr>
            <a:r>
              <a:rPr lang="en-US" dirty="0" smtClean="0"/>
              <a:t>Supervisor:</a:t>
            </a:r>
          </a:p>
        </p:txBody>
      </p:sp>
      <p:sp>
        <p:nvSpPr>
          <p:cNvPr id="9" name="TextBox 8"/>
          <p:cNvSpPr txBox="1"/>
          <p:nvPr/>
        </p:nvSpPr>
        <p:spPr>
          <a:xfrm>
            <a:off x="533400" y="5486400"/>
            <a:ext cx="2895600" cy="523220"/>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b="1" dirty="0" smtClean="0"/>
              <a:t>Rebecca Terwey</a:t>
            </a:r>
            <a:endParaRPr lang="en-US" sz="2800" b="1" dirty="0"/>
          </a:p>
        </p:txBody>
      </p:sp>
      <p:pic>
        <p:nvPicPr>
          <p:cNvPr id="14" name="Content Placeholder 13" descr="McGlynns.jpg"/>
          <p:cNvPicPr>
            <a:picLocks noGrp="1" noChangeAspect="1"/>
          </p:cNvPicPr>
          <p:nvPr>
            <p:ph sz="half" idx="2"/>
          </p:nvPr>
        </p:nvPicPr>
        <p:blipFill>
          <a:blip r:embed="rId2" cstate="print"/>
          <a:stretch>
            <a:fillRect/>
          </a:stretch>
        </p:blipFill>
        <p:spPr>
          <a:xfrm>
            <a:off x="3581400" y="2819400"/>
            <a:ext cx="4786562" cy="3565547"/>
          </a:xfrm>
        </p:spPr>
      </p:pic>
      <p:sp>
        <p:nvSpPr>
          <p:cNvPr id="8" name="TextBox 7"/>
          <p:cNvSpPr txBox="1"/>
          <p:nvPr/>
        </p:nvSpPr>
        <p:spPr>
          <a:xfrm>
            <a:off x="685800" y="2895600"/>
            <a:ext cx="2743199" cy="1815882"/>
          </a:xfrm>
          <a:prstGeom prst="rect">
            <a:avLst/>
          </a:prstGeom>
          <a:noFill/>
        </p:spPr>
        <p:txBody>
          <a:bodyPr wrap="square" rtlCol="0">
            <a:spAutoFit/>
          </a:bodyPr>
          <a:lstStyle/>
          <a:p>
            <a:pPr algn="ctr"/>
            <a:r>
              <a:rPr lang="en-US" sz="2800" b="1" dirty="0" smtClean="0"/>
              <a:t>Jessica </a:t>
            </a:r>
            <a:r>
              <a:rPr lang="en-US" sz="2800" b="1" dirty="0" err="1" smtClean="0"/>
              <a:t>Florek</a:t>
            </a:r>
            <a:r>
              <a:rPr lang="en-US" sz="2800" b="1" dirty="0" smtClean="0"/>
              <a:t> </a:t>
            </a:r>
            <a:br>
              <a:rPr lang="en-US" sz="2800" b="1" dirty="0" smtClean="0"/>
            </a:br>
            <a:r>
              <a:rPr lang="en-US" sz="2800" b="1" dirty="0" smtClean="0"/>
              <a:t>Patrick Spaniol </a:t>
            </a:r>
            <a:br>
              <a:rPr lang="en-US" sz="2800" b="1" dirty="0" smtClean="0"/>
            </a:br>
            <a:r>
              <a:rPr lang="en-US" sz="2800" b="1" dirty="0" err="1" smtClean="0"/>
              <a:t>Kindra</a:t>
            </a:r>
            <a:r>
              <a:rPr lang="en-US" sz="2800" b="1" dirty="0" smtClean="0"/>
              <a:t> </a:t>
            </a:r>
            <a:r>
              <a:rPr lang="en-US" sz="2800" b="1" dirty="0" err="1" smtClean="0"/>
              <a:t>Boelke</a:t>
            </a:r>
            <a:r>
              <a:rPr lang="en-US" sz="2800" b="1" dirty="0" smtClean="0"/>
              <a:t> </a:t>
            </a:r>
            <a:br>
              <a:rPr lang="en-US" sz="2800" b="1" dirty="0" smtClean="0"/>
            </a:br>
            <a:r>
              <a:rPr lang="en-US" sz="2800" b="1" dirty="0" err="1" smtClean="0"/>
              <a:t>Abigeal</a:t>
            </a:r>
            <a:r>
              <a:rPr lang="en-US" sz="2800" b="1" dirty="0" smtClean="0"/>
              <a:t> Roche</a:t>
            </a:r>
            <a:endParaRPr lang="en-US" sz="2800" b="1" dirty="0"/>
          </a:p>
        </p:txBody>
      </p:sp>
      <p:sp>
        <p:nvSpPr>
          <p:cNvPr id="10" name="TextBox 9"/>
          <p:cNvSpPr txBox="1"/>
          <p:nvPr/>
        </p:nvSpPr>
        <p:spPr>
          <a:xfrm>
            <a:off x="457200" y="2133600"/>
            <a:ext cx="82296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nchorCtr="0">
            <a:spAutoFit/>
          </a:bodyPr>
          <a:lstStyle/>
          <a:p>
            <a:pPr algn="ctr"/>
            <a:r>
              <a:rPr lang="en-US" sz="3200" b="1" cap="all" spc="300" dirty="0" smtClean="0">
                <a:ln w="9000" cmpd="sng">
                  <a:solidFill>
                    <a:schemeClr val="tx1"/>
                  </a:solidFill>
                  <a:prstDash val="solid"/>
                </a:ln>
                <a:solidFill>
                  <a:schemeClr val="bg1"/>
                </a:solidFill>
                <a:latin typeface="Cooper Black" pitchFamily="18" charset="0"/>
                <a:cs typeface="Arial" pitchFamily="34" charset="0"/>
              </a:rPr>
              <a:t>McGlynn’s/O’Connell’s - CSB</a:t>
            </a:r>
            <a:endParaRPr lang="en-US" sz="3200" b="1" cap="all" spc="300" dirty="0">
              <a:ln w="9000" cmpd="sng">
                <a:solidFill>
                  <a:schemeClr val="tx1"/>
                </a:solidFill>
                <a:prstDash val="solid"/>
              </a:ln>
              <a:solidFill>
                <a:schemeClr val="bg1"/>
              </a:solidFill>
              <a:latin typeface="Cooper Black" pitchFamily="18" charset="0"/>
              <a:cs typeface="Arial" pitchFamily="34" charset="0"/>
            </a:endParaRPr>
          </a:p>
        </p:txBody>
      </p:sp>
    </p:spTree>
  </p:cSld>
  <p:clrMapOvr>
    <a:masterClrMapping/>
  </p:clrMapOvr>
  <p:transition spd="med" advClick="0" advTm="15000">
    <p:split orient="vert"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696200" cy="1524000"/>
          </a:xfrm>
          <a:noFill/>
        </p:spPr>
        <p:txBody>
          <a:bodyPr anchor="ctr" anchorCtr="1">
            <a:noAutofit/>
          </a:bodyPr>
          <a:lstStyle/>
          <a:p>
            <a:pPr algn="ctr"/>
            <a:r>
              <a:rPr lang="en-US" sz="3100" cap="none" dirty="0" smtClean="0">
                <a:ln w="500">
                  <a:solidFill>
                    <a:schemeClr val="bg1"/>
                  </a:solidFill>
                </a:ln>
                <a:solidFill>
                  <a:schemeClr val="tx1"/>
                </a:solidFill>
              </a:rPr>
              <a:t>“We count on each other for </a:t>
            </a:r>
            <a:br>
              <a:rPr lang="en-US" sz="3100" cap="none" dirty="0" smtClean="0">
                <a:ln w="500">
                  <a:solidFill>
                    <a:schemeClr val="bg1"/>
                  </a:solidFill>
                </a:ln>
                <a:solidFill>
                  <a:schemeClr val="tx1"/>
                </a:solidFill>
              </a:rPr>
            </a:br>
            <a:r>
              <a:rPr lang="en-US" sz="3100" cap="none" dirty="0" smtClean="0">
                <a:ln w="500">
                  <a:solidFill>
                    <a:schemeClr val="bg1"/>
                  </a:solidFill>
                </a:ln>
                <a:solidFill>
                  <a:schemeClr val="tx1"/>
                </a:solidFill>
              </a:rPr>
              <a:t>many different tasks and we all </a:t>
            </a:r>
            <a:br>
              <a:rPr lang="en-US" sz="3100" cap="none" dirty="0" smtClean="0">
                <a:ln w="500">
                  <a:solidFill>
                    <a:schemeClr val="bg1"/>
                  </a:solidFill>
                </a:ln>
                <a:solidFill>
                  <a:schemeClr val="tx1"/>
                </a:solidFill>
              </a:rPr>
            </a:br>
            <a:r>
              <a:rPr lang="en-US" sz="3100" cap="none" dirty="0" smtClean="0">
                <a:ln w="500">
                  <a:solidFill>
                    <a:schemeClr val="bg1"/>
                  </a:solidFill>
                </a:ln>
                <a:solidFill>
                  <a:schemeClr val="tx1"/>
                </a:solidFill>
              </a:rPr>
              <a:t>work better together.”</a:t>
            </a:r>
            <a:endParaRPr lang="en-US" sz="3100" cap="none" dirty="0">
              <a:ln w="500">
                <a:solidFill>
                  <a:schemeClr val="bg1"/>
                </a:solidFill>
              </a:ln>
              <a:solidFill>
                <a:schemeClr val="tx1"/>
              </a:solidFill>
            </a:endParaRPr>
          </a:p>
        </p:txBody>
      </p:sp>
      <p:pic>
        <p:nvPicPr>
          <p:cNvPr id="14" name="Content Placeholder 13" descr="McGlynns.jpg"/>
          <p:cNvPicPr>
            <a:picLocks noGrp="1" noChangeAspect="1"/>
          </p:cNvPicPr>
          <p:nvPr>
            <p:ph sz="half" idx="2"/>
          </p:nvPr>
        </p:nvPicPr>
        <p:blipFill>
          <a:blip r:embed="rId2" cstate="print"/>
          <a:stretch>
            <a:fillRect/>
          </a:stretch>
        </p:blipFill>
        <p:spPr>
          <a:xfrm>
            <a:off x="3581400" y="2819400"/>
            <a:ext cx="4786562" cy="3565547"/>
          </a:xfrm>
        </p:spPr>
      </p:pic>
      <p:sp>
        <p:nvSpPr>
          <p:cNvPr id="10" name="TextBox 9"/>
          <p:cNvSpPr txBox="1"/>
          <p:nvPr/>
        </p:nvSpPr>
        <p:spPr>
          <a:xfrm>
            <a:off x="457200" y="2133600"/>
            <a:ext cx="82296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nchorCtr="0">
            <a:spAutoFit/>
          </a:bodyPr>
          <a:lstStyle/>
          <a:p>
            <a:pPr algn="ctr"/>
            <a:r>
              <a:rPr lang="en-US" sz="3200" b="1" cap="all" spc="300" dirty="0" smtClean="0">
                <a:ln w="9000" cmpd="sng">
                  <a:solidFill>
                    <a:schemeClr val="tx1"/>
                  </a:solidFill>
                  <a:prstDash val="solid"/>
                </a:ln>
                <a:solidFill>
                  <a:schemeClr val="bg1"/>
                </a:solidFill>
                <a:latin typeface="Cooper Black" pitchFamily="18" charset="0"/>
                <a:cs typeface="Arial" pitchFamily="34" charset="0"/>
              </a:rPr>
              <a:t>McGlynn’s/O’Connell’s - CSB</a:t>
            </a:r>
            <a:endParaRPr lang="en-US" sz="3200" b="1" cap="all" spc="300" dirty="0">
              <a:ln w="9000" cmpd="sng">
                <a:solidFill>
                  <a:schemeClr val="tx1"/>
                </a:solidFill>
                <a:prstDash val="solid"/>
              </a:ln>
              <a:solidFill>
                <a:schemeClr val="bg1"/>
              </a:solidFill>
              <a:latin typeface="Cooper Black" pitchFamily="18" charset="0"/>
              <a:cs typeface="Arial" pitchFamily="34" charset="0"/>
            </a:endParaRPr>
          </a:p>
        </p:txBody>
      </p:sp>
      <p:sp>
        <p:nvSpPr>
          <p:cNvPr id="12" name="Content Placeholder 5"/>
          <p:cNvSpPr>
            <a:spLocks noGrp="1"/>
          </p:cNvSpPr>
          <p:nvPr>
            <p:ph sz="half" idx="2"/>
          </p:nvPr>
        </p:nvSpPr>
        <p:spPr>
          <a:xfrm>
            <a:off x="685800" y="4953000"/>
            <a:ext cx="2743200" cy="1905000"/>
          </a:xfrm>
        </p:spPr>
        <p:txBody>
          <a:bodyPr/>
          <a:lstStyle/>
          <a:p>
            <a:pPr algn="ctr">
              <a:buNone/>
            </a:pPr>
            <a:r>
              <a:rPr lang="en-US" dirty="0" smtClean="0"/>
              <a:t>Supervisor:</a:t>
            </a:r>
          </a:p>
        </p:txBody>
      </p:sp>
      <p:sp>
        <p:nvSpPr>
          <p:cNvPr id="13" name="TextBox 12"/>
          <p:cNvSpPr txBox="1"/>
          <p:nvPr/>
        </p:nvSpPr>
        <p:spPr>
          <a:xfrm>
            <a:off x="533400" y="5486400"/>
            <a:ext cx="2895600" cy="523220"/>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b="1" dirty="0" smtClean="0"/>
              <a:t>Rebecca Terwey</a:t>
            </a:r>
            <a:endParaRPr lang="en-US" sz="2800" b="1" dirty="0"/>
          </a:p>
        </p:txBody>
      </p:sp>
      <p:sp>
        <p:nvSpPr>
          <p:cNvPr id="15" name="TextBox 14"/>
          <p:cNvSpPr txBox="1"/>
          <p:nvPr/>
        </p:nvSpPr>
        <p:spPr>
          <a:xfrm>
            <a:off x="685800" y="2895600"/>
            <a:ext cx="2743199" cy="1815882"/>
          </a:xfrm>
          <a:prstGeom prst="rect">
            <a:avLst/>
          </a:prstGeom>
          <a:noFill/>
        </p:spPr>
        <p:txBody>
          <a:bodyPr wrap="square" rtlCol="0">
            <a:spAutoFit/>
          </a:bodyPr>
          <a:lstStyle/>
          <a:p>
            <a:pPr algn="ctr"/>
            <a:r>
              <a:rPr lang="en-US" sz="2800" b="1" dirty="0" smtClean="0"/>
              <a:t>Jessica </a:t>
            </a:r>
            <a:r>
              <a:rPr lang="en-US" sz="2800" b="1" dirty="0" err="1" smtClean="0"/>
              <a:t>Florek</a:t>
            </a:r>
            <a:r>
              <a:rPr lang="en-US" sz="2800" b="1" dirty="0" smtClean="0"/>
              <a:t> </a:t>
            </a:r>
            <a:br>
              <a:rPr lang="en-US" sz="2800" b="1" dirty="0" smtClean="0"/>
            </a:br>
            <a:r>
              <a:rPr lang="en-US" sz="2800" b="1" dirty="0" smtClean="0"/>
              <a:t>Patrick Spaniol </a:t>
            </a:r>
            <a:br>
              <a:rPr lang="en-US" sz="2800" b="1" dirty="0" smtClean="0"/>
            </a:br>
            <a:r>
              <a:rPr lang="en-US" sz="2800" b="1" dirty="0" err="1" smtClean="0"/>
              <a:t>Kindra</a:t>
            </a:r>
            <a:r>
              <a:rPr lang="en-US" sz="2800" b="1" dirty="0" smtClean="0"/>
              <a:t> </a:t>
            </a:r>
            <a:r>
              <a:rPr lang="en-US" sz="2800" b="1" dirty="0" err="1" smtClean="0"/>
              <a:t>Boelke</a:t>
            </a:r>
            <a:r>
              <a:rPr lang="en-US" sz="2800" b="1" dirty="0" smtClean="0"/>
              <a:t> </a:t>
            </a:r>
            <a:br>
              <a:rPr lang="en-US" sz="2800" b="1" dirty="0" smtClean="0"/>
            </a:br>
            <a:r>
              <a:rPr lang="en-US" sz="2800" b="1" dirty="0" err="1" smtClean="0"/>
              <a:t>Abigeal</a:t>
            </a:r>
            <a:r>
              <a:rPr lang="en-US" sz="2800" b="1" dirty="0" smtClean="0"/>
              <a:t> Roche</a:t>
            </a:r>
            <a:endParaRPr lang="en-US" sz="2800" b="1" dirty="0"/>
          </a:p>
        </p:txBody>
      </p:sp>
    </p:spTree>
  </p:cSld>
  <p:clrMapOvr>
    <a:masterClrMapping/>
  </p:clrMapOvr>
  <p:transition spd="med" advClick="0" advTm="7000">
    <p:split orient="ver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7696200" cy="1600200"/>
          </a:xfrm>
          <a:noFill/>
        </p:spPr>
        <p:txBody>
          <a:bodyPr anchor="ctr" anchorCtr="1">
            <a:noAutofit/>
          </a:bodyPr>
          <a:lstStyle/>
          <a:p>
            <a:pPr algn="ctr"/>
            <a:r>
              <a:rPr lang="en-US" sz="3100" cap="none" dirty="0" smtClean="0">
                <a:ln w="500">
                  <a:solidFill>
                    <a:schemeClr val="bg1"/>
                  </a:solidFill>
                </a:ln>
                <a:solidFill>
                  <a:schemeClr val="tx1"/>
                </a:solidFill>
              </a:rPr>
              <a:t>“Had I not been given the experience in, and exposure to, athletics I wouldn’t have realized my passion for sports.”</a:t>
            </a:r>
            <a:endParaRPr lang="en-US" sz="3100" cap="none" dirty="0">
              <a:ln w="500">
                <a:solidFill>
                  <a:schemeClr val="bg1"/>
                </a:solidFill>
              </a:ln>
              <a:solidFill>
                <a:schemeClr val="tx1"/>
              </a:solidFill>
            </a:endParaRPr>
          </a:p>
        </p:txBody>
      </p:sp>
      <p:sp>
        <p:nvSpPr>
          <p:cNvPr id="7" name="TextBox 6"/>
          <p:cNvSpPr txBox="1"/>
          <p:nvPr/>
        </p:nvSpPr>
        <p:spPr>
          <a:xfrm>
            <a:off x="457200" y="2438400"/>
            <a:ext cx="41910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600" b="1" cap="all" spc="300" dirty="0" smtClean="0">
                <a:ln w="9000" cmpd="sng">
                  <a:solidFill>
                    <a:schemeClr val="tx1"/>
                  </a:solidFill>
                  <a:prstDash val="solid"/>
                </a:ln>
                <a:solidFill>
                  <a:schemeClr val="bg1"/>
                </a:solidFill>
                <a:latin typeface="Cooper Black" pitchFamily="18" charset="0"/>
                <a:cs typeface="Arial" pitchFamily="34" charset="0"/>
              </a:rPr>
              <a:t>Laura</a:t>
            </a:r>
            <a:r>
              <a:rPr lang="en-US" sz="3600" b="1" cap="all" spc="300" dirty="0" smtClean="0">
                <a:ln w="9000" cmpd="sng">
                  <a:solidFill>
                    <a:schemeClr val="bg1"/>
                  </a:solidFill>
                  <a:prstDash val="solid"/>
                </a:ln>
                <a:solidFill>
                  <a:schemeClr val="tx1"/>
                </a:solidFill>
                <a:effectLst/>
                <a:latin typeface="Cooper Black" pitchFamily="18" charset="0"/>
                <a:cs typeface="Arial" pitchFamily="34" charset="0"/>
              </a:rPr>
              <a:t> </a:t>
            </a:r>
            <a:r>
              <a:rPr lang="en-US" sz="3600" b="1" cap="all" spc="300" dirty="0" smtClean="0">
                <a:ln w="9000" cmpd="sng">
                  <a:solidFill>
                    <a:schemeClr val="tx1"/>
                  </a:solidFill>
                  <a:prstDash val="solid"/>
                </a:ln>
                <a:solidFill>
                  <a:schemeClr val="bg1"/>
                </a:solidFill>
                <a:effectLst/>
                <a:latin typeface="Cooper Black" pitchFamily="18" charset="0"/>
                <a:cs typeface="Arial" pitchFamily="34" charset="0"/>
              </a:rPr>
              <a:t>Deal</a:t>
            </a:r>
            <a:endParaRPr lang="en-US" sz="3600" b="1" cap="all" spc="300" dirty="0">
              <a:ln w="9000" cmpd="sng">
                <a:solidFill>
                  <a:schemeClr val="tx1"/>
                </a:solidFill>
                <a:prstDash val="solid"/>
              </a:ln>
              <a:solidFill>
                <a:schemeClr val="bg1"/>
              </a:solidFill>
              <a:effectLst/>
              <a:latin typeface="Cooper Black" pitchFamily="18" charset="0"/>
              <a:cs typeface="Arial" pitchFamily="34" charset="0"/>
            </a:endParaRPr>
          </a:p>
        </p:txBody>
      </p:sp>
      <p:sp>
        <p:nvSpPr>
          <p:cNvPr id="11" name="TextBox 10"/>
          <p:cNvSpPr txBox="1"/>
          <p:nvPr/>
        </p:nvSpPr>
        <p:spPr>
          <a:xfrm>
            <a:off x="1143000" y="4495800"/>
            <a:ext cx="2743200" cy="1015663"/>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000" b="1" dirty="0" smtClean="0"/>
              <a:t>Carol Howe-Veenstra</a:t>
            </a:r>
            <a:endParaRPr lang="en-US" sz="3000" b="1" dirty="0"/>
          </a:p>
        </p:txBody>
      </p:sp>
      <p:sp>
        <p:nvSpPr>
          <p:cNvPr id="9" name="Content Placeholder 5"/>
          <p:cNvSpPr txBox="1">
            <a:spLocks/>
          </p:cNvSpPr>
          <p:nvPr/>
        </p:nvSpPr>
        <p:spPr>
          <a:xfrm>
            <a:off x="457200" y="2971800"/>
            <a:ext cx="4191000" cy="3505200"/>
          </a:xfrm>
          <a:prstGeom prst="rect">
            <a:avLst/>
          </a:prstGeom>
        </p:spPr>
        <p:txBody>
          <a:bodyPr vert="horz" anchor="t">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CSB Athletics</a:t>
            </a:r>
          </a:p>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Supervisor:</a:t>
            </a:r>
          </a:p>
        </p:txBody>
      </p:sp>
      <p:pic>
        <p:nvPicPr>
          <p:cNvPr id="12" name="Content Placeholder 7" descr="Laura Deal.jpg"/>
          <p:cNvPicPr>
            <a:picLocks noGrp="1" noChangeAspect="1"/>
          </p:cNvPicPr>
          <p:nvPr>
            <p:ph sz="half" idx="1"/>
          </p:nvPr>
        </p:nvPicPr>
        <p:blipFill>
          <a:blip r:embed="rId2" cstate="print"/>
          <a:stretch>
            <a:fillRect/>
          </a:stretch>
        </p:blipFill>
        <p:spPr>
          <a:xfrm>
            <a:off x="4842488" y="2209800"/>
            <a:ext cx="3416068" cy="4182449"/>
          </a:xfrm>
        </p:spPr>
      </p:pic>
    </p:spTree>
  </p:cSld>
  <p:clrMapOvr>
    <a:masterClrMapping/>
  </p:clrMapOvr>
  <p:transition spd="med" advClick="0" advTm="8000">
    <p:split orient="vert"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696200" cy="1524000"/>
          </a:xfrm>
          <a:noFill/>
        </p:spPr>
        <p:txBody>
          <a:bodyPr anchor="ctr" anchorCtr="1">
            <a:noAutofit/>
          </a:bodyPr>
          <a:lstStyle/>
          <a:p>
            <a:pPr algn="ctr"/>
            <a:r>
              <a:rPr lang="en-US" sz="2700" cap="none" dirty="0" smtClean="0">
                <a:ln w="500">
                  <a:solidFill>
                    <a:schemeClr val="bg1"/>
                  </a:solidFill>
                </a:ln>
                <a:solidFill>
                  <a:schemeClr val="tx1"/>
                </a:solidFill>
              </a:rPr>
              <a:t>“I am very proud of the hard work that </a:t>
            </a:r>
            <a:br>
              <a:rPr lang="en-US" sz="2700" cap="none" dirty="0" smtClean="0">
                <a:ln w="500">
                  <a:solidFill>
                    <a:schemeClr val="bg1"/>
                  </a:solidFill>
                </a:ln>
                <a:solidFill>
                  <a:schemeClr val="tx1"/>
                </a:solidFill>
              </a:rPr>
            </a:br>
            <a:r>
              <a:rPr lang="en-US" sz="2700" cap="none" dirty="0" smtClean="0">
                <a:ln w="500">
                  <a:solidFill>
                    <a:schemeClr val="bg1"/>
                  </a:solidFill>
                </a:ln>
                <a:solidFill>
                  <a:schemeClr val="tx1"/>
                </a:solidFill>
              </a:rPr>
              <a:t>our management team and staff have dedicated to making the </a:t>
            </a:r>
            <a:r>
              <a:rPr lang="en-US" sz="2700" cap="none" dirty="0" err="1" smtClean="0">
                <a:ln w="500">
                  <a:solidFill>
                    <a:schemeClr val="bg1"/>
                  </a:solidFill>
                </a:ln>
                <a:solidFill>
                  <a:schemeClr val="tx1"/>
                </a:solidFill>
              </a:rPr>
              <a:t>McGlynn’s</a:t>
            </a:r>
            <a:r>
              <a:rPr lang="en-US" sz="2700" cap="none" dirty="0" smtClean="0">
                <a:ln w="500">
                  <a:solidFill>
                    <a:schemeClr val="bg1"/>
                  </a:solidFill>
                </a:ln>
                <a:solidFill>
                  <a:schemeClr val="tx1"/>
                </a:solidFill>
              </a:rPr>
              <a:t> </a:t>
            </a:r>
            <a:br>
              <a:rPr lang="en-US" sz="2700" cap="none" dirty="0" smtClean="0">
                <a:ln w="500">
                  <a:solidFill>
                    <a:schemeClr val="bg1"/>
                  </a:solidFill>
                </a:ln>
                <a:solidFill>
                  <a:schemeClr val="tx1"/>
                </a:solidFill>
              </a:rPr>
            </a:br>
            <a:r>
              <a:rPr lang="en-US" sz="2700" cap="none" dirty="0" smtClean="0">
                <a:ln w="500">
                  <a:solidFill>
                    <a:schemeClr val="bg1"/>
                  </a:solidFill>
                </a:ln>
                <a:solidFill>
                  <a:schemeClr val="tx1"/>
                </a:solidFill>
              </a:rPr>
              <a:t>reopening a great success.”</a:t>
            </a:r>
            <a:endParaRPr lang="en-US" sz="2700" cap="none" dirty="0">
              <a:ln w="500">
                <a:solidFill>
                  <a:schemeClr val="bg1"/>
                </a:solidFill>
              </a:ln>
              <a:solidFill>
                <a:schemeClr val="tx1"/>
              </a:solidFill>
            </a:endParaRPr>
          </a:p>
        </p:txBody>
      </p:sp>
      <p:pic>
        <p:nvPicPr>
          <p:cNvPr id="14" name="Content Placeholder 13" descr="McGlynns.jpg"/>
          <p:cNvPicPr>
            <a:picLocks noGrp="1" noChangeAspect="1"/>
          </p:cNvPicPr>
          <p:nvPr>
            <p:ph sz="half" idx="2"/>
          </p:nvPr>
        </p:nvPicPr>
        <p:blipFill>
          <a:blip r:embed="rId2" cstate="print"/>
          <a:stretch>
            <a:fillRect/>
          </a:stretch>
        </p:blipFill>
        <p:spPr>
          <a:xfrm>
            <a:off x="3581400" y="2819400"/>
            <a:ext cx="4786562" cy="3565547"/>
          </a:xfrm>
        </p:spPr>
      </p:pic>
      <p:sp>
        <p:nvSpPr>
          <p:cNvPr id="10" name="TextBox 9"/>
          <p:cNvSpPr txBox="1"/>
          <p:nvPr/>
        </p:nvSpPr>
        <p:spPr>
          <a:xfrm>
            <a:off x="457200" y="2133600"/>
            <a:ext cx="82296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nchorCtr="0">
            <a:spAutoFit/>
          </a:bodyPr>
          <a:lstStyle/>
          <a:p>
            <a:pPr algn="ctr"/>
            <a:r>
              <a:rPr lang="en-US" sz="3200" b="1" cap="all" spc="300" dirty="0" smtClean="0">
                <a:ln w="9000" cmpd="sng">
                  <a:solidFill>
                    <a:schemeClr val="tx1"/>
                  </a:solidFill>
                  <a:prstDash val="solid"/>
                </a:ln>
                <a:solidFill>
                  <a:schemeClr val="bg1"/>
                </a:solidFill>
                <a:latin typeface="Cooper Black" pitchFamily="18" charset="0"/>
                <a:cs typeface="Arial" pitchFamily="34" charset="0"/>
              </a:rPr>
              <a:t>McGlynn’s/O’Connell’s - CSB</a:t>
            </a:r>
            <a:endParaRPr lang="en-US" sz="3200" b="1" cap="all" spc="300" dirty="0">
              <a:ln w="9000" cmpd="sng">
                <a:solidFill>
                  <a:schemeClr val="tx1"/>
                </a:solidFill>
                <a:prstDash val="solid"/>
              </a:ln>
              <a:solidFill>
                <a:schemeClr val="bg1"/>
              </a:solidFill>
              <a:latin typeface="Cooper Black" pitchFamily="18" charset="0"/>
              <a:cs typeface="Arial" pitchFamily="34" charset="0"/>
            </a:endParaRPr>
          </a:p>
        </p:txBody>
      </p:sp>
      <p:sp>
        <p:nvSpPr>
          <p:cNvPr id="12" name="Content Placeholder 5"/>
          <p:cNvSpPr>
            <a:spLocks noGrp="1"/>
          </p:cNvSpPr>
          <p:nvPr>
            <p:ph sz="half" idx="2"/>
          </p:nvPr>
        </p:nvSpPr>
        <p:spPr>
          <a:xfrm>
            <a:off x="685800" y="4953000"/>
            <a:ext cx="2743200" cy="1905000"/>
          </a:xfrm>
        </p:spPr>
        <p:txBody>
          <a:bodyPr/>
          <a:lstStyle/>
          <a:p>
            <a:pPr algn="ctr">
              <a:buNone/>
            </a:pPr>
            <a:r>
              <a:rPr lang="en-US" dirty="0" smtClean="0"/>
              <a:t>Supervisor:</a:t>
            </a:r>
          </a:p>
        </p:txBody>
      </p:sp>
      <p:sp>
        <p:nvSpPr>
          <p:cNvPr id="13" name="TextBox 12"/>
          <p:cNvSpPr txBox="1"/>
          <p:nvPr/>
        </p:nvSpPr>
        <p:spPr>
          <a:xfrm>
            <a:off x="533400" y="5486400"/>
            <a:ext cx="2895600" cy="523220"/>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b="1" dirty="0" smtClean="0"/>
              <a:t>Rebecca Terwey</a:t>
            </a:r>
            <a:endParaRPr lang="en-US" sz="2800" b="1" dirty="0"/>
          </a:p>
        </p:txBody>
      </p:sp>
      <p:sp>
        <p:nvSpPr>
          <p:cNvPr id="15" name="TextBox 14"/>
          <p:cNvSpPr txBox="1"/>
          <p:nvPr/>
        </p:nvSpPr>
        <p:spPr>
          <a:xfrm>
            <a:off x="685800" y="2895600"/>
            <a:ext cx="2743199" cy="1815882"/>
          </a:xfrm>
          <a:prstGeom prst="rect">
            <a:avLst/>
          </a:prstGeom>
          <a:noFill/>
        </p:spPr>
        <p:txBody>
          <a:bodyPr wrap="square" rtlCol="0">
            <a:spAutoFit/>
          </a:bodyPr>
          <a:lstStyle/>
          <a:p>
            <a:pPr algn="ctr"/>
            <a:r>
              <a:rPr lang="en-US" sz="2800" b="1" dirty="0" smtClean="0"/>
              <a:t>Jessica </a:t>
            </a:r>
            <a:r>
              <a:rPr lang="en-US" sz="2800" b="1" dirty="0" err="1" smtClean="0"/>
              <a:t>Florek</a:t>
            </a:r>
            <a:r>
              <a:rPr lang="en-US" sz="2800" b="1" dirty="0" smtClean="0"/>
              <a:t> </a:t>
            </a:r>
            <a:br>
              <a:rPr lang="en-US" sz="2800" b="1" dirty="0" smtClean="0"/>
            </a:br>
            <a:r>
              <a:rPr lang="en-US" sz="2800" b="1" dirty="0" smtClean="0"/>
              <a:t>Patrick Spaniol </a:t>
            </a:r>
            <a:br>
              <a:rPr lang="en-US" sz="2800" b="1" dirty="0" smtClean="0"/>
            </a:br>
            <a:r>
              <a:rPr lang="en-US" sz="2800" b="1" dirty="0" err="1" smtClean="0"/>
              <a:t>Kindra</a:t>
            </a:r>
            <a:r>
              <a:rPr lang="en-US" sz="2800" b="1" dirty="0" smtClean="0"/>
              <a:t> </a:t>
            </a:r>
            <a:r>
              <a:rPr lang="en-US" sz="2800" b="1" dirty="0" err="1" smtClean="0"/>
              <a:t>Boelke</a:t>
            </a:r>
            <a:r>
              <a:rPr lang="en-US" sz="2800" b="1" dirty="0" smtClean="0"/>
              <a:t> </a:t>
            </a:r>
            <a:br>
              <a:rPr lang="en-US" sz="2800" b="1" dirty="0" smtClean="0"/>
            </a:br>
            <a:r>
              <a:rPr lang="en-US" sz="2800" b="1" dirty="0" err="1" smtClean="0"/>
              <a:t>Abigeal</a:t>
            </a:r>
            <a:r>
              <a:rPr lang="en-US" sz="2800" b="1" dirty="0" smtClean="0"/>
              <a:t> Roche</a:t>
            </a:r>
            <a:endParaRPr lang="en-US" sz="2800" b="1" dirty="0"/>
          </a:p>
        </p:txBody>
      </p:sp>
    </p:spTree>
  </p:cSld>
  <p:clrMapOvr>
    <a:masterClrMapping/>
  </p:clrMapOvr>
  <p:transition spd="med" advClick="0" advTm="10000">
    <p:split orient="vert"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696200" cy="1524000"/>
          </a:xfrm>
          <a:noFill/>
        </p:spPr>
        <p:txBody>
          <a:bodyPr anchor="ctr" anchorCtr="1">
            <a:noAutofit/>
          </a:bodyPr>
          <a:lstStyle/>
          <a:p>
            <a:pPr algn="ctr"/>
            <a:r>
              <a:rPr lang="en-US" sz="2700" cap="none" dirty="0" smtClean="0">
                <a:ln w="500">
                  <a:solidFill>
                    <a:schemeClr val="bg1"/>
                  </a:solidFill>
                </a:ln>
                <a:solidFill>
                  <a:schemeClr val="tx1"/>
                </a:solidFill>
              </a:rPr>
              <a:t>“We’ve truly developed a great trust in </a:t>
            </a:r>
            <a:br>
              <a:rPr lang="en-US" sz="2700" cap="none" dirty="0" smtClean="0">
                <a:ln w="500">
                  <a:solidFill>
                    <a:schemeClr val="bg1"/>
                  </a:solidFill>
                </a:ln>
                <a:solidFill>
                  <a:schemeClr val="tx1"/>
                </a:solidFill>
              </a:rPr>
            </a:br>
            <a:r>
              <a:rPr lang="en-US" sz="2700" cap="none" dirty="0" smtClean="0">
                <a:ln w="500">
                  <a:solidFill>
                    <a:schemeClr val="bg1"/>
                  </a:solidFill>
                </a:ln>
                <a:solidFill>
                  <a:schemeClr val="tx1"/>
                </a:solidFill>
              </a:rPr>
              <a:t>each other as a team of student managers, </a:t>
            </a:r>
            <a:br>
              <a:rPr lang="en-US" sz="2700" cap="none" dirty="0" smtClean="0">
                <a:ln w="500">
                  <a:solidFill>
                    <a:schemeClr val="bg1"/>
                  </a:solidFill>
                </a:ln>
                <a:solidFill>
                  <a:schemeClr val="tx1"/>
                </a:solidFill>
              </a:rPr>
            </a:br>
            <a:r>
              <a:rPr lang="en-US" sz="2700" cap="none" dirty="0" smtClean="0">
                <a:ln w="500">
                  <a:solidFill>
                    <a:schemeClr val="bg1"/>
                  </a:solidFill>
                </a:ln>
                <a:solidFill>
                  <a:schemeClr val="tx1"/>
                </a:solidFill>
              </a:rPr>
              <a:t>and we’re extraordinarily proud of the </a:t>
            </a:r>
            <a:br>
              <a:rPr lang="en-US" sz="2700" cap="none" dirty="0" smtClean="0">
                <a:ln w="500">
                  <a:solidFill>
                    <a:schemeClr val="bg1"/>
                  </a:solidFill>
                </a:ln>
                <a:solidFill>
                  <a:schemeClr val="tx1"/>
                </a:solidFill>
              </a:rPr>
            </a:br>
            <a:r>
              <a:rPr lang="en-US" sz="2700" cap="none" dirty="0" smtClean="0">
                <a:ln w="500">
                  <a:solidFill>
                    <a:schemeClr val="bg1"/>
                  </a:solidFill>
                </a:ln>
                <a:solidFill>
                  <a:schemeClr val="tx1"/>
                </a:solidFill>
              </a:rPr>
              <a:t>work we’ve accomplished.”</a:t>
            </a:r>
            <a:endParaRPr lang="en-US" sz="2700" cap="none" dirty="0">
              <a:ln w="500">
                <a:solidFill>
                  <a:schemeClr val="bg1"/>
                </a:solidFill>
              </a:ln>
              <a:solidFill>
                <a:schemeClr val="tx1"/>
              </a:solidFill>
            </a:endParaRPr>
          </a:p>
        </p:txBody>
      </p:sp>
      <p:pic>
        <p:nvPicPr>
          <p:cNvPr id="14" name="Content Placeholder 13" descr="McGlynns.jpg"/>
          <p:cNvPicPr>
            <a:picLocks noGrp="1" noChangeAspect="1"/>
          </p:cNvPicPr>
          <p:nvPr>
            <p:ph sz="half" idx="2"/>
          </p:nvPr>
        </p:nvPicPr>
        <p:blipFill>
          <a:blip r:embed="rId2" cstate="print"/>
          <a:stretch>
            <a:fillRect/>
          </a:stretch>
        </p:blipFill>
        <p:spPr>
          <a:xfrm>
            <a:off x="3581400" y="2819400"/>
            <a:ext cx="4786562" cy="3565547"/>
          </a:xfrm>
        </p:spPr>
      </p:pic>
      <p:sp>
        <p:nvSpPr>
          <p:cNvPr id="10" name="TextBox 9"/>
          <p:cNvSpPr txBox="1"/>
          <p:nvPr/>
        </p:nvSpPr>
        <p:spPr>
          <a:xfrm>
            <a:off x="457200" y="2133600"/>
            <a:ext cx="82296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nchorCtr="0">
            <a:spAutoFit/>
          </a:bodyPr>
          <a:lstStyle/>
          <a:p>
            <a:pPr algn="ctr"/>
            <a:r>
              <a:rPr lang="en-US" sz="3200" b="1" cap="all" spc="300" dirty="0" smtClean="0">
                <a:ln w="9000" cmpd="sng">
                  <a:solidFill>
                    <a:schemeClr val="tx1"/>
                  </a:solidFill>
                  <a:prstDash val="solid"/>
                </a:ln>
                <a:solidFill>
                  <a:schemeClr val="bg1"/>
                </a:solidFill>
                <a:latin typeface="Cooper Black" pitchFamily="18" charset="0"/>
                <a:cs typeface="Arial" pitchFamily="34" charset="0"/>
              </a:rPr>
              <a:t>McGlynn’s/O’Connell’s - CSB</a:t>
            </a:r>
            <a:endParaRPr lang="en-US" sz="3200" b="1" cap="all" spc="300" dirty="0">
              <a:ln w="9000" cmpd="sng">
                <a:solidFill>
                  <a:schemeClr val="tx1"/>
                </a:solidFill>
                <a:prstDash val="solid"/>
              </a:ln>
              <a:solidFill>
                <a:schemeClr val="bg1"/>
              </a:solidFill>
              <a:latin typeface="Cooper Black" pitchFamily="18" charset="0"/>
              <a:cs typeface="Arial" pitchFamily="34" charset="0"/>
            </a:endParaRPr>
          </a:p>
        </p:txBody>
      </p:sp>
      <p:sp>
        <p:nvSpPr>
          <p:cNvPr id="12" name="Content Placeholder 5"/>
          <p:cNvSpPr>
            <a:spLocks noGrp="1"/>
          </p:cNvSpPr>
          <p:nvPr>
            <p:ph sz="half" idx="2"/>
          </p:nvPr>
        </p:nvSpPr>
        <p:spPr>
          <a:xfrm>
            <a:off x="685800" y="4953000"/>
            <a:ext cx="2743200" cy="1905000"/>
          </a:xfrm>
        </p:spPr>
        <p:txBody>
          <a:bodyPr/>
          <a:lstStyle/>
          <a:p>
            <a:pPr algn="ctr">
              <a:buNone/>
            </a:pPr>
            <a:r>
              <a:rPr lang="en-US" dirty="0" smtClean="0"/>
              <a:t>Supervisor:</a:t>
            </a:r>
          </a:p>
        </p:txBody>
      </p:sp>
      <p:sp>
        <p:nvSpPr>
          <p:cNvPr id="13" name="TextBox 12"/>
          <p:cNvSpPr txBox="1"/>
          <p:nvPr/>
        </p:nvSpPr>
        <p:spPr>
          <a:xfrm>
            <a:off x="533400" y="5486400"/>
            <a:ext cx="2895600" cy="523220"/>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b="1" dirty="0" smtClean="0"/>
              <a:t>Rebecca Terwey</a:t>
            </a:r>
            <a:endParaRPr lang="en-US" sz="2800" b="1" dirty="0"/>
          </a:p>
        </p:txBody>
      </p:sp>
      <p:sp>
        <p:nvSpPr>
          <p:cNvPr id="15" name="TextBox 14"/>
          <p:cNvSpPr txBox="1"/>
          <p:nvPr/>
        </p:nvSpPr>
        <p:spPr>
          <a:xfrm>
            <a:off x="685800" y="2895600"/>
            <a:ext cx="2743199" cy="1815882"/>
          </a:xfrm>
          <a:prstGeom prst="rect">
            <a:avLst/>
          </a:prstGeom>
          <a:noFill/>
        </p:spPr>
        <p:txBody>
          <a:bodyPr wrap="square" rtlCol="0">
            <a:spAutoFit/>
          </a:bodyPr>
          <a:lstStyle/>
          <a:p>
            <a:pPr algn="ctr"/>
            <a:r>
              <a:rPr lang="en-US" sz="2800" b="1" dirty="0" smtClean="0"/>
              <a:t>Jessica </a:t>
            </a:r>
            <a:r>
              <a:rPr lang="en-US" sz="2800" b="1" dirty="0" err="1" smtClean="0"/>
              <a:t>Florek</a:t>
            </a:r>
            <a:r>
              <a:rPr lang="en-US" sz="2800" b="1" dirty="0" smtClean="0"/>
              <a:t> </a:t>
            </a:r>
            <a:br>
              <a:rPr lang="en-US" sz="2800" b="1" dirty="0" smtClean="0"/>
            </a:br>
            <a:r>
              <a:rPr lang="en-US" sz="2800" b="1" dirty="0" smtClean="0"/>
              <a:t>Patrick Spaniol </a:t>
            </a:r>
            <a:br>
              <a:rPr lang="en-US" sz="2800" b="1" dirty="0" smtClean="0"/>
            </a:br>
            <a:r>
              <a:rPr lang="en-US" sz="2800" b="1" dirty="0" err="1" smtClean="0"/>
              <a:t>Kindra</a:t>
            </a:r>
            <a:r>
              <a:rPr lang="en-US" sz="2800" b="1" dirty="0" smtClean="0"/>
              <a:t> </a:t>
            </a:r>
            <a:r>
              <a:rPr lang="en-US" sz="2800" b="1" dirty="0" err="1" smtClean="0"/>
              <a:t>Boelke</a:t>
            </a:r>
            <a:r>
              <a:rPr lang="en-US" sz="2800" b="1" dirty="0" smtClean="0"/>
              <a:t> </a:t>
            </a:r>
            <a:br>
              <a:rPr lang="en-US" sz="2800" b="1" dirty="0" smtClean="0"/>
            </a:br>
            <a:r>
              <a:rPr lang="en-US" sz="2800" b="1" dirty="0" err="1" smtClean="0"/>
              <a:t>Abigeal</a:t>
            </a:r>
            <a:r>
              <a:rPr lang="en-US" sz="2800" b="1" dirty="0" smtClean="0"/>
              <a:t> Roche</a:t>
            </a:r>
            <a:endParaRPr lang="en-US" sz="2800" b="1" dirty="0"/>
          </a:p>
        </p:txBody>
      </p:sp>
    </p:spTree>
  </p:cSld>
  <p:clrMapOvr>
    <a:masterClrMapping/>
  </p:clrMapOvr>
  <p:transition spd="med" advClick="0" advTm="10000">
    <p:split orient="vert"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696200" cy="1524000"/>
          </a:xfrm>
          <a:noFill/>
        </p:spPr>
        <p:txBody>
          <a:bodyPr anchor="ctr" anchorCtr="1">
            <a:noAutofit/>
          </a:bodyPr>
          <a:lstStyle/>
          <a:p>
            <a:pPr algn="ctr"/>
            <a:r>
              <a:rPr lang="en-US" sz="2500" cap="none" dirty="0" smtClean="0">
                <a:ln w="500">
                  <a:solidFill>
                    <a:schemeClr val="bg1"/>
                  </a:solidFill>
                </a:ln>
                <a:solidFill>
                  <a:schemeClr val="tx1"/>
                </a:solidFill>
              </a:rPr>
              <a:t>“Working with such an incredible team makes even the toughest aspects of the job manageable, and the enthusiasm and dedication that they bring to the job acts as encouragement each day.”</a:t>
            </a:r>
            <a:endParaRPr lang="en-US" sz="2500" cap="none" dirty="0">
              <a:ln w="500">
                <a:solidFill>
                  <a:schemeClr val="bg1"/>
                </a:solidFill>
              </a:ln>
              <a:solidFill>
                <a:schemeClr val="tx1"/>
              </a:solidFill>
            </a:endParaRPr>
          </a:p>
        </p:txBody>
      </p:sp>
      <p:pic>
        <p:nvPicPr>
          <p:cNvPr id="14" name="Content Placeholder 13" descr="McGlynns.jpg"/>
          <p:cNvPicPr>
            <a:picLocks noGrp="1" noChangeAspect="1"/>
          </p:cNvPicPr>
          <p:nvPr>
            <p:ph sz="half" idx="2"/>
          </p:nvPr>
        </p:nvPicPr>
        <p:blipFill>
          <a:blip r:embed="rId2" cstate="print"/>
          <a:stretch>
            <a:fillRect/>
          </a:stretch>
        </p:blipFill>
        <p:spPr>
          <a:xfrm>
            <a:off x="3581400" y="2819400"/>
            <a:ext cx="4786562" cy="3565547"/>
          </a:xfrm>
        </p:spPr>
      </p:pic>
      <p:sp>
        <p:nvSpPr>
          <p:cNvPr id="10" name="TextBox 9"/>
          <p:cNvSpPr txBox="1"/>
          <p:nvPr/>
        </p:nvSpPr>
        <p:spPr>
          <a:xfrm>
            <a:off x="457200" y="2133600"/>
            <a:ext cx="82296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nchorCtr="0">
            <a:spAutoFit/>
          </a:bodyPr>
          <a:lstStyle/>
          <a:p>
            <a:pPr algn="ctr"/>
            <a:r>
              <a:rPr lang="en-US" sz="3200" b="1" cap="all" spc="300" dirty="0" smtClean="0">
                <a:ln w="9000" cmpd="sng">
                  <a:solidFill>
                    <a:schemeClr val="tx1"/>
                  </a:solidFill>
                  <a:prstDash val="solid"/>
                </a:ln>
                <a:solidFill>
                  <a:schemeClr val="bg1"/>
                </a:solidFill>
                <a:latin typeface="Cooper Black" pitchFamily="18" charset="0"/>
                <a:cs typeface="Arial" pitchFamily="34" charset="0"/>
              </a:rPr>
              <a:t>McGlynn’s/O’Connell’s - CSB</a:t>
            </a:r>
            <a:endParaRPr lang="en-US" sz="3200" b="1" cap="all" spc="300" dirty="0">
              <a:ln w="9000" cmpd="sng">
                <a:solidFill>
                  <a:schemeClr val="tx1"/>
                </a:solidFill>
                <a:prstDash val="solid"/>
              </a:ln>
              <a:solidFill>
                <a:schemeClr val="bg1"/>
              </a:solidFill>
              <a:latin typeface="Cooper Black" pitchFamily="18" charset="0"/>
              <a:cs typeface="Arial" pitchFamily="34" charset="0"/>
            </a:endParaRPr>
          </a:p>
        </p:txBody>
      </p:sp>
      <p:sp>
        <p:nvSpPr>
          <p:cNvPr id="12" name="Content Placeholder 5"/>
          <p:cNvSpPr>
            <a:spLocks noGrp="1"/>
          </p:cNvSpPr>
          <p:nvPr>
            <p:ph sz="half" idx="2"/>
          </p:nvPr>
        </p:nvSpPr>
        <p:spPr>
          <a:xfrm>
            <a:off x="685800" y="4953000"/>
            <a:ext cx="2743200" cy="1905000"/>
          </a:xfrm>
        </p:spPr>
        <p:txBody>
          <a:bodyPr/>
          <a:lstStyle/>
          <a:p>
            <a:pPr algn="ctr">
              <a:buNone/>
            </a:pPr>
            <a:r>
              <a:rPr lang="en-US" dirty="0" smtClean="0"/>
              <a:t>Supervisor:</a:t>
            </a:r>
          </a:p>
        </p:txBody>
      </p:sp>
      <p:sp>
        <p:nvSpPr>
          <p:cNvPr id="13" name="TextBox 12"/>
          <p:cNvSpPr txBox="1"/>
          <p:nvPr/>
        </p:nvSpPr>
        <p:spPr>
          <a:xfrm>
            <a:off x="533400" y="5486400"/>
            <a:ext cx="2895600" cy="523220"/>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b="1" dirty="0" smtClean="0"/>
              <a:t>Rebecca Terwey</a:t>
            </a:r>
            <a:endParaRPr lang="en-US" sz="2800" b="1" dirty="0"/>
          </a:p>
        </p:txBody>
      </p:sp>
      <p:sp>
        <p:nvSpPr>
          <p:cNvPr id="15" name="TextBox 14"/>
          <p:cNvSpPr txBox="1"/>
          <p:nvPr/>
        </p:nvSpPr>
        <p:spPr>
          <a:xfrm>
            <a:off x="685800" y="2895600"/>
            <a:ext cx="2743199" cy="1815882"/>
          </a:xfrm>
          <a:prstGeom prst="rect">
            <a:avLst/>
          </a:prstGeom>
          <a:noFill/>
        </p:spPr>
        <p:txBody>
          <a:bodyPr wrap="square" rtlCol="0">
            <a:spAutoFit/>
          </a:bodyPr>
          <a:lstStyle/>
          <a:p>
            <a:pPr algn="ctr"/>
            <a:r>
              <a:rPr lang="en-US" sz="2800" b="1" dirty="0" smtClean="0"/>
              <a:t>Jessica </a:t>
            </a:r>
            <a:r>
              <a:rPr lang="en-US" sz="2800" b="1" dirty="0" err="1" smtClean="0"/>
              <a:t>Florek</a:t>
            </a:r>
            <a:r>
              <a:rPr lang="en-US" sz="2800" b="1" dirty="0" smtClean="0"/>
              <a:t> </a:t>
            </a:r>
            <a:br>
              <a:rPr lang="en-US" sz="2800" b="1" dirty="0" smtClean="0"/>
            </a:br>
            <a:r>
              <a:rPr lang="en-US" sz="2800" b="1" dirty="0" smtClean="0"/>
              <a:t>Patrick Spaniol </a:t>
            </a:r>
            <a:br>
              <a:rPr lang="en-US" sz="2800" b="1" dirty="0" smtClean="0"/>
            </a:br>
            <a:r>
              <a:rPr lang="en-US" sz="2800" b="1" dirty="0" err="1" smtClean="0"/>
              <a:t>Kindra</a:t>
            </a:r>
            <a:r>
              <a:rPr lang="en-US" sz="2800" b="1" dirty="0" smtClean="0"/>
              <a:t> </a:t>
            </a:r>
            <a:r>
              <a:rPr lang="en-US" sz="2800" b="1" dirty="0" err="1" smtClean="0"/>
              <a:t>Boelke</a:t>
            </a:r>
            <a:r>
              <a:rPr lang="en-US" sz="2800" b="1" dirty="0" smtClean="0"/>
              <a:t> </a:t>
            </a:r>
            <a:br>
              <a:rPr lang="en-US" sz="2800" b="1" dirty="0" smtClean="0"/>
            </a:br>
            <a:r>
              <a:rPr lang="en-US" sz="2800" b="1" dirty="0" err="1" smtClean="0"/>
              <a:t>Abigeal</a:t>
            </a:r>
            <a:r>
              <a:rPr lang="en-US" sz="2800" b="1" dirty="0" smtClean="0"/>
              <a:t> Roche</a:t>
            </a:r>
            <a:endParaRPr lang="en-US" sz="2800" b="1" dirty="0"/>
          </a:p>
        </p:txBody>
      </p:sp>
    </p:spTree>
  </p:cSld>
  <p:clrMapOvr>
    <a:masterClrMapping/>
  </p:clrMapOvr>
  <p:transition spd="med" advClick="0" advTm="11000">
    <p:split orient="vert" dir="in"/>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696200" cy="1524000"/>
          </a:xfrm>
          <a:noFill/>
        </p:spPr>
        <p:txBody>
          <a:bodyPr anchor="ctr" anchorCtr="1">
            <a:noAutofit/>
          </a:bodyPr>
          <a:lstStyle/>
          <a:p>
            <a:pPr algn="ctr"/>
            <a:r>
              <a:rPr lang="en-US" sz="2700" cap="none" dirty="0" smtClean="0">
                <a:ln w="500">
                  <a:solidFill>
                    <a:schemeClr val="bg1"/>
                  </a:solidFill>
                </a:ln>
                <a:solidFill>
                  <a:schemeClr val="tx1"/>
                </a:solidFill>
              </a:rPr>
              <a:t>“Our team, as well as the operations </a:t>
            </a:r>
            <a:br>
              <a:rPr lang="en-US" sz="2700" cap="none" dirty="0" smtClean="0">
                <a:ln w="500">
                  <a:solidFill>
                    <a:schemeClr val="bg1"/>
                  </a:solidFill>
                </a:ln>
                <a:solidFill>
                  <a:schemeClr val="tx1"/>
                </a:solidFill>
              </a:rPr>
            </a:br>
            <a:r>
              <a:rPr lang="en-US" sz="2700" cap="none" dirty="0" smtClean="0">
                <a:ln w="500">
                  <a:solidFill>
                    <a:schemeClr val="bg1"/>
                  </a:solidFill>
                </a:ln>
                <a:solidFill>
                  <a:schemeClr val="tx1"/>
                </a:solidFill>
              </a:rPr>
              <a:t>of the president’s office, reap the benefits through increased teamwork, efficiency, </a:t>
            </a:r>
            <a:br>
              <a:rPr lang="en-US" sz="2700" cap="none" dirty="0" smtClean="0">
                <a:ln w="500">
                  <a:solidFill>
                    <a:schemeClr val="bg1"/>
                  </a:solidFill>
                </a:ln>
                <a:solidFill>
                  <a:schemeClr val="tx1"/>
                </a:solidFill>
              </a:rPr>
            </a:br>
            <a:r>
              <a:rPr lang="en-US" sz="2700" cap="none" dirty="0" smtClean="0">
                <a:ln w="500">
                  <a:solidFill>
                    <a:schemeClr val="bg1"/>
                  </a:solidFill>
                </a:ln>
                <a:solidFill>
                  <a:schemeClr val="tx1"/>
                </a:solidFill>
              </a:rPr>
              <a:t>and productivity.”</a:t>
            </a:r>
            <a:endParaRPr lang="en-US" sz="2700" cap="none" dirty="0">
              <a:ln w="500">
                <a:solidFill>
                  <a:schemeClr val="bg1"/>
                </a:solidFill>
              </a:ln>
              <a:solidFill>
                <a:schemeClr val="tx1"/>
              </a:solidFill>
            </a:endParaRPr>
          </a:p>
        </p:txBody>
      </p:sp>
      <p:pic>
        <p:nvPicPr>
          <p:cNvPr id="12" name="Content Placeholder 11" descr="President's Office.jpg"/>
          <p:cNvPicPr>
            <a:picLocks noGrp="1" noChangeAspect="1"/>
          </p:cNvPicPr>
          <p:nvPr>
            <p:ph sz="half" idx="2"/>
          </p:nvPr>
        </p:nvPicPr>
        <p:blipFill>
          <a:blip r:embed="rId2" cstate="print"/>
          <a:stretch>
            <a:fillRect/>
          </a:stretch>
        </p:blipFill>
        <p:spPr>
          <a:xfrm>
            <a:off x="3642098" y="2971800"/>
            <a:ext cx="5044702" cy="3438674"/>
          </a:xfrm>
        </p:spPr>
      </p:pic>
      <p:sp>
        <p:nvSpPr>
          <p:cNvPr id="7" name="TextBox 6"/>
          <p:cNvSpPr txBox="1"/>
          <p:nvPr/>
        </p:nvSpPr>
        <p:spPr>
          <a:xfrm>
            <a:off x="685800" y="2125906"/>
            <a:ext cx="7239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nchorCtr="0">
            <a:spAutoFit/>
          </a:bodyPr>
          <a:lstStyle/>
          <a:p>
            <a:pPr algn="ctr"/>
            <a:r>
              <a:rPr lang="en-US" sz="3200" b="1" cap="all" spc="300" dirty="0" smtClean="0">
                <a:ln w="9000" cmpd="sng">
                  <a:solidFill>
                    <a:schemeClr val="tx1"/>
                  </a:solidFill>
                  <a:prstDash val="solid"/>
                </a:ln>
                <a:solidFill>
                  <a:schemeClr val="bg1"/>
                </a:solidFill>
                <a:latin typeface="Cooper Black" pitchFamily="18" charset="0"/>
                <a:cs typeface="Arial" pitchFamily="34" charset="0"/>
              </a:rPr>
              <a:t>SJU President’s Office</a:t>
            </a:r>
            <a:endParaRPr lang="en-US" sz="3200" b="1" cap="all" spc="300" dirty="0">
              <a:ln w="9000" cmpd="sng">
                <a:solidFill>
                  <a:schemeClr val="tx1"/>
                </a:solidFill>
                <a:prstDash val="solid"/>
              </a:ln>
              <a:solidFill>
                <a:schemeClr val="bg1"/>
              </a:solidFill>
              <a:latin typeface="Cooper Black" pitchFamily="18" charset="0"/>
              <a:cs typeface="Arial" pitchFamily="34" charset="0"/>
            </a:endParaRPr>
          </a:p>
        </p:txBody>
      </p:sp>
      <p:sp>
        <p:nvSpPr>
          <p:cNvPr id="10" name="Content Placeholder 5"/>
          <p:cNvSpPr>
            <a:spLocks noGrp="1"/>
          </p:cNvSpPr>
          <p:nvPr>
            <p:ph sz="half" idx="2"/>
          </p:nvPr>
        </p:nvSpPr>
        <p:spPr>
          <a:xfrm>
            <a:off x="457200" y="5105400"/>
            <a:ext cx="3048000" cy="1447800"/>
          </a:xfrm>
        </p:spPr>
        <p:txBody>
          <a:bodyPr/>
          <a:lstStyle/>
          <a:p>
            <a:pPr algn="ctr">
              <a:buNone/>
            </a:pPr>
            <a:r>
              <a:rPr lang="en-US" dirty="0" smtClean="0"/>
              <a:t>Supervisor:</a:t>
            </a:r>
          </a:p>
        </p:txBody>
      </p:sp>
      <p:sp>
        <p:nvSpPr>
          <p:cNvPr id="11" name="TextBox 10"/>
          <p:cNvSpPr txBox="1"/>
          <p:nvPr/>
        </p:nvSpPr>
        <p:spPr>
          <a:xfrm>
            <a:off x="457200" y="5638800"/>
            <a:ext cx="3048000" cy="461665"/>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b="1" dirty="0" smtClean="0"/>
              <a:t>Mary Ann Haws</a:t>
            </a:r>
            <a:endParaRPr lang="en-US" sz="2400" b="1" dirty="0"/>
          </a:p>
        </p:txBody>
      </p:sp>
      <p:sp>
        <p:nvSpPr>
          <p:cNvPr id="13" name="TextBox 12"/>
          <p:cNvSpPr txBox="1"/>
          <p:nvPr/>
        </p:nvSpPr>
        <p:spPr>
          <a:xfrm>
            <a:off x="457200" y="2743200"/>
            <a:ext cx="3048000" cy="2308324"/>
          </a:xfrm>
          <a:prstGeom prst="rect">
            <a:avLst/>
          </a:prstGeom>
          <a:noFill/>
        </p:spPr>
        <p:txBody>
          <a:bodyPr wrap="square" rtlCol="0">
            <a:spAutoFit/>
          </a:bodyPr>
          <a:lstStyle/>
          <a:p>
            <a:pPr algn="ctr"/>
            <a:r>
              <a:rPr lang="en-US" sz="2400" b="1" dirty="0" smtClean="0"/>
              <a:t>Bjorn Anderson</a:t>
            </a:r>
            <a:br>
              <a:rPr lang="en-US" sz="2400" b="1" dirty="0" smtClean="0"/>
            </a:br>
            <a:r>
              <a:rPr lang="en-US" sz="2400" b="1" dirty="0" smtClean="0"/>
              <a:t>Lucas Goodwin</a:t>
            </a:r>
            <a:br>
              <a:rPr lang="en-US" sz="2400" b="1" dirty="0" smtClean="0"/>
            </a:br>
            <a:r>
              <a:rPr lang="en-US" sz="2400" b="1" dirty="0" smtClean="0"/>
              <a:t>Matthew Herdering Bryton Overton</a:t>
            </a:r>
            <a:br>
              <a:rPr lang="en-US" sz="2400" b="1" dirty="0" smtClean="0"/>
            </a:br>
            <a:r>
              <a:rPr lang="en-US" sz="2400" b="1" dirty="0" smtClean="0"/>
              <a:t>James Renier</a:t>
            </a:r>
            <a:br>
              <a:rPr lang="en-US" sz="2400" b="1" dirty="0" smtClean="0"/>
            </a:br>
            <a:r>
              <a:rPr lang="en-US" sz="2400" b="1" dirty="0" smtClean="0"/>
              <a:t>Kevin Welle</a:t>
            </a:r>
            <a:endParaRPr lang="en-US" sz="2400" b="1" dirty="0"/>
          </a:p>
        </p:txBody>
      </p:sp>
    </p:spTree>
  </p:cSld>
  <p:clrMapOvr>
    <a:masterClrMapping/>
  </p:clrMapOvr>
  <p:transition spd="med" advClick="0" advTm="12000">
    <p:split orient="vert" dir="in"/>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696200" cy="1524000"/>
          </a:xfrm>
          <a:noFill/>
        </p:spPr>
        <p:txBody>
          <a:bodyPr anchor="ctr" anchorCtr="1">
            <a:noAutofit/>
          </a:bodyPr>
          <a:lstStyle/>
          <a:p>
            <a:pPr algn="ctr"/>
            <a:r>
              <a:rPr lang="en-US" sz="2550" cap="none" dirty="0" smtClean="0">
                <a:ln w="500">
                  <a:solidFill>
                    <a:schemeClr val="bg1"/>
                  </a:solidFill>
                </a:ln>
                <a:solidFill>
                  <a:schemeClr val="tx1"/>
                </a:solidFill>
              </a:rPr>
              <a:t>“Each time we work together great, original ideas are presented that enable each of us to become more efficient at work, and increase the overall production of our team exponentially.”</a:t>
            </a:r>
            <a:endParaRPr lang="en-US" sz="2550" cap="none" dirty="0">
              <a:ln w="500">
                <a:solidFill>
                  <a:schemeClr val="bg1"/>
                </a:solidFill>
              </a:ln>
              <a:solidFill>
                <a:schemeClr val="tx1"/>
              </a:solidFill>
            </a:endParaRPr>
          </a:p>
        </p:txBody>
      </p:sp>
      <p:pic>
        <p:nvPicPr>
          <p:cNvPr id="12" name="Content Placeholder 11" descr="President's Office.jpg"/>
          <p:cNvPicPr>
            <a:picLocks noGrp="1" noChangeAspect="1"/>
          </p:cNvPicPr>
          <p:nvPr>
            <p:ph sz="half" idx="2"/>
          </p:nvPr>
        </p:nvPicPr>
        <p:blipFill>
          <a:blip r:embed="rId2" cstate="print"/>
          <a:stretch>
            <a:fillRect/>
          </a:stretch>
        </p:blipFill>
        <p:spPr>
          <a:xfrm>
            <a:off x="3642098" y="2971800"/>
            <a:ext cx="5044702" cy="3438674"/>
          </a:xfrm>
        </p:spPr>
      </p:pic>
      <p:sp>
        <p:nvSpPr>
          <p:cNvPr id="9" name="TextBox 8"/>
          <p:cNvSpPr txBox="1"/>
          <p:nvPr/>
        </p:nvSpPr>
        <p:spPr>
          <a:xfrm>
            <a:off x="685800" y="2125906"/>
            <a:ext cx="7239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nchorCtr="0">
            <a:spAutoFit/>
          </a:bodyPr>
          <a:lstStyle/>
          <a:p>
            <a:pPr algn="ctr"/>
            <a:r>
              <a:rPr lang="en-US" sz="3200" b="1" cap="all" spc="300" dirty="0" smtClean="0">
                <a:ln w="9000" cmpd="sng">
                  <a:solidFill>
                    <a:schemeClr val="tx1"/>
                  </a:solidFill>
                  <a:prstDash val="solid"/>
                </a:ln>
                <a:solidFill>
                  <a:schemeClr val="bg1"/>
                </a:solidFill>
                <a:latin typeface="Cooper Black" pitchFamily="18" charset="0"/>
                <a:cs typeface="Arial" pitchFamily="34" charset="0"/>
              </a:rPr>
              <a:t>SJU President’s Office</a:t>
            </a:r>
            <a:endParaRPr lang="en-US" sz="3200" b="1" cap="all" spc="300" dirty="0">
              <a:ln w="9000" cmpd="sng">
                <a:solidFill>
                  <a:schemeClr val="tx1"/>
                </a:solidFill>
                <a:prstDash val="solid"/>
              </a:ln>
              <a:solidFill>
                <a:schemeClr val="bg1"/>
              </a:solidFill>
              <a:latin typeface="Cooper Black" pitchFamily="18" charset="0"/>
              <a:cs typeface="Arial" pitchFamily="34" charset="0"/>
            </a:endParaRPr>
          </a:p>
        </p:txBody>
      </p:sp>
      <p:sp>
        <p:nvSpPr>
          <p:cNvPr id="11" name="Content Placeholder 5"/>
          <p:cNvSpPr>
            <a:spLocks noGrp="1"/>
          </p:cNvSpPr>
          <p:nvPr>
            <p:ph sz="half" idx="2"/>
          </p:nvPr>
        </p:nvSpPr>
        <p:spPr>
          <a:xfrm>
            <a:off x="457200" y="5105400"/>
            <a:ext cx="3048000" cy="1447800"/>
          </a:xfrm>
        </p:spPr>
        <p:txBody>
          <a:bodyPr/>
          <a:lstStyle/>
          <a:p>
            <a:pPr algn="ctr">
              <a:buNone/>
            </a:pPr>
            <a:r>
              <a:rPr lang="en-US" dirty="0" smtClean="0"/>
              <a:t>Supervisor:</a:t>
            </a:r>
          </a:p>
        </p:txBody>
      </p:sp>
      <p:sp>
        <p:nvSpPr>
          <p:cNvPr id="13" name="TextBox 12"/>
          <p:cNvSpPr txBox="1"/>
          <p:nvPr/>
        </p:nvSpPr>
        <p:spPr>
          <a:xfrm>
            <a:off x="457200" y="5638800"/>
            <a:ext cx="3048000" cy="461665"/>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b="1" dirty="0" smtClean="0"/>
              <a:t>Mary Ann Haws</a:t>
            </a:r>
            <a:endParaRPr lang="en-US" sz="2400" b="1" dirty="0"/>
          </a:p>
        </p:txBody>
      </p:sp>
      <p:sp>
        <p:nvSpPr>
          <p:cNvPr id="14" name="TextBox 13"/>
          <p:cNvSpPr txBox="1"/>
          <p:nvPr/>
        </p:nvSpPr>
        <p:spPr>
          <a:xfrm>
            <a:off x="457200" y="2743200"/>
            <a:ext cx="3048000" cy="2308324"/>
          </a:xfrm>
          <a:prstGeom prst="rect">
            <a:avLst/>
          </a:prstGeom>
          <a:noFill/>
        </p:spPr>
        <p:txBody>
          <a:bodyPr wrap="square" rtlCol="0">
            <a:spAutoFit/>
          </a:bodyPr>
          <a:lstStyle/>
          <a:p>
            <a:pPr algn="ctr"/>
            <a:r>
              <a:rPr lang="en-US" sz="2400" b="1" dirty="0" smtClean="0"/>
              <a:t>Bjorn Anderson</a:t>
            </a:r>
            <a:br>
              <a:rPr lang="en-US" sz="2400" b="1" dirty="0" smtClean="0"/>
            </a:br>
            <a:r>
              <a:rPr lang="en-US" sz="2400" b="1" dirty="0" smtClean="0"/>
              <a:t>Lucas Goodwin</a:t>
            </a:r>
            <a:br>
              <a:rPr lang="en-US" sz="2400" b="1" dirty="0" smtClean="0"/>
            </a:br>
            <a:r>
              <a:rPr lang="en-US" sz="2400" b="1" dirty="0" smtClean="0"/>
              <a:t>Matthew Herdering Bryton Overton</a:t>
            </a:r>
            <a:br>
              <a:rPr lang="en-US" sz="2400" b="1" dirty="0" smtClean="0"/>
            </a:br>
            <a:r>
              <a:rPr lang="en-US" sz="2400" b="1" dirty="0" smtClean="0"/>
              <a:t>James Renier</a:t>
            </a:r>
            <a:br>
              <a:rPr lang="en-US" sz="2400" b="1" dirty="0" smtClean="0"/>
            </a:br>
            <a:r>
              <a:rPr lang="en-US" sz="2400" b="1" dirty="0" smtClean="0"/>
              <a:t>Kevin Welle</a:t>
            </a:r>
            <a:endParaRPr lang="en-US" sz="2400" b="1" dirty="0"/>
          </a:p>
        </p:txBody>
      </p:sp>
    </p:spTree>
  </p:cSld>
  <p:clrMapOvr>
    <a:masterClrMapping/>
  </p:clrMapOvr>
  <p:transition spd="med" advClick="0" advTm="11000">
    <p:split orient="vert"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696200" cy="1524000"/>
          </a:xfrm>
          <a:noFill/>
        </p:spPr>
        <p:txBody>
          <a:bodyPr anchor="ctr" anchorCtr="1">
            <a:noAutofit/>
          </a:bodyPr>
          <a:lstStyle/>
          <a:p>
            <a:pPr algn="ctr"/>
            <a:r>
              <a:rPr lang="en-US" sz="2600" cap="none" dirty="0" smtClean="0">
                <a:ln w="500">
                  <a:solidFill>
                    <a:schemeClr val="bg1"/>
                  </a:solidFill>
                </a:ln>
                <a:solidFill>
                  <a:schemeClr val="tx1"/>
                </a:solidFill>
              </a:rPr>
              <a:t>“Communication is often stressed as an important tool for our team's success. We collaborate consistently to think of ways to make tasks easier and clearer for everyone.”</a:t>
            </a:r>
            <a:endParaRPr lang="en-US" sz="2600" cap="none" dirty="0">
              <a:ln w="500">
                <a:solidFill>
                  <a:schemeClr val="bg1"/>
                </a:solidFill>
              </a:ln>
              <a:solidFill>
                <a:schemeClr val="tx1"/>
              </a:solidFill>
            </a:endParaRPr>
          </a:p>
        </p:txBody>
      </p:sp>
      <p:pic>
        <p:nvPicPr>
          <p:cNvPr id="12" name="Content Placeholder 11" descr="President's Office.jpg"/>
          <p:cNvPicPr>
            <a:picLocks noGrp="1" noChangeAspect="1"/>
          </p:cNvPicPr>
          <p:nvPr>
            <p:ph sz="half" idx="2"/>
          </p:nvPr>
        </p:nvPicPr>
        <p:blipFill>
          <a:blip r:embed="rId2" cstate="print"/>
          <a:stretch>
            <a:fillRect/>
          </a:stretch>
        </p:blipFill>
        <p:spPr>
          <a:xfrm>
            <a:off x="3642098" y="2971800"/>
            <a:ext cx="5044702" cy="3438674"/>
          </a:xfrm>
        </p:spPr>
      </p:pic>
      <p:sp>
        <p:nvSpPr>
          <p:cNvPr id="17" name="Content Placeholder 5"/>
          <p:cNvSpPr>
            <a:spLocks noGrp="1"/>
          </p:cNvSpPr>
          <p:nvPr>
            <p:ph sz="half" idx="2"/>
          </p:nvPr>
        </p:nvSpPr>
        <p:spPr>
          <a:xfrm>
            <a:off x="457200" y="5105400"/>
            <a:ext cx="3048000" cy="1447800"/>
          </a:xfrm>
        </p:spPr>
        <p:txBody>
          <a:bodyPr/>
          <a:lstStyle/>
          <a:p>
            <a:pPr algn="ctr">
              <a:buNone/>
            </a:pPr>
            <a:r>
              <a:rPr lang="en-US" dirty="0" smtClean="0"/>
              <a:t>Supervisor:</a:t>
            </a:r>
          </a:p>
        </p:txBody>
      </p:sp>
      <p:sp>
        <p:nvSpPr>
          <p:cNvPr id="18" name="TextBox 17"/>
          <p:cNvSpPr txBox="1"/>
          <p:nvPr/>
        </p:nvSpPr>
        <p:spPr>
          <a:xfrm>
            <a:off x="457200" y="5638800"/>
            <a:ext cx="3048000" cy="461665"/>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b="1" dirty="0" smtClean="0"/>
              <a:t>Mary Ann Haws</a:t>
            </a:r>
            <a:endParaRPr lang="en-US" sz="2400" b="1" dirty="0"/>
          </a:p>
        </p:txBody>
      </p:sp>
      <p:sp>
        <p:nvSpPr>
          <p:cNvPr id="8" name="TextBox 7"/>
          <p:cNvSpPr txBox="1"/>
          <p:nvPr/>
        </p:nvSpPr>
        <p:spPr>
          <a:xfrm>
            <a:off x="457200" y="2743200"/>
            <a:ext cx="3048000" cy="2308324"/>
          </a:xfrm>
          <a:prstGeom prst="rect">
            <a:avLst/>
          </a:prstGeom>
          <a:noFill/>
        </p:spPr>
        <p:txBody>
          <a:bodyPr wrap="square" rtlCol="0">
            <a:spAutoFit/>
          </a:bodyPr>
          <a:lstStyle/>
          <a:p>
            <a:pPr algn="ctr"/>
            <a:r>
              <a:rPr lang="en-US" sz="2400" b="1" dirty="0" smtClean="0"/>
              <a:t>Bjorn Anderson</a:t>
            </a:r>
            <a:br>
              <a:rPr lang="en-US" sz="2400" b="1" dirty="0" smtClean="0"/>
            </a:br>
            <a:r>
              <a:rPr lang="en-US" sz="2400" b="1" dirty="0" smtClean="0"/>
              <a:t>Lucas Goodwin</a:t>
            </a:r>
            <a:br>
              <a:rPr lang="en-US" sz="2400" b="1" dirty="0" smtClean="0"/>
            </a:br>
            <a:r>
              <a:rPr lang="en-US" sz="2400" b="1" dirty="0" smtClean="0"/>
              <a:t>Matthew Herdering Bryton Overton</a:t>
            </a:r>
            <a:br>
              <a:rPr lang="en-US" sz="2400" b="1" dirty="0" smtClean="0"/>
            </a:br>
            <a:r>
              <a:rPr lang="en-US" sz="2400" b="1" dirty="0" smtClean="0"/>
              <a:t>James Renier</a:t>
            </a:r>
            <a:br>
              <a:rPr lang="en-US" sz="2400" b="1" dirty="0" smtClean="0"/>
            </a:br>
            <a:r>
              <a:rPr lang="en-US" sz="2400" b="1" dirty="0" smtClean="0"/>
              <a:t>Kevin Welle</a:t>
            </a:r>
            <a:endParaRPr lang="en-US" sz="2400" b="1" dirty="0"/>
          </a:p>
        </p:txBody>
      </p:sp>
      <p:sp>
        <p:nvSpPr>
          <p:cNvPr id="9" name="TextBox 8"/>
          <p:cNvSpPr txBox="1"/>
          <p:nvPr/>
        </p:nvSpPr>
        <p:spPr>
          <a:xfrm>
            <a:off x="685800" y="2125906"/>
            <a:ext cx="7239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nchorCtr="0">
            <a:spAutoFit/>
          </a:bodyPr>
          <a:lstStyle/>
          <a:p>
            <a:pPr algn="ctr"/>
            <a:r>
              <a:rPr lang="en-US" sz="3200" b="1" cap="all" spc="300" dirty="0" smtClean="0">
                <a:ln w="9000" cmpd="sng">
                  <a:solidFill>
                    <a:schemeClr val="tx1"/>
                  </a:solidFill>
                  <a:prstDash val="solid"/>
                </a:ln>
                <a:solidFill>
                  <a:schemeClr val="bg1"/>
                </a:solidFill>
                <a:latin typeface="Cooper Black" pitchFamily="18" charset="0"/>
                <a:cs typeface="Arial" pitchFamily="34" charset="0"/>
              </a:rPr>
              <a:t>SJU President’s Office</a:t>
            </a:r>
            <a:endParaRPr lang="en-US" sz="3200" b="1" cap="all" spc="300" dirty="0">
              <a:ln w="9000" cmpd="sng">
                <a:solidFill>
                  <a:schemeClr val="tx1"/>
                </a:solidFill>
                <a:prstDash val="solid"/>
              </a:ln>
              <a:solidFill>
                <a:schemeClr val="bg1"/>
              </a:solidFill>
              <a:latin typeface="Cooper Black" pitchFamily="18" charset="0"/>
              <a:cs typeface="Arial" pitchFamily="34" charset="0"/>
            </a:endParaRPr>
          </a:p>
        </p:txBody>
      </p:sp>
    </p:spTree>
  </p:cSld>
  <p:clrMapOvr>
    <a:masterClrMapping/>
  </p:clrMapOvr>
  <p:transition spd="med" advClick="0" advTm="12000">
    <p:split orient="vert" dir="in"/>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696200" cy="1524000"/>
          </a:xfrm>
          <a:noFill/>
        </p:spPr>
        <p:txBody>
          <a:bodyPr anchor="ctr" anchorCtr="1">
            <a:noAutofit/>
          </a:bodyPr>
          <a:lstStyle/>
          <a:p>
            <a:pPr algn="ctr"/>
            <a:r>
              <a:rPr lang="en-US" sz="3100" cap="none" dirty="0" smtClean="0">
                <a:ln w="500">
                  <a:solidFill>
                    <a:schemeClr val="bg1"/>
                  </a:solidFill>
                </a:ln>
                <a:solidFill>
                  <a:schemeClr val="tx1"/>
                </a:solidFill>
              </a:rPr>
              <a:t>“As we work together we learn more, teach each other more and, as a whole, become more efficient.”</a:t>
            </a:r>
            <a:endParaRPr lang="en-US" sz="3100" cap="none" dirty="0">
              <a:ln w="500">
                <a:solidFill>
                  <a:schemeClr val="bg1"/>
                </a:solidFill>
              </a:ln>
              <a:solidFill>
                <a:schemeClr val="tx1"/>
              </a:solidFill>
            </a:endParaRPr>
          </a:p>
        </p:txBody>
      </p:sp>
      <p:pic>
        <p:nvPicPr>
          <p:cNvPr id="12" name="Content Placeholder 11" descr="President's Office.jpg"/>
          <p:cNvPicPr>
            <a:picLocks noGrp="1" noChangeAspect="1"/>
          </p:cNvPicPr>
          <p:nvPr>
            <p:ph sz="half" idx="2"/>
          </p:nvPr>
        </p:nvPicPr>
        <p:blipFill>
          <a:blip r:embed="rId2" cstate="print"/>
          <a:stretch>
            <a:fillRect/>
          </a:stretch>
        </p:blipFill>
        <p:spPr>
          <a:xfrm>
            <a:off x="3642098" y="2971800"/>
            <a:ext cx="5044702" cy="3438674"/>
          </a:xfrm>
        </p:spPr>
      </p:pic>
      <p:sp>
        <p:nvSpPr>
          <p:cNvPr id="9" name="TextBox 8"/>
          <p:cNvSpPr txBox="1"/>
          <p:nvPr/>
        </p:nvSpPr>
        <p:spPr>
          <a:xfrm>
            <a:off x="685800" y="2125906"/>
            <a:ext cx="7239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nchorCtr="0">
            <a:spAutoFit/>
          </a:bodyPr>
          <a:lstStyle/>
          <a:p>
            <a:pPr algn="ctr"/>
            <a:r>
              <a:rPr lang="en-US" sz="3200" b="1" cap="all" spc="300" dirty="0" smtClean="0">
                <a:ln w="9000" cmpd="sng">
                  <a:solidFill>
                    <a:schemeClr val="tx1"/>
                  </a:solidFill>
                  <a:prstDash val="solid"/>
                </a:ln>
                <a:solidFill>
                  <a:schemeClr val="bg1"/>
                </a:solidFill>
                <a:latin typeface="Cooper Black" pitchFamily="18" charset="0"/>
                <a:cs typeface="Arial" pitchFamily="34" charset="0"/>
              </a:rPr>
              <a:t>SJU President’s Office</a:t>
            </a:r>
            <a:endParaRPr lang="en-US" sz="3200" b="1" cap="all" spc="300" dirty="0">
              <a:ln w="9000" cmpd="sng">
                <a:solidFill>
                  <a:schemeClr val="tx1"/>
                </a:solidFill>
                <a:prstDash val="solid"/>
              </a:ln>
              <a:solidFill>
                <a:schemeClr val="bg1"/>
              </a:solidFill>
              <a:latin typeface="Cooper Black" pitchFamily="18" charset="0"/>
              <a:cs typeface="Arial" pitchFamily="34" charset="0"/>
            </a:endParaRPr>
          </a:p>
        </p:txBody>
      </p:sp>
      <p:sp>
        <p:nvSpPr>
          <p:cNvPr id="11" name="Content Placeholder 5"/>
          <p:cNvSpPr>
            <a:spLocks noGrp="1"/>
          </p:cNvSpPr>
          <p:nvPr>
            <p:ph sz="half" idx="2"/>
          </p:nvPr>
        </p:nvSpPr>
        <p:spPr>
          <a:xfrm>
            <a:off x="457200" y="5105400"/>
            <a:ext cx="3048000" cy="1447800"/>
          </a:xfrm>
        </p:spPr>
        <p:txBody>
          <a:bodyPr/>
          <a:lstStyle/>
          <a:p>
            <a:pPr algn="ctr">
              <a:buNone/>
            </a:pPr>
            <a:r>
              <a:rPr lang="en-US" dirty="0" smtClean="0"/>
              <a:t>Supervisor:</a:t>
            </a:r>
          </a:p>
        </p:txBody>
      </p:sp>
      <p:sp>
        <p:nvSpPr>
          <p:cNvPr id="13" name="TextBox 12"/>
          <p:cNvSpPr txBox="1"/>
          <p:nvPr/>
        </p:nvSpPr>
        <p:spPr>
          <a:xfrm>
            <a:off x="457200" y="5638800"/>
            <a:ext cx="3048000" cy="461665"/>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b="1" dirty="0" smtClean="0"/>
              <a:t>Mary Ann Haws</a:t>
            </a:r>
            <a:endParaRPr lang="en-US" sz="2400" b="1" dirty="0"/>
          </a:p>
        </p:txBody>
      </p:sp>
      <p:sp>
        <p:nvSpPr>
          <p:cNvPr id="14" name="TextBox 13"/>
          <p:cNvSpPr txBox="1"/>
          <p:nvPr/>
        </p:nvSpPr>
        <p:spPr>
          <a:xfrm>
            <a:off x="457200" y="2743200"/>
            <a:ext cx="3048000" cy="2308324"/>
          </a:xfrm>
          <a:prstGeom prst="rect">
            <a:avLst/>
          </a:prstGeom>
          <a:noFill/>
        </p:spPr>
        <p:txBody>
          <a:bodyPr wrap="square" rtlCol="0">
            <a:spAutoFit/>
          </a:bodyPr>
          <a:lstStyle/>
          <a:p>
            <a:pPr algn="ctr"/>
            <a:r>
              <a:rPr lang="en-US" sz="2400" b="1" dirty="0" smtClean="0"/>
              <a:t>Bjorn Anderson</a:t>
            </a:r>
            <a:br>
              <a:rPr lang="en-US" sz="2400" b="1" dirty="0" smtClean="0"/>
            </a:br>
            <a:r>
              <a:rPr lang="en-US" sz="2400" b="1" dirty="0" smtClean="0"/>
              <a:t>Lucas Goodwin</a:t>
            </a:r>
            <a:br>
              <a:rPr lang="en-US" sz="2400" b="1" dirty="0" smtClean="0"/>
            </a:br>
            <a:r>
              <a:rPr lang="en-US" sz="2400" b="1" dirty="0" smtClean="0"/>
              <a:t>Matthew Herdering Bryton Overton</a:t>
            </a:r>
            <a:br>
              <a:rPr lang="en-US" sz="2400" b="1" dirty="0" smtClean="0"/>
            </a:br>
            <a:r>
              <a:rPr lang="en-US" sz="2400" b="1" dirty="0" smtClean="0"/>
              <a:t>James Renier</a:t>
            </a:r>
            <a:br>
              <a:rPr lang="en-US" sz="2400" b="1" dirty="0" smtClean="0"/>
            </a:br>
            <a:r>
              <a:rPr lang="en-US" sz="2400" b="1" dirty="0" smtClean="0"/>
              <a:t>Kevin Welle</a:t>
            </a:r>
            <a:endParaRPr lang="en-US" sz="2400" b="1" dirty="0"/>
          </a:p>
        </p:txBody>
      </p:sp>
    </p:spTree>
  </p:cSld>
  <p:clrMapOvr>
    <a:masterClrMapping/>
  </p:clrMapOvr>
  <p:transition spd="med" advClick="0" advTm="8000">
    <p:split orient="vert"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696200" cy="1524000"/>
          </a:xfrm>
          <a:noFill/>
        </p:spPr>
        <p:txBody>
          <a:bodyPr anchor="ctr" anchorCtr="1">
            <a:noAutofit/>
          </a:bodyPr>
          <a:lstStyle/>
          <a:p>
            <a:pPr algn="ctr"/>
            <a:r>
              <a:rPr lang="en-US" sz="3100" cap="none" dirty="0" smtClean="0">
                <a:ln w="500">
                  <a:solidFill>
                    <a:schemeClr val="bg1"/>
                  </a:solidFill>
                </a:ln>
                <a:solidFill>
                  <a:schemeClr val="tx1"/>
                </a:solidFill>
              </a:rPr>
              <a:t>“I have learned many valuable </a:t>
            </a:r>
            <a:br>
              <a:rPr lang="en-US" sz="3100" cap="none" dirty="0" smtClean="0">
                <a:ln w="500">
                  <a:solidFill>
                    <a:schemeClr val="bg1"/>
                  </a:solidFill>
                </a:ln>
                <a:solidFill>
                  <a:schemeClr val="tx1"/>
                </a:solidFill>
              </a:rPr>
            </a:br>
            <a:r>
              <a:rPr lang="en-US" sz="3100" cap="none" dirty="0" smtClean="0">
                <a:ln w="500">
                  <a:solidFill>
                    <a:schemeClr val="bg1"/>
                  </a:solidFill>
                </a:ln>
                <a:solidFill>
                  <a:schemeClr val="tx1"/>
                </a:solidFill>
              </a:rPr>
              <a:t>lessons through our team meetings </a:t>
            </a:r>
            <a:br>
              <a:rPr lang="en-US" sz="3100" cap="none" dirty="0" smtClean="0">
                <a:ln w="500">
                  <a:solidFill>
                    <a:schemeClr val="bg1"/>
                  </a:solidFill>
                </a:ln>
                <a:solidFill>
                  <a:schemeClr val="tx1"/>
                </a:solidFill>
              </a:rPr>
            </a:br>
            <a:r>
              <a:rPr lang="en-US" sz="3100" cap="none" dirty="0" smtClean="0">
                <a:ln w="500">
                  <a:solidFill>
                    <a:schemeClr val="bg1"/>
                  </a:solidFill>
                </a:ln>
                <a:solidFill>
                  <a:schemeClr val="tx1"/>
                </a:solidFill>
              </a:rPr>
              <a:t>and group training.”</a:t>
            </a:r>
            <a:endParaRPr lang="en-US" sz="3100" cap="none" dirty="0">
              <a:ln w="500">
                <a:solidFill>
                  <a:schemeClr val="bg1"/>
                </a:solidFill>
              </a:ln>
              <a:solidFill>
                <a:schemeClr val="tx1"/>
              </a:solidFill>
            </a:endParaRPr>
          </a:p>
        </p:txBody>
      </p:sp>
      <p:pic>
        <p:nvPicPr>
          <p:cNvPr id="12" name="Content Placeholder 11" descr="President's Office.jpg"/>
          <p:cNvPicPr>
            <a:picLocks noGrp="1" noChangeAspect="1"/>
          </p:cNvPicPr>
          <p:nvPr>
            <p:ph sz="half" idx="2"/>
          </p:nvPr>
        </p:nvPicPr>
        <p:blipFill>
          <a:blip r:embed="rId2" cstate="print"/>
          <a:stretch>
            <a:fillRect/>
          </a:stretch>
        </p:blipFill>
        <p:spPr>
          <a:xfrm>
            <a:off x="3642098" y="2971800"/>
            <a:ext cx="5044702" cy="3438674"/>
          </a:xfrm>
        </p:spPr>
      </p:pic>
      <p:sp>
        <p:nvSpPr>
          <p:cNvPr id="9" name="TextBox 8"/>
          <p:cNvSpPr txBox="1"/>
          <p:nvPr/>
        </p:nvSpPr>
        <p:spPr>
          <a:xfrm>
            <a:off x="685800" y="2125906"/>
            <a:ext cx="7239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nchorCtr="0">
            <a:spAutoFit/>
          </a:bodyPr>
          <a:lstStyle/>
          <a:p>
            <a:pPr algn="ctr"/>
            <a:r>
              <a:rPr lang="en-US" sz="3200" b="1" cap="all" spc="300" dirty="0" smtClean="0">
                <a:ln w="9000" cmpd="sng">
                  <a:solidFill>
                    <a:schemeClr val="tx1"/>
                  </a:solidFill>
                  <a:prstDash val="solid"/>
                </a:ln>
                <a:solidFill>
                  <a:schemeClr val="bg1"/>
                </a:solidFill>
                <a:latin typeface="Cooper Black" pitchFamily="18" charset="0"/>
                <a:cs typeface="Arial" pitchFamily="34" charset="0"/>
              </a:rPr>
              <a:t>SJU President’s Office</a:t>
            </a:r>
            <a:endParaRPr lang="en-US" sz="3200" b="1" cap="all" spc="300" dirty="0">
              <a:ln w="9000" cmpd="sng">
                <a:solidFill>
                  <a:schemeClr val="tx1"/>
                </a:solidFill>
                <a:prstDash val="solid"/>
              </a:ln>
              <a:solidFill>
                <a:schemeClr val="bg1"/>
              </a:solidFill>
              <a:latin typeface="Cooper Black" pitchFamily="18" charset="0"/>
              <a:cs typeface="Arial" pitchFamily="34" charset="0"/>
            </a:endParaRPr>
          </a:p>
        </p:txBody>
      </p:sp>
      <p:sp>
        <p:nvSpPr>
          <p:cNvPr id="11" name="Content Placeholder 5"/>
          <p:cNvSpPr>
            <a:spLocks noGrp="1"/>
          </p:cNvSpPr>
          <p:nvPr>
            <p:ph sz="half" idx="2"/>
          </p:nvPr>
        </p:nvSpPr>
        <p:spPr>
          <a:xfrm>
            <a:off x="457200" y="5105400"/>
            <a:ext cx="3048000" cy="1447800"/>
          </a:xfrm>
        </p:spPr>
        <p:txBody>
          <a:bodyPr/>
          <a:lstStyle/>
          <a:p>
            <a:pPr algn="ctr">
              <a:buNone/>
            </a:pPr>
            <a:r>
              <a:rPr lang="en-US" dirty="0" smtClean="0"/>
              <a:t>Supervisor:</a:t>
            </a:r>
          </a:p>
        </p:txBody>
      </p:sp>
      <p:sp>
        <p:nvSpPr>
          <p:cNvPr id="13" name="TextBox 12"/>
          <p:cNvSpPr txBox="1"/>
          <p:nvPr/>
        </p:nvSpPr>
        <p:spPr>
          <a:xfrm>
            <a:off x="457200" y="5638800"/>
            <a:ext cx="3048000" cy="461665"/>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b="1" dirty="0" smtClean="0"/>
              <a:t>Mary Ann Haws</a:t>
            </a:r>
            <a:endParaRPr lang="en-US" sz="2400" b="1" dirty="0"/>
          </a:p>
        </p:txBody>
      </p:sp>
      <p:sp>
        <p:nvSpPr>
          <p:cNvPr id="14" name="TextBox 13"/>
          <p:cNvSpPr txBox="1"/>
          <p:nvPr/>
        </p:nvSpPr>
        <p:spPr>
          <a:xfrm>
            <a:off x="457200" y="2743200"/>
            <a:ext cx="3048000" cy="2308324"/>
          </a:xfrm>
          <a:prstGeom prst="rect">
            <a:avLst/>
          </a:prstGeom>
          <a:noFill/>
        </p:spPr>
        <p:txBody>
          <a:bodyPr wrap="square" rtlCol="0">
            <a:spAutoFit/>
          </a:bodyPr>
          <a:lstStyle/>
          <a:p>
            <a:pPr algn="ctr"/>
            <a:r>
              <a:rPr lang="en-US" sz="2400" b="1" dirty="0" smtClean="0"/>
              <a:t>Bjorn Anderson</a:t>
            </a:r>
            <a:br>
              <a:rPr lang="en-US" sz="2400" b="1" dirty="0" smtClean="0"/>
            </a:br>
            <a:r>
              <a:rPr lang="en-US" sz="2400" b="1" dirty="0" smtClean="0"/>
              <a:t>Lucas Goodwin</a:t>
            </a:r>
            <a:br>
              <a:rPr lang="en-US" sz="2400" b="1" dirty="0" smtClean="0"/>
            </a:br>
            <a:r>
              <a:rPr lang="en-US" sz="2400" b="1" dirty="0" smtClean="0"/>
              <a:t>Matthew Herdering Bryton Overton</a:t>
            </a:r>
            <a:br>
              <a:rPr lang="en-US" sz="2400" b="1" dirty="0" smtClean="0"/>
            </a:br>
            <a:r>
              <a:rPr lang="en-US" sz="2400" b="1" dirty="0" smtClean="0"/>
              <a:t>James Renier</a:t>
            </a:r>
            <a:br>
              <a:rPr lang="en-US" sz="2400" b="1" dirty="0" smtClean="0"/>
            </a:br>
            <a:r>
              <a:rPr lang="en-US" sz="2400" b="1" dirty="0" smtClean="0"/>
              <a:t>Kevin Welle</a:t>
            </a:r>
            <a:endParaRPr lang="en-US" sz="2400" b="1" dirty="0"/>
          </a:p>
        </p:txBody>
      </p:sp>
    </p:spTree>
  </p:cSld>
  <p:clrMapOvr>
    <a:masterClrMapping/>
  </p:clrMapOvr>
  <p:transition spd="med" advClick="0" advTm="8000">
    <p:split orient="vert" dir="in"/>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533400"/>
            <a:ext cx="7620000" cy="4609082"/>
          </a:xfrm>
          <a:prstGeom prst="rect">
            <a:avLst/>
          </a:prstGeom>
          <a:noFill/>
        </p:spPr>
        <p:txBody>
          <a:bodyPr wrap="square" rtlCol="0">
            <a:spAutoFit/>
          </a:bodyPr>
          <a:lstStyle/>
          <a:p>
            <a:pPr algn="ctr">
              <a:lnSpc>
                <a:spcPct val="150000"/>
              </a:lnSpc>
            </a:pPr>
            <a:r>
              <a:rPr lang="en-US" sz="6800" dirty="0" smtClean="0"/>
              <a:t>CONGRATULATIONS </a:t>
            </a:r>
          </a:p>
          <a:p>
            <a:pPr algn="ctr">
              <a:lnSpc>
                <a:spcPct val="150000"/>
              </a:lnSpc>
            </a:pPr>
            <a:r>
              <a:rPr lang="en-US" sz="6800" dirty="0" smtClean="0"/>
              <a:t>TO ALL </a:t>
            </a:r>
          </a:p>
          <a:p>
            <a:pPr algn="ctr">
              <a:lnSpc>
                <a:spcPct val="150000"/>
              </a:lnSpc>
            </a:pPr>
            <a:r>
              <a:rPr lang="en-US" sz="6800" dirty="0" smtClean="0"/>
              <a:t>NOMINEES!</a:t>
            </a:r>
            <a:endParaRPr lang="en-US" sz="6800" dirty="0"/>
          </a:p>
        </p:txBody>
      </p:sp>
    </p:spTree>
  </p:cSld>
  <p:clrMapOvr>
    <a:masterClrMapping/>
  </p:clrMapOvr>
  <p:transition spd="med">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696200" cy="1524000"/>
          </a:xfrm>
          <a:noFill/>
        </p:spPr>
        <p:txBody>
          <a:bodyPr anchor="ctr" anchorCtr="1">
            <a:noAutofit/>
          </a:bodyPr>
          <a:lstStyle/>
          <a:p>
            <a:pPr algn="ctr"/>
            <a:r>
              <a:rPr lang="en-US" sz="2300" cap="none" dirty="0" smtClean="0">
                <a:ln w="500">
                  <a:solidFill>
                    <a:schemeClr val="bg1"/>
                  </a:solidFill>
                </a:ln>
                <a:solidFill>
                  <a:schemeClr val="tx1"/>
                </a:solidFill>
              </a:rPr>
              <a:t>“Laura not only met, but exceeded my expectations in every aspect of our work together. She demonstrated maturity, and a wonderful ‘can do’ attitude that made our time together not only productive but fun.”</a:t>
            </a:r>
            <a:endParaRPr lang="en-US" sz="2300" cap="none" dirty="0">
              <a:ln w="500">
                <a:solidFill>
                  <a:schemeClr val="bg1"/>
                </a:solidFill>
              </a:ln>
              <a:solidFill>
                <a:schemeClr val="tx1"/>
              </a:solidFill>
            </a:endParaRPr>
          </a:p>
        </p:txBody>
      </p:sp>
      <p:pic>
        <p:nvPicPr>
          <p:cNvPr id="8" name="Content Placeholder 7" descr="Laura Deal.jpg"/>
          <p:cNvPicPr>
            <a:picLocks noGrp="1" noChangeAspect="1"/>
          </p:cNvPicPr>
          <p:nvPr>
            <p:ph sz="half" idx="1"/>
          </p:nvPr>
        </p:nvPicPr>
        <p:blipFill>
          <a:blip r:embed="rId2" cstate="print"/>
          <a:stretch>
            <a:fillRect/>
          </a:stretch>
        </p:blipFill>
        <p:spPr>
          <a:xfrm>
            <a:off x="4842488" y="2209800"/>
            <a:ext cx="3416068" cy="4182449"/>
          </a:xfrm>
        </p:spPr>
      </p:pic>
      <p:sp>
        <p:nvSpPr>
          <p:cNvPr id="7" name="TextBox 6"/>
          <p:cNvSpPr txBox="1"/>
          <p:nvPr/>
        </p:nvSpPr>
        <p:spPr>
          <a:xfrm>
            <a:off x="457200" y="2438400"/>
            <a:ext cx="41910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600" b="1" cap="all" spc="300" dirty="0" smtClean="0">
                <a:ln w="9000" cmpd="sng">
                  <a:solidFill>
                    <a:schemeClr val="tx1"/>
                  </a:solidFill>
                  <a:prstDash val="solid"/>
                </a:ln>
                <a:solidFill>
                  <a:schemeClr val="bg1"/>
                </a:solidFill>
                <a:latin typeface="Cooper Black" pitchFamily="18" charset="0"/>
                <a:cs typeface="Arial" pitchFamily="34" charset="0"/>
              </a:rPr>
              <a:t>Laura Deal</a:t>
            </a:r>
            <a:endParaRPr lang="en-US" sz="3600" b="1" cap="all" spc="300" dirty="0">
              <a:ln w="9000" cmpd="sng">
                <a:solidFill>
                  <a:schemeClr val="tx1"/>
                </a:solidFill>
                <a:prstDash val="solid"/>
              </a:ln>
              <a:solidFill>
                <a:schemeClr val="bg1"/>
              </a:solidFill>
              <a:latin typeface="Cooper Black" pitchFamily="18" charset="0"/>
              <a:cs typeface="Arial" pitchFamily="34" charset="0"/>
            </a:endParaRPr>
          </a:p>
        </p:txBody>
      </p:sp>
      <p:sp>
        <p:nvSpPr>
          <p:cNvPr id="11" name="TextBox 10"/>
          <p:cNvSpPr txBox="1"/>
          <p:nvPr/>
        </p:nvSpPr>
        <p:spPr>
          <a:xfrm>
            <a:off x="1143000" y="4495800"/>
            <a:ext cx="2743200" cy="1015663"/>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000" b="1" dirty="0" smtClean="0"/>
              <a:t>Carol Howe-Veenstra</a:t>
            </a:r>
            <a:endParaRPr lang="en-US" sz="3000" b="1" dirty="0"/>
          </a:p>
        </p:txBody>
      </p:sp>
      <p:sp>
        <p:nvSpPr>
          <p:cNvPr id="10" name="Content Placeholder 5"/>
          <p:cNvSpPr txBox="1">
            <a:spLocks/>
          </p:cNvSpPr>
          <p:nvPr/>
        </p:nvSpPr>
        <p:spPr>
          <a:xfrm>
            <a:off x="457200" y="2971800"/>
            <a:ext cx="4191000" cy="3505200"/>
          </a:xfrm>
          <a:prstGeom prst="rect">
            <a:avLst/>
          </a:prstGeom>
        </p:spPr>
        <p:txBody>
          <a:bodyPr vert="horz" anchor="t">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CSB Athletics</a:t>
            </a:r>
          </a:p>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Supervisor:</a:t>
            </a:r>
          </a:p>
        </p:txBody>
      </p:sp>
    </p:spTree>
  </p:cSld>
  <p:clrMapOvr>
    <a:masterClrMapping/>
  </p:clrMapOvr>
  <p:transition spd="med" advClick="0" advTm="11000">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7696200" cy="1600200"/>
          </a:xfrm>
          <a:noFill/>
        </p:spPr>
        <p:txBody>
          <a:bodyPr anchor="ctr" anchorCtr="1">
            <a:noAutofit/>
          </a:bodyPr>
          <a:lstStyle/>
          <a:p>
            <a:pPr algn="ctr"/>
            <a:r>
              <a:rPr lang="en-US" sz="2500" cap="none" dirty="0" smtClean="0">
                <a:ln w="500">
                  <a:solidFill>
                    <a:schemeClr val="bg1"/>
                  </a:solidFill>
                </a:ln>
                <a:solidFill>
                  <a:schemeClr val="tx1"/>
                </a:solidFill>
              </a:rPr>
              <a:t>“I am very grateful for the opportunities I was given to work with such wonderful individuals, as well as for the freedom I was given to grow in my own leadership style and grow as an individual.”</a:t>
            </a:r>
            <a:endParaRPr lang="en-US" sz="2500" cap="none" dirty="0">
              <a:ln w="500">
                <a:solidFill>
                  <a:schemeClr val="bg1"/>
                </a:solidFill>
              </a:ln>
              <a:solidFill>
                <a:schemeClr val="tx1"/>
              </a:solidFill>
            </a:endParaRPr>
          </a:p>
        </p:txBody>
      </p:sp>
      <p:pic>
        <p:nvPicPr>
          <p:cNvPr id="8" name="Content Placeholder 7" descr="Jessica Florek.jpg"/>
          <p:cNvPicPr>
            <a:picLocks noGrp="1" noChangeAspect="1"/>
          </p:cNvPicPr>
          <p:nvPr>
            <p:ph sz="half" idx="1"/>
          </p:nvPr>
        </p:nvPicPr>
        <p:blipFill>
          <a:blip r:embed="rId2" cstate="print"/>
          <a:stretch>
            <a:fillRect/>
          </a:stretch>
        </p:blipFill>
        <p:spPr>
          <a:xfrm>
            <a:off x="5105142" y="2190750"/>
            <a:ext cx="3124715" cy="4210050"/>
          </a:xfrm>
        </p:spPr>
      </p:pic>
      <p:sp>
        <p:nvSpPr>
          <p:cNvPr id="7" name="TextBox 6"/>
          <p:cNvSpPr txBox="1"/>
          <p:nvPr/>
        </p:nvSpPr>
        <p:spPr>
          <a:xfrm>
            <a:off x="457200" y="2286000"/>
            <a:ext cx="4572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b="1" cap="all" spc="300" dirty="0" smtClean="0">
                <a:ln w="9000" cmpd="sng">
                  <a:solidFill>
                    <a:schemeClr val="tx1"/>
                  </a:solidFill>
                  <a:prstDash val="solid"/>
                </a:ln>
                <a:solidFill>
                  <a:schemeClr val="bg1"/>
                </a:solidFill>
                <a:latin typeface="Cooper Black" pitchFamily="18" charset="0"/>
                <a:cs typeface="Arial" pitchFamily="34" charset="0"/>
              </a:rPr>
              <a:t>Jessica </a:t>
            </a:r>
            <a:r>
              <a:rPr lang="en-US" sz="3200" b="1" cap="all" spc="300" dirty="0" err="1" smtClean="0">
                <a:ln w="9000" cmpd="sng">
                  <a:solidFill>
                    <a:schemeClr val="tx1"/>
                  </a:solidFill>
                  <a:prstDash val="solid"/>
                </a:ln>
                <a:solidFill>
                  <a:schemeClr val="bg1"/>
                </a:solidFill>
                <a:latin typeface="Cooper Black" pitchFamily="18" charset="0"/>
                <a:cs typeface="Arial" pitchFamily="34" charset="0"/>
              </a:rPr>
              <a:t>Florek</a:t>
            </a:r>
            <a:endParaRPr lang="en-US" sz="3200" b="1" cap="all" spc="300" dirty="0">
              <a:ln w="9000" cmpd="sng">
                <a:solidFill>
                  <a:schemeClr val="tx1"/>
                </a:solidFill>
                <a:prstDash val="solid"/>
              </a:ln>
              <a:solidFill>
                <a:schemeClr val="bg1"/>
              </a:solidFill>
              <a:latin typeface="Cooper Black" pitchFamily="18" charset="0"/>
              <a:cs typeface="Arial" pitchFamily="34" charset="0"/>
            </a:endParaRPr>
          </a:p>
        </p:txBody>
      </p:sp>
      <p:sp>
        <p:nvSpPr>
          <p:cNvPr id="11" name="TextBox 10"/>
          <p:cNvSpPr txBox="1"/>
          <p:nvPr/>
        </p:nvSpPr>
        <p:spPr>
          <a:xfrm>
            <a:off x="1219200" y="4775537"/>
            <a:ext cx="2743200" cy="1015663"/>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000" b="1" dirty="0" smtClean="0"/>
              <a:t>Rebecca Terwey</a:t>
            </a:r>
            <a:endParaRPr lang="en-US" sz="3000" b="1" dirty="0"/>
          </a:p>
        </p:txBody>
      </p:sp>
      <p:sp>
        <p:nvSpPr>
          <p:cNvPr id="9" name="Content Placeholder 5"/>
          <p:cNvSpPr txBox="1">
            <a:spLocks/>
          </p:cNvSpPr>
          <p:nvPr/>
        </p:nvSpPr>
        <p:spPr>
          <a:xfrm>
            <a:off x="457200" y="2895600"/>
            <a:ext cx="4267200" cy="3657600"/>
          </a:xfrm>
          <a:prstGeom prst="rect">
            <a:avLst/>
          </a:prstGeom>
        </p:spPr>
        <p:txBody>
          <a:bodyPr vert="horz" anchor="t">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lang="en-US" sz="1000" dirty="0" smtClean="0"/>
              <a:t/>
            </a:r>
            <a:br>
              <a:rPr lang="en-US" sz="1000" dirty="0" smtClean="0"/>
            </a:br>
            <a:r>
              <a:rPr kumimoji="0" lang="en-US" sz="2800" b="0" i="0" u="none" strike="noStrike" kern="1200" cap="none" spc="0" normalizeH="0" baseline="0" noProof="0" dirty="0" smtClean="0">
                <a:ln>
                  <a:noFill/>
                </a:ln>
                <a:solidFill>
                  <a:schemeClr val="tx1"/>
                </a:solidFill>
                <a:effectLst/>
                <a:uLnTx/>
                <a:uFillTx/>
                <a:latin typeface="+mn-lt"/>
                <a:ea typeface="+mn-ea"/>
                <a:cs typeface="+mn-cs"/>
              </a:rPr>
              <a:t>O’Connell’s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br>
              <a:rPr kumimoji="0" lang="en-US" sz="2800" b="0" i="0" u="none" strike="noStrike" kern="1200" cap="none" spc="0" normalizeH="0" baseline="0" noProof="0" dirty="0" smtClean="0">
                <a:ln>
                  <a:noFill/>
                </a:ln>
                <a:solidFill>
                  <a:schemeClr val="tx1"/>
                </a:solidFill>
                <a:effectLst/>
                <a:uLnTx/>
                <a:uFillTx/>
                <a:latin typeface="+mn-lt"/>
                <a:ea typeface="+mn-ea"/>
                <a:cs typeface="+mn-cs"/>
              </a:rPr>
            </a:br>
            <a:r>
              <a:rPr kumimoji="0" lang="en-US" sz="2800" b="0" i="0" u="none" strike="noStrike" kern="1200" cap="none" spc="0" normalizeH="0" baseline="0" noProof="0" dirty="0" smtClean="0">
                <a:ln>
                  <a:noFill/>
                </a:ln>
                <a:solidFill>
                  <a:schemeClr val="tx1"/>
                </a:solidFill>
                <a:effectLst/>
                <a:uLnTx/>
                <a:uFillTx/>
                <a:latin typeface="+mn-lt"/>
                <a:ea typeface="+mn-ea"/>
                <a:cs typeface="+mn-cs"/>
              </a:rPr>
              <a:t>McGlynn’s - CSB</a:t>
            </a:r>
          </a:p>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Supervisor:</a:t>
            </a:r>
          </a:p>
        </p:txBody>
      </p:sp>
    </p:spTree>
  </p:cSld>
  <p:clrMapOvr>
    <a:masterClrMapping/>
  </p:clrMapOvr>
  <p:transition spd="med" advClick="0" advTm="13000">
    <p:split orient="ver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7696200" cy="1600200"/>
          </a:xfrm>
          <a:noFill/>
        </p:spPr>
        <p:txBody>
          <a:bodyPr anchor="ctr" anchorCtr="1">
            <a:noAutofit/>
          </a:bodyPr>
          <a:lstStyle/>
          <a:p>
            <a:pPr algn="ctr"/>
            <a:r>
              <a:rPr lang="en-US" sz="2700" cap="none" dirty="0" smtClean="0">
                <a:ln w="500">
                  <a:solidFill>
                    <a:schemeClr val="bg1"/>
                  </a:solidFill>
                </a:ln>
                <a:solidFill>
                  <a:schemeClr val="tx1"/>
                </a:solidFill>
              </a:rPr>
              <a:t>“Wherever Jess gets hired next, they will have an employee who knows what to do, how to do it, and works for the best business outcome!”</a:t>
            </a:r>
            <a:endParaRPr lang="en-US" sz="2700" cap="none" dirty="0">
              <a:ln w="500">
                <a:solidFill>
                  <a:schemeClr val="bg1"/>
                </a:solidFill>
              </a:ln>
              <a:solidFill>
                <a:schemeClr val="tx1"/>
              </a:solidFill>
            </a:endParaRPr>
          </a:p>
        </p:txBody>
      </p:sp>
      <p:pic>
        <p:nvPicPr>
          <p:cNvPr id="8" name="Content Placeholder 7" descr="Jessica Florek.jpg"/>
          <p:cNvPicPr>
            <a:picLocks noGrp="1" noChangeAspect="1"/>
          </p:cNvPicPr>
          <p:nvPr>
            <p:ph sz="half" idx="1"/>
          </p:nvPr>
        </p:nvPicPr>
        <p:blipFill>
          <a:blip r:embed="rId2" cstate="print"/>
          <a:stretch>
            <a:fillRect/>
          </a:stretch>
        </p:blipFill>
        <p:spPr>
          <a:xfrm>
            <a:off x="5105142" y="2190750"/>
            <a:ext cx="3124715" cy="4210050"/>
          </a:xfrm>
        </p:spPr>
      </p:pic>
      <p:sp>
        <p:nvSpPr>
          <p:cNvPr id="7" name="TextBox 6"/>
          <p:cNvSpPr txBox="1"/>
          <p:nvPr/>
        </p:nvSpPr>
        <p:spPr>
          <a:xfrm>
            <a:off x="457200" y="2286000"/>
            <a:ext cx="4572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b="1" cap="all" spc="300" dirty="0" smtClean="0">
                <a:ln w="9000" cmpd="sng">
                  <a:solidFill>
                    <a:schemeClr val="tx1"/>
                  </a:solidFill>
                  <a:prstDash val="solid"/>
                </a:ln>
                <a:solidFill>
                  <a:schemeClr val="bg1"/>
                </a:solidFill>
                <a:latin typeface="Cooper Black" pitchFamily="18" charset="0"/>
                <a:cs typeface="Arial" pitchFamily="34" charset="0"/>
              </a:rPr>
              <a:t>Jessica </a:t>
            </a:r>
            <a:r>
              <a:rPr lang="en-US" sz="3200" b="1" cap="all" spc="300" dirty="0" err="1" smtClean="0">
                <a:ln w="9000" cmpd="sng">
                  <a:solidFill>
                    <a:schemeClr val="tx1"/>
                  </a:solidFill>
                  <a:prstDash val="solid"/>
                </a:ln>
                <a:solidFill>
                  <a:schemeClr val="bg1"/>
                </a:solidFill>
                <a:latin typeface="Cooper Black" pitchFamily="18" charset="0"/>
                <a:cs typeface="Arial" pitchFamily="34" charset="0"/>
              </a:rPr>
              <a:t>Florek</a:t>
            </a:r>
            <a:endParaRPr lang="en-US" sz="3200" b="1" cap="all" spc="300" dirty="0">
              <a:ln w="9000" cmpd="sng">
                <a:solidFill>
                  <a:schemeClr val="tx1"/>
                </a:solidFill>
                <a:prstDash val="solid"/>
              </a:ln>
              <a:solidFill>
                <a:schemeClr val="bg1"/>
              </a:solidFill>
              <a:latin typeface="Cooper Black" pitchFamily="18" charset="0"/>
              <a:cs typeface="Arial" pitchFamily="34" charset="0"/>
            </a:endParaRPr>
          </a:p>
        </p:txBody>
      </p:sp>
      <p:sp>
        <p:nvSpPr>
          <p:cNvPr id="11" name="TextBox 10"/>
          <p:cNvSpPr txBox="1"/>
          <p:nvPr/>
        </p:nvSpPr>
        <p:spPr>
          <a:xfrm>
            <a:off x="1219200" y="4775537"/>
            <a:ext cx="2743200" cy="1015663"/>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000" b="1" dirty="0" smtClean="0"/>
              <a:t>Rebecca Terwey</a:t>
            </a:r>
            <a:endParaRPr lang="en-US" sz="3000" b="1" dirty="0"/>
          </a:p>
        </p:txBody>
      </p:sp>
      <p:sp>
        <p:nvSpPr>
          <p:cNvPr id="10" name="Content Placeholder 5"/>
          <p:cNvSpPr txBox="1">
            <a:spLocks/>
          </p:cNvSpPr>
          <p:nvPr/>
        </p:nvSpPr>
        <p:spPr>
          <a:xfrm>
            <a:off x="457200" y="2895600"/>
            <a:ext cx="4267200" cy="3657600"/>
          </a:xfrm>
          <a:prstGeom prst="rect">
            <a:avLst/>
          </a:prstGeom>
        </p:spPr>
        <p:txBody>
          <a:bodyPr vert="horz" anchor="t">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lang="en-US" sz="1000" dirty="0" smtClean="0"/>
              <a:t/>
            </a:r>
            <a:br>
              <a:rPr lang="en-US" sz="1000" dirty="0" smtClean="0"/>
            </a:br>
            <a:r>
              <a:rPr kumimoji="0" lang="en-US" sz="2800" b="0" i="0" u="none" strike="noStrike" kern="1200" cap="none" spc="0" normalizeH="0" baseline="0" noProof="0" dirty="0" smtClean="0">
                <a:ln>
                  <a:noFill/>
                </a:ln>
                <a:solidFill>
                  <a:schemeClr val="tx1"/>
                </a:solidFill>
                <a:effectLst/>
                <a:uLnTx/>
                <a:uFillTx/>
                <a:latin typeface="+mn-lt"/>
                <a:ea typeface="+mn-ea"/>
                <a:cs typeface="+mn-cs"/>
              </a:rPr>
              <a:t>O’Connell’s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br>
              <a:rPr kumimoji="0" lang="en-US" sz="2800" b="0" i="0" u="none" strike="noStrike" kern="1200" cap="none" spc="0" normalizeH="0" baseline="0" noProof="0" dirty="0" smtClean="0">
                <a:ln>
                  <a:noFill/>
                </a:ln>
                <a:solidFill>
                  <a:schemeClr val="tx1"/>
                </a:solidFill>
                <a:effectLst/>
                <a:uLnTx/>
                <a:uFillTx/>
                <a:latin typeface="+mn-lt"/>
                <a:ea typeface="+mn-ea"/>
                <a:cs typeface="+mn-cs"/>
              </a:rPr>
            </a:br>
            <a:r>
              <a:rPr kumimoji="0" lang="en-US" sz="2800" b="0" i="0" u="none" strike="noStrike" kern="1200" cap="none" spc="0" normalizeH="0" baseline="0" noProof="0" dirty="0" smtClean="0">
                <a:ln>
                  <a:noFill/>
                </a:ln>
                <a:solidFill>
                  <a:schemeClr val="tx1"/>
                </a:solidFill>
                <a:effectLst/>
                <a:uLnTx/>
                <a:uFillTx/>
                <a:latin typeface="+mn-lt"/>
                <a:ea typeface="+mn-ea"/>
                <a:cs typeface="+mn-cs"/>
              </a:rPr>
              <a:t>McGlynn’s - CSB</a:t>
            </a:r>
          </a:p>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Supervisor:</a:t>
            </a:r>
          </a:p>
        </p:txBody>
      </p:sp>
    </p:spTree>
  </p:cSld>
  <p:clrMapOvr>
    <a:masterClrMapping/>
  </p:clrMapOvr>
  <p:transition spd="med" advClick="0" advTm="8000">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696200" cy="1524000"/>
          </a:xfrm>
          <a:noFill/>
        </p:spPr>
        <p:txBody>
          <a:bodyPr anchor="ctr" anchorCtr="1">
            <a:noAutofit/>
          </a:bodyPr>
          <a:lstStyle/>
          <a:p>
            <a:pPr algn="ctr"/>
            <a:r>
              <a:rPr lang="en-US" sz="2850" cap="none" dirty="0" smtClean="0">
                <a:ln w="500">
                  <a:solidFill>
                    <a:schemeClr val="bg1"/>
                  </a:solidFill>
                </a:ln>
                <a:solidFill>
                  <a:sysClr val="windowText" lastClr="000000"/>
                </a:solidFill>
              </a:rPr>
              <a:t>“I have always been interested in </a:t>
            </a:r>
            <a:br>
              <a:rPr lang="en-US" sz="2850" cap="none" dirty="0" smtClean="0">
                <a:ln w="500">
                  <a:solidFill>
                    <a:schemeClr val="bg1"/>
                  </a:solidFill>
                </a:ln>
                <a:solidFill>
                  <a:sysClr val="windowText" lastClr="000000"/>
                </a:solidFill>
              </a:rPr>
            </a:br>
            <a:r>
              <a:rPr lang="en-US" sz="2850" cap="none" dirty="0" smtClean="0">
                <a:ln w="500">
                  <a:solidFill>
                    <a:schemeClr val="bg1"/>
                  </a:solidFill>
                </a:ln>
                <a:solidFill>
                  <a:sysClr val="windowText" lastClr="000000"/>
                </a:solidFill>
              </a:rPr>
              <a:t>creating useful software. This experience gave me hands on experience with </a:t>
            </a:r>
            <a:br>
              <a:rPr lang="en-US" sz="2850" cap="none" dirty="0" smtClean="0">
                <a:ln w="500">
                  <a:solidFill>
                    <a:schemeClr val="bg1"/>
                  </a:solidFill>
                </a:ln>
                <a:solidFill>
                  <a:sysClr val="windowText" lastClr="000000"/>
                </a:solidFill>
              </a:rPr>
            </a:br>
            <a:r>
              <a:rPr lang="en-US" sz="2850" cap="none" dirty="0" smtClean="0">
                <a:ln w="500">
                  <a:solidFill>
                    <a:schemeClr val="bg1"/>
                  </a:solidFill>
                </a:ln>
                <a:solidFill>
                  <a:sysClr val="windowText" lastClr="000000"/>
                </a:solidFill>
              </a:rPr>
              <a:t>software engineering.”</a:t>
            </a:r>
            <a:endParaRPr lang="en-US" sz="2850" cap="none" dirty="0">
              <a:ln w="500">
                <a:solidFill>
                  <a:schemeClr val="bg1"/>
                </a:solidFill>
              </a:ln>
              <a:solidFill>
                <a:sysClr val="windowText" lastClr="000000"/>
              </a:solidFill>
            </a:endParaRPr>
          </a:p>
        </p:txBody>
      </p:sp>
      <p:sp>
        <p:nvSpPr>
          <p:cNvPr id="6" name="Content Placeholder 5"/>
          <p:cNvSpPr>
            <a:spLocks noGrp="1"/>
          </p:cNvSpPr>
          <p:nvPr>
            <p:ph sz="half" idx="2"/>
          </p:nvPr>
        </p:nvSpPr>
        <p:spPr>
          <a:xfrm>
            <a:off x="457200" y="2743200"/>
            <a:ext cx="4038600" cy="3657600"/>
          </a:xfrm>
        </p:spPr>
        <p:txBody>
          <a:bodyPr/>
          <a:lstStyle/>
          <a:p>
            <a:pPr algn="ctr">
              <a:buNone/>
            </a:pPr>
            <a:r>
              <a:rPr lang="en-US" sz="1000" dirty="0" smtClean="0"/>
              <a:t/>
            </a:r>
            <a:br>
              <a:rPr lang="en-US" sz="1000" dirty="0" smtClean="0"/>
            </a:br>
            <a:r>
              <a:rPr lang="en-US" dirty="0" smtClean="0"/>
              <a:t>IT Services</a:t>
            </a:r>
          </a:p>
          <a:p>
            <a:pPr algn="ctr">
              <a:buNone/>
            </a:pPr>
            <a:r>
              <a:rPr lang="en-US" sz="1000" dirty="0" smtClean="0"/>
              <a:t/>
            </a:r>
            <a:br>
              <a:rPr lang="en-US" sz="1000" dirty="0" smtClean="0"/>
            </a:br>
            <a:r>
              <a:rPr lang="en-US" dirty="0" smtClean="0"/>
              <a:t>Supervisor:</a:t>
            </a:r>
          </a:p>
        </p:txBody>
      </p:sp>
      <p:sp>
        <p:nvSpPr>
          <p:cNvPr id="7" name="TextBox 6"/>
          <p:cNvSpPr txBox="1"/>
          <p:nvPr/>
        </p:nvSpPr>
        <p:spPr>
          <a:xfrm>
            <a:off x="457200" y="2326213"/>
            <a:ext cx="4191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b="1" cap="all" spc="300" dirty="0" smtClean="0">
                <a:ln w="9000" cmpd="sng">
                  <a:solidFill>
                    <a:schemeClr val="tx1"/>
                  </a:solidFill>
                  <a:prstDash val="solid"/>
                </a:ln>
                <a:solidFill>
                  <a:schemeClr val="bg1"/>
                </a:solidFill>
                <a:latin typeface="Cooper Black" pitchFamily="18" charset="0"/>
                <a:cs typeface="Arial" pitchFamily="34" charset="0"/>
              </a:rPr>
              <a:t>Nibras Hanna</a:t>
            </a:r>
            <a:endParaRPr lang="en-US" sz="3200" b="1" cap="all" spc="300" dirty="0">
              <a:ln w="9000" cmpd="sng">
                <a:solidFill>
                  <a:schemeClr val="tx1"/>
                </a:solidFill>
                <a:prstDash val="solid"/>
              </a:ln>
              <a:solidFill>
                <a:schemeClr val="bg1"/>
              </a:solidFill>
              <a:latin typeface="Cooper Black" pitchFamily="18" charset="0"/>
              <a:cs typeface="Arial" pitchFamily="34" charset="0"/>
            </a:endParaRPr>
          </a:p>
        </p:txBody>
      </p:sp>
      <p:sp>
        <p:nvSpPr>
          <p:cNvPr id="8" name="TextBox 7"/>
          <p:cNvSpPr txBox="1"/>
          <p:nvPr/>
        </p:nvSpPr>
        <p:spPr>
          <a:xfrm>
            <a:off x="1219200" y="4191000"/>
            <a:ext cx="2590800" cy="1015663"/>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000" b="1" dirty="0" smtClean="0"/>
              <a:t>Randy Hammond</a:t>
            </a:r>
            <a:endParaRPr lang="en-US" sz="3000" b="1" dirty="0"/>
          </a:p>
        </p:txBody>
      </p:sp>
      <p:pic>
        <p:nvPicPr>
          <p:cNvPr id="11" name="Content Placeholder 7" descr="Nibras Hanna.jpg"/>
          <p:cNvPicPr>
            <a:picLocks noGrp="1" noChangeAspect="1"/>
          </p:cNvPicPr>
          <p:nvPr>
            <p:ph sz="half" idx="1"/>
          </p:nvPr>
        </p:nvPicPr>
        <p:blipFill>
          <a:blip r:embed="rId2" cstate="print"/>
          <a:stretch>
            <a:fillRect/>
          </a:stretch>
        </p:blipFill>
        <p:spPr>
          <a:xfrm>
            <a:off x="4800600" y="2209800"/>
            <a:ext cx="3524446" cy="4215003"/>
          </a:xfrm>
        </p:spPr>
      </p:pic>
    </p:spTree>
  </p:cSld>
  <p:clrMapOvr>
    <a:masterClrMapping/>
  </p:clrMapOvr>
  <p:transition spd="med" advClick="0" advTm="9000">
    <p:split orient="ver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696200" cy="1524000"/>
          </a:xfrm>
          <a:noFill/>
        </p:spPr>
        <p:txBody>
          <a:bodyPr anchor="ctr" anchorCtr="1">
            <a:noAutofit/>
          </a:bodyPr>
          <a:lstStyle/>
          <a:p>
            <a:pPr algn="ctr"/>
            <a:r>
              <a:rPr lang="en-US" sz="2750" cap="none" dirty="0" smtClean="0">
                <a:ln w="500">
                  <a:solidFill>
                    <a:schemeClr val="bg1"/>
                  </a:solidFill>
                </a:ln>
                <a:solidFill>
                  <a:sysClr val="windowText" lastClr="000000"/>
                </a:solidFill>
              </a:rPr>
              <a:t>“He proficiently designs, programs, and troubleshoots complex web-based applications that positively impact members of the CSB/SJU campus community.”</a:t>
            </a:r>
            <a:endParaRPr lang="en-US" sz="2750" cap="none" dirty="0">
              <a:ln w="500">
                <a:solidFill>
                  <a:schemeClr val="bg1"/>
                </a:solidFill>
              </a:ln>
              <a:solidFill>
                <a:sysClr val="windowText" lastClr="000000"/>
              </a:solidFill>
            </a:endParaRPr>
          </a:p>
        </p:txBody>
      </p:sp>
      <p:pic>
        <p:nvPicPr>
          <p:cNvPr id="8" name="Content Placeholder 7" descr="Nibras Hanna.jpg"/>
          <p:cNvPicPr>
            <a:picLocks noGrp="1" noChangeAspect="1"/>
          </p:cNvPicPr>
          <p:nvPr>
            <p:ph sz="half" idx="1"/>
          </p:nvPr>
        </p:nvPicPr>
        <p:blipFill>
          <a:blip r:embed="rId2" cstate="print"/>
          <a:stretch>
            <a:fillRect/>
          </a:stretch>
        </p:blipFill>
        <p:spPr>
          <a:xfrm>
            <a:off x="4800600" y="2209800"/>
            <a:ext cx="3524446" cy="4215003"/>
          </a:xfrm>
        </p:spPr>
      </p:pic>
      <p:sp>
        <p:nvSpPr>
          <p:cNvPr id="6" name="Content Placeholder 5"/>
          <p:cNvSpPr>
            <a:spLocks noGrp="1"/>
          </p:cNvSpPr>
          <p:nvPr>
            <p:ph sz="half" idx="2"/>
          </p:nvPr>
        </p:nvSpPr>
        <p:spPr>
          <a:xfrm>
            <a:off x="457200" y="2743200"/>
            <a:ext cx="4038600" cy="3657600"/>
          </a:xfrm>
        </p:spPr>
        <p:txBody>
          <a:bodyPr/>
          <a:lstStyle/>
          <a:p>
            <a:pPr algn="ctr">
              <a:buNone/>
            </a:pPr>
            <a:r>
              <a:rPr lang="en-US" sz="1000" dirty="0" smtClean="0"/>
              <a:t/>
            </a:r>
            <a:br>
              <a:rPr lang="en-US" sz="1000" dirty="0" smtClean="0"/>
            </a:br>
            <a:r>
              <a:rPr lang="en-US" dirty="0" smtClean="0"/>
              <a:t>IT Services</a:t>
            </a:r>
          </a:p>
          <a:p>
            <a:pPr algn="ctr">
              <a:buNone/>
            </a:pPr>
            <a:r>
              <a:rPr lang="en-US" sz="1000" dirty="0" smtClean="0"/>
              <a:t/>
            </a:r>
            <a:br>
              <a:rPr lang="en-US" sz="1000" dirty="0" smtClean="0"/>
            </a:br>
            <a:r>
              <a:rPr lang="en-US" dirty="0" smtClean="0"/>
              <a:t>Supervisor:</a:t>
            </a:r>
          </a:p>
        </p:txBody>
      </p:sp>
      <p:sp>
        <p:nvSpPr>
          <p:cNvPr id="7" name="TextBox 6"/>
          <p:cNvSpPr txBox="1"/>
          <p:nvPr/>
        </p:nvSpPr>
        <p:spPr>
          <a:xfrm>
            <a:off x="457200" y="2326213"/>
            <a:ext cx="4191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b="1" cap="all" spc="300" dirty="0" smtClean="0">
                <a:ln w="9000" cmpd="sng">
                  <a:solidFill>
                    <a:schemeClr val="tx1"/>
                  </a:solidFill>
                  <a:prstDash val="solid"/>
                </a:ln>
                <a:solidFill>
                  <a:schemeClr val="bg1"/>
                </a:solidFill>
                <a:latin typeface="Cooper Black" pitchFamily="18" charset="0"/>
                <a:cs typeface="Arial" pitchFamily="34" charset="0"/>
              </a:rPr>
              <a:t>Nibras Hanna</a:t>
            </a:r>
            <a:endParaRPr lang="en-US" sz="3200" b="1" cap="all" spc="300" dirty="0">
              <a:ln w="9000" cmpd="sng">
                <a:solidFill>
                  <a:schemeClr val="tx1"/>
                </a:solidFill>
                <a:prstDash val="solid"/>
              </a:ln>
              <a:solidFill>
                <a:schemeClr val="bg1"/>
              </a:solidFill>
              <a:latin typeface="Cooper Black" pitchFamily="18" charset="0"/>
              <a:cs typeface="Arial" pitchFamily="34" charset="0"/>
            </a:endParaRPr>
          </a:p>
        </p:txBody>
      </p:sp>
      <p:sp>
        <p:nvSpPr>
          <p:cNvPr id="9" name="TextBox 8"/>
          <p:cNvSpPr txBox="1"/>
          <p:nvPr/>
        </p:nvSpPr>
        <p:spPr>
          <a:xfrm>
            <a:off x="1219200" y="4191000"/>
            <a:ext cx="2590800" cy="1015663"/>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000" b="1" dirty="0" smtClean="0"/>
              <a:t>Randy Hammond</a:t>
            </a:r>
            <a:endParaRPr lang="en-US" sz="3000" b="1" dirty="0"/>
          </a:p>
        </p:txBody>
      </p:sp>
    </p:spTree>
  </p:cSld>
  <p:clrMapOvr>
    <a:masterClrMapping/>
  </p:clrMapOvr>
  <p:transition spd="med" advClick="0" advTm="10000">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33400"/>
            <a:ext cx="7772400" cy="1524000"/>
          </a:xfrm>
          <a:noFill/>
        </p:spPr>
        <p:txBody>
          <a:bodyPr anchor="ctr" anchorCtr="1">
            <a:noAutofit/>
          </a:bodyPr>
          <a:lstStyle/>
          <a:p>
            <a:pPr algn="ctr"/>
            <a:r>
              <a:rPr lang="en-US" sz="3000" cap="none" dirty="0" smtClean="0">
                <a:ln w="500">
                  <a:solidFill>
                    <a:schemeClr val="bg1"/>
                  </a:solidFill>
                </a:ln>
                <a:solidFill>
                  <a:schemeClr val="tx1"/>
                </a:solidFill>
              </a:rPr>
              <a:t>“This position has strengthened my ability to work well independently and take the initiative to make things better.”</a:t>
            </a:r>
            <a:endParaRPr lang="en-US" sz="3000" cap="none" dirty="0">
              <a:ln w="500">
                <a:solidFill>
                  <a:schemeClr val="bg1"/>
                </a:solidFill>
              </a:ln>
              <a:solidFill>
                <a:schemeClr val="tx1"/>
              </a:solidFill>
            </a:endParaRPr>
          </a:p>
        </p:txBody>
      </p:sp>
      <p:pic>
        <p:nvPicPr>
          <p:cNvPr id="8" name="Content Placeholder 7" descr="Rachel Heying.jpg"/>
          <p:cNvPicPr>
            <a:picLocks noGrp="1" noChangeAspect="1"/>
          </p:cNvPicPr>
          <p:nvPr>
            <p:ph sz="half" idx="1"/>
          </p:nvPr>
        </p:nvPicPr>
        <p:blipFill>
          <a:blip r:embed="rId2" cstate="print"/>
          <a:stretch>
            <a:fillRect/>
          </a:stretch>
        </p:blipFill>
        <p:spPr>
          <a:xfrm>
            <a:off x="5102649" y="2190750"/>
            <a:ext cx="3129701" cy="4210050"/>
          </a:xfrm>
        </p:spPr>
      </p:pic>
      <p:sp>
        <p:nvSpPr>
          <p:cNvPr id="7" name="TextBox 6"/>
          <p:cNvSpPr txBox="1"/>
          <p:nvPr/>
        </p:nvSpPr>
        <p:spPr>
          <a:xfrm>
            <a:off x="457200" y="2310825"/>
            <a:ext cx="4580626"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b="1" cap="all" spc="300" dirty="0" smtClean="0">
                <a:ln w="9000" cmpd="sng">
                  <a:solidFill>
                    <a:schemeClr val="tx1"/>
                  </a:solidFill>
                  <a:prstDash val="solid"/>
                </a:ln>
                <a:solidFill>
                  <a:schemeClr val="bg1"/>
                </a:solidFill>
                <a:latin typeface="Cooper Black" pitchFamily="18" charset="0"/>
                <a:cs typeface="Arial" pitchFamily="34" charset="0"/>
              </a:rPr>
              <a:t>Rachel </a:t>
            </a:r>
            <a:r>
              <a:rPr lang="en-US" sz="3200" b="1" cap="all" spc="300" dirty="0" err="1" smtClean="0">
                <a:ln w="9000" cmpd="sng">
                  <a:solidFill>
                    <a:schemeClr val="tx1"/>
                  </a:solidFill>
                  <a:prstDash val="solid"/>
                </a:ln>
                <a:solidFill>
                  <a:schemeClr val="bg1"/>
                </a:solidFill>
                <a:latin typeface="Cooper Black" pitchFamily="18" charset="0"/>
                <a:cs typeface="Arial" pitchFamily="34" charset="0"/>
              </a:rPr>
              <a:t>Heying</a:t>
            </a:r>
            <a:endParaRPr lang="en-US" sz="3200" b="1" cap="all" spc="300" dirty="0">
              <a:ln w="9000" cmpd="sng">
                <a:solidFill>
                  <a:schemeClr val="tx1"/>
                </a:solidFill>
                <a:prstDash val="solid"/>
              </a:ln>
              <a:solidFill>
                <a:schemeClr val="bg1"/>
              </a:solidFill>
              <a:latin typeface="Cooper Black" pitchFamily="18" charset="0"/>
              <a:cs typeface="Arial" pitchFamily="34" charset="0"/>
            </a:endParaRPr>
          </a:p>
        </p:txBody>
      </p:sp>
      <p:sp>
        <p:nvSpPr>
          <p:cNvPr id="11" name="TextBox 10"/>
          <p:cNvSpPr txBox="1"/>
          <p:nvPr/>
        </p:nvSpPr>
        <p:spPr>
          <a:xfrm>
            <a:off x="1295400" y="4800600"/>
            <a:ext cx="2743200" cy="553998"/>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000" b="1" dirty="0" smtClean="0"/>
              <a:t>Don Neu</a:t>
            </a:r>
            <a:endParaRPr lang="en-US" sz="3000" b="1" dirty="0"/>
          </a:p>
        </p:txBody>
      </p:sp>
      <p:sp>
        <p:nvSpPr>
          <p:cNvPr id="10" name="Content Placeholder 5"/>
          <p:cNvSpPr>
            <a:spLocks noGrp="1"/>
          </p:cNvSpPr>
          <p:nvPr>
            <p:ph sz="half" idx="2"/>
          </p:nvPr>
        </p:nvSpPr>
        <p:spPr>
          <a:xfrm>
            <a:off x="762000" y="2743200"/>
            <a:ext cx="4038600" cy="3657600"/>
          </a:xfrm>
        </p:spPr>
        <p:txBody>
          <a:bodyPr/>
          <a:lstStyle/>
          <a:p>
            <a:pPr algn="ctr">
              <a:buNone/>
            </a:pPr>
            <a:endParaRPr lang="en-US" sz="1000" dirty="0" smtClean="0"/>
          </a:p>
          <a:p>
            <a:pPr algn="ctr">
              <a:buNone/>
            </a:pPr>
            <a:r>
              <a:rPr lang="en-US" dirty="0" smtClean="0"/>
              <a:t>CSB/SJU Library </a:t>
            </a:r>
          </a:p>
          <a:p>
            <a:pPr algn="ctr">
              <a:buNone/>
            </a:pPr>
            <a:r>
              <a:rPr lang="en-US" dirty="0" smtClean="0"/>
              <a:t>Technical Services </a:t>
            </a:r>
          </a:p>
          <a:p>
            <a:pPr algn="ctr">
              <a:buNone/>
            </a:pPr>
            <a:endParaRPr lang="en-US" sz="800" dirty="0" smtClean="0"/>
          </a:p>
          <a:p>
            <a:pPr algn="ctr">
              <a:buNone/>
            </a:pPr>
            <a:r>
              <a:rPr lang="en-US" sz="3000" dirty="0" smtClean="0"/>
              <a:t>Supervisor:</a:t>
            </a:r>
          </a:p>
        </p:txBody>
      </p:sp>
    </p:spTree>
  </p:cSld>
  <p:clrMapOvr>
    <a:masterClrMapping/>
  </p:clrMapOvr>
  <p:transition spd="med" advClick="0" advTm="9000">
    <p:split orient="vert"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997</TotalTime>
  <Words>973</Words>
  <Application>Microsoft Office PowerPoint</Application>
  <PresentationFormat>On-screen Show (4:3)</PresentationFormat>
  <Paragraphs>201</Paragraphs>
  <Slides>38</Slides>
  <Notes>0</Notes>
  <HiddenSlides>0</HiddenSlides>
  <MMClips>2</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Opulent</vt:lpstr>
      <vt:lpstr>Slide 1</vt:lpstr>
      <vt:lpstr>Slide 2</vt:lpstr>
      <vt:lpstr>“Had I not been given the experience in, and exposure to, athletics I wouldn’t have realized my passion for sports.”</vt:lpstr>
      <vt:lpstr>“Laura not only met, but exceeded my expectations in every aspect of our work together. She demonstrated maturity, and a wonderful ‘can do’ attitude that made our time together not only productive but fun.”</vt:lpstr>
      <vt:lpstr>“I am very grateful for the opportunities I was given to work with such wonderful individuals, as well as for the freedom I was given to grow in my own leadership style and grow as an individual.”</vt:lpstr>
      <vt:lpstr>“Wherever Jess gets hired next, they will have an employee who knows what to do, how to do it, and works for the best business outcome!”</vt:lpstr>
      <vt:lpstr>“I have always been interested in  creating useful software. This experience gave me hands on experience with  software engineering.”</vt:lpstr>
      <vt:lpstr>“He proficiently designs, programs, and troubleshoots complex web-based applications that positively impact members of the CSB/SJU campus community.”</vt:lpstr>
      <vt:lpstr>“This position has strengthened my ability to work well independently and take the initiative to make things better.”</vt:lpstr>
      <vt:lpstr>“Through the years I have been her supervisor, the high quality of her work has shown me that I can trust her judgment and consistency.”</vt:lpstr>
      <vt:lpstr>“I believe that the quality of professionalism that I have learned, will carry on into my future career as a physician, when acting in a professional manner is essential to adequate patient care.”</vt:lpstr>
      <vt:lpstr>“In a very visible job, her work presents the success of CSB athletics to athletes, faculty, staff, alumni, prospective students, and fans.”</vt:lpstr>
      <vt:lpstr>“Being a student employee of Saint Ben’s has provided me with numerous tools that I have been able to use academically, as well as many skills that will prove to be essential in my future professional career.”</vt:lpstr>
      <vt:lpstr>“Kelley has excelled in her financial aid position because she can effectively explain complex financial ideas to people that may have little to no knowledge.”</vt:lpstr>
      <vt:lpstr>“I am able to set goals for myself  that keep me focused and on track  one week at a time.”</vt:lpstr>
      <vt:lpstr>“Melanie’s investment in her time here  as a student employee has left a mark that will long be remembered.”</vt:lpstr>
      <vt:lpstr>“My on-campus student employment position in SALD has been an amazing part of my journey to self-discovery.”</vt:lpstr>
      <vt:lpstr>“Her reliability, quality of work and self initiative were above and beyond expected in every capacity.”</vt:lpstr>
      <vt:lpstr>“Overall, this job has formed  me into a more responsible and organized human being.”</vt:lpstr>
      <vt:lpstr>“She assumes responsibility cheerfully and works cooperatively and energetically to accomplish any goal.”</vt:lpstr>
      <vt:lpstr>“I am a senior management major, and  my student employment position has  been a great way to practice the skills  I am learning in class.”</vt:lpstr>
      <vt:lpstr>“I have great confidence in her abilities to see and understand the depth and breadth of the operations of our department.”</vt:lpstr>
      <vt:lpstr>“My job has allowed me to enhance my  skills when communicating with others, especially when working with multiple individuals at a time.”</vt:lpstr>
      <vt:lpstr>“As a tour guide, Erin has outstanding communication skills and she continues that in her position this year.”</vt:lpstr>
      <vt:lpstr>“I love my job in that I became a source of guidance for my friends who had questions on student employment or financial aid.”</vt:lpstr>
      <vt:lpstr>“Zoua has embraced her role as an essential employee in the financial aid/student employment office and continues to develop transferable life skills to assist her in her life beyond college.”</vt:lpstr>
      <vt:lpstr>Slide 27</vt:lpstr>
      <vt:lpstr>“They worked as a cohesive group,  openly communicating their needs and expectations of each other and being a support system through stressful times.”</vt:lpstr>
      <vt:lpstr>“We count on each other for  many different tasks and we all  work better together.”</vt:lpstr>
      <vt:lpstr>“I am very proud of the hard work that  our management team and staff have dedicated to making the McGlynn’s  reopening a great success.”</vt:lpstr>
      <vt:lpstr>“We’ve truly developed a great trust in  each other as a team of student managers,  and we’re extraordinarily proud of the  work we’ve accomplished.”</vt:lpstr>
      <vt:lpstr>“Working with such an incredible team makes even the toughest aspects of the job manageable, and the enthusiasm and dedication that they bring to the job acts as encouragement each day.”</vt:lpstr>
      <vt:lpstr>“Our team, as well as the operations  of the president’s office, reap the benefits through increased teamwork, efficiency,  and productivity.”</vt:lpstr>
      <vt:lpstr>“Each time we work together great, original ideas are presented that enable each of us to become more efficient at work, and increase the overall production of our team exponentially.”</vt:lpstr>
      <vt:lpstr>“Communication is often stressed as an important tool for our team's success. We collaborate consistently to think of ways to make tasks easier and clearer for everyone.”</vt:lpstr>
      <vt:lpstr>“As we work together we learn more, teach each other more and, as a whole, become more efficient.”</vt:lpstr>
      <vt:lpstr>“I have learned many valuable  lessons through our team meetings  and group training.”</vt:lpstr>
      <vt:lpstr>Slide 38</vt:lpstr>
    </vt:vector>
  </TitlesOfParts>
  <Company>CSB/SJU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Employment and Team of the Year Recognition Celebration</dc:title>
  <dc:creator>sjufin</dc:creator>
  <cp:lastModifiedBy>sjufin</cp:lastModifiedBy>
  <cp:revision>186</cp:revision>
  <dcterms:created xsi:type="dcterms:W3CDTF">2011-03-04T21:34:20Z</dcterms:created>
  <dcterms:modified xsi:type="dcterms:W3CDTF">2011-04-12T15:31:57Z</dcterms:modified>
</cp:coreProperties>
</file>